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EB53C41-57D3-4C0B-95D5-F359C4558035}" type="datetimeFigureOut">
              <a:rPr lang="it-IT" smtClean="0"/>
              <a:pPr/>
              <a:t>01/04/2015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6E73336-DA69-4AD8-8E1A-7F5A1F41025E}" type="slidenum">
              <a:rPr lang="it-IT" smtClean="0"/>
              <a:pPr/>
              <a:t>‹N›</a:t>
            </a:fld>
            <a:endParaRPr lang="it-IT"/>
          </a:p>
        </p:txBody>
      </p:sp>
    </p:spTree>
    <p:extLst>
      <p:ext uri="{BB962C8B-B14F-4D97-AF65-F5344CB8AC3E}">
        <p14:creationId xmlns:p14="http://schemas.microsoft.com/office/powerpoint/2010/main" xmlns="" val="2426503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EB53C41-57D3-4C0B-95D5-F359C4558035}" type="datetimeFigureOut">
              <a:rPr lang="it-IT" smtClean="0"/>
              <a:pPr/>
              <a:t>01/04/2015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6E73336-DA69-4AD8-8E1A-7F5A1F41025E}" type="slidenum">
              <a:rPr lang="it-IT" smtClean="0"/>
              <a:pPr/>
              <a:t>‹N›</a:t>
            </a:fld>
            <a:endParaRPr lang="it-IT"/>
          </a:p>
        </p:txBody>
      </p:sp>
    </p:spTree>
    <p:extLst>
      <p:ext uri="{BB962C8B-B14F-4D97-AF65-F5344CB8AC3E}">
        <p14:creationId xmlns:p14="http://schemas.microsoft.com/office/powerpoint/2010/main" xmlns="" val="2332159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EB53C41-57D3-4C0B-95D5-F359C4558035}" type="datetimeFigureOut">
              <a:rPr lang="it-IT" smtClean="0"/>
              <a:pPr/>
              <a:t>01/04/2015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6E73336-DA69-4AD8-8E1A-7F5A1F41025E}" type="slidenum">
              <a:rPr lang="it-IT" smtClean="0"/>
              <a:pPr/>
              <a:t>‹N›</a:t>
            </a:fld>
            <a:endParaRPr lang="it-IT"/>
          </a:p>
        </p:txBody>
      </p:sp>
    </p:spTree>
    <p:extLst>
      <p:ext uri="{BB962C8B-B14F-4D97-AF65-F5344CB8AC3E}">
        <p14:creationId xmlns:p14="http://schemas.microsoft.com/office/powerpoint/2010/main" xmlns="" val="1188228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EB53C41-57D3-4C0B-95D5-F359C4558035}" type="datetimeFigureOut">
              <a:rPr lang="it-IT" smtClean="0"/>
              <a:pPr/>
              <a:t>01/04/2015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6E73336-DA69-4AD8-8E1A-7F5A1F41025E}" type="slidenum">
              <a:rPr lang="it-IT" smtClean="0"/>
              <a:pPr/>
              <a:t>‹N›</a:t>
            </a:fld>
            <a:endParaRPr lang="it-IT"/>
          </a:p>
        </p:txBody>
      </p:sp>
    </p:spTree>
    <p:extLst>
      <p:ext uri="{BB962C8B-B14F-4D97-AF65-F5344CB8AC3E}">
        <p14:creationId xmlns:p14="http://schemas.microsoft.com/office/powerpoint/2010/main" xmlns="" val="4258935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EB53C41-57D3-4C0B-95D5-F359C4558035}" type="datetimeFigureOut">
              <a:rPr lang="it-IT" smtClean="0"/>
              <a:pPr/>
              <a:t>01/04/2015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6E73336-DA69-4AD8-8E1A-7F5A1F41025E}" type="slidenum">
              <a:rPr lang="it-IT" smtClean="0"/>
              <a:pPr/>
              <a:t>‹N›</a:t>
            </a:fld>
            <a:endParaRPr lang="it-IT"/>
          </a:p>
        </p:txBody>
      </p:sp>
    </p:spTree>
    <p:extLst>
      <p:ext uri="{BB962C8B-B14F-4D97-AF65-F5344CB8AC3E}">
        <p14:creationId xmlns:p14="http://schemas.microsoft.com/office/powerpoint/2010/main" xmlns="" val="763799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EB53C41-57D3-4C0B-95D5-F359C4558035}" type="datetimeFigureOut">
              <a:rPr lang="it-IT" smtClean="0"/>
              <a:pPr/>
              <a:t>01/04/2015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6E73336-DA69-4AD8-8E1A-7F5A1F41025E}" type="slidenum">
              <a:rPr lang="it-IT" smtClean="0"/>
              <a:pPr/>
              <a:t>‹N›</a:t>
            </a:fld>
            <a:endParaRPr lang="it-IT"/>
          </a:p>
        </p:txBody>
      </p:sp>
    </p:spTree>
    <p:extLst>
      <p:ext uri="{BB962C8B-B14F-4D97-AF65-F5344CB8AC3E}">
        <p14:creationId xmlns:p14="http://schemas.microsoft.com/office/powerpoint/2010/main" xmlns="" val="2693866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BEB53C41-57D3-4C0B-95D5-F359C4558035}" type="datetimeFigureOut">
              <a:rPr lang="it-IT" smtClean="0"/>
              <a:pPr/>
              <a:t>01/04/2015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6E73336-DA69-4AD8-8E1A-7F5A1F41025E}" type="slidenum">
              <a:rPr lang="it-IT" smtClean="0"/>
              <a:pPr/>
              <a:t>‹N›</a:t>
            </a:fld>
            <a:endParaRPr lang="it-IT"/>
          </a:p>
        </p:txBody>
      </p:sp>
    </p:spTree>
    <p:extLst>
      <p:ext uri="{BB962C8B-B14F-4D97-AF65-F5344CB8AC3E}">
        <p14:creationId xmlns:p14="http://schemas.microsoft.com/office/powerpoint/2010/main" xmlns="" val="1966070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EB53C41-57D3-4C0B-95D5-F359C4558035}" type="datetimeFigureOut">
              <a:rPr lang="it-IT" smtClean="0"/>
              <a:pPr/>
              <a:t>01/04/2015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6E73336-DA69-4AD8-8E1A-7F5A1F41025E}" type="slidenum">
              <a:rPr lang="it-IT" smtClean="0"/>
              <a:pPr/>
              <a:t>‹N›</a:t>
            </a:fld>
            <a:endParaRPr lang="it-IT"/>
          </a:p>
        </p:txBody>
      </p:sp>
    </p:spTree>
    <p:extLst>
      <p:ext uri="{BB962C8B-B14F-4D97-AF65-F5344CB8AC3E}">
        <p14:creationId xmlns:p14="http://schemas.microsoft.com/office/powerpoint/2010/main" xmlns="" val="2239143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EB53C41-57D3-4C0B-95D5-F359C4558035}" type="datetimeFigureOut">
              <a:rPr lang="it-IT" smtClean="0"/>
              <a:pPr/>
              <a:t>01/04/2015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6E73336-DA69-4AD8-8E1A-7F5A1F41025E}" type="slidenum">
              <a:rPr lang="it-IT" smtClean="0"/>
              <a:pPr/>
              <a:t>‹N›</a:t>
            </a:fld>
            <a:endParaRPr lang="it-IT"/>
          </a:p>
        </p:txBody>
      </p:sp>
    </p:spTree>
    <p:extLst>
      <p:ext uri="{BB962C8B-B14F-4D97-AF65-F5344CB8AC3E}">
        <p14:creationId xmlns:p14="http://schemas.microsoft.com/office/powerpoint/2010/main" xmlns="" val="4184516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EB53C41-57D3-4C0B-95D5-F359C4558035}" type="datetimeFigureOut">
              <a:rPr lang="it-IT" smtClean="0"/>
              <a:pPr/>
              <a:t>01/04/2015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6E73336-DA69-4AD8-8E1A-7F5A1F41025E}" type="slidenum">
              <a:rPr lang="it-IT" smtClean="0"/>
              <a:pPr/>
              <a:t>‹N›</a:t>
            </a:fld>
            <a:endParaRPr lang="it-IT"/>
          </a:p>
        </p:txBody>
      </p:sp>
    </p:spTree>
    <p:extLst>
      <p:ext uri="{BB962C8B-B14F-4D97-AF65-F5344CB8AC3E}">
        <p14:creationId xmlns:p14="http://schemas.microsoft.com/office/powerpoint/2010/main" xmlns="" val="3119376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EB53C41-57D3-4C0B-95D5-F359C4558035}" type="datetimeFigureOut">
              <a:rPr lang="it-IT" smtClean="0"/>
              <a:pPr/>
              <a:t>01/04/2015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6E73336-DA69-4AD8-8E1A-7F5A1F41025E}" type="slidenum">
              <a:rPr lang="it-IT" smtClean="0"/>
              <a:pPr/>
              <a:t>‹N›</a:t>
            </a:fld>
            <a:endParaRPr lang="it-IT"/>
          </a:p>
        </p:txBody>
      </p:sp>
    </p:spTree>
    <p:extLst>
      <p:ext uri="{BB962C8B-B14F-4D97-AF65-F5344CB8AC3E}">
        <p14:creationId xmlns:p14="http://schemas.microsoft.com/office/powerpoint/2010/main" xmlns="" val="1166671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B53C41-57D3-4C0B-95D5-F359C4558035}" type="datetimeFigureOut">
              <a:rPr lang="it-IT" smtClean="0"/>
              <a:pPr/>
              <a:t>01/04/2015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73336-DA69-4AD8-8E1A-7F5A1F41025E}" type="slidenum">
              <a:rPr lang="it-IT" smtClean="0"/>
              <a:pPr/>
              <a:t>‹N›</a:t>
            </a:fld>
            <a:endParaRPr lang="it-IT"/>
          </a:p>
        </p:txBody>
      </p:sp>
    </p:spTree>
    <p:extLst>
      <p:ext uri="{BB962C8B-B14F-4D97-AF65-F5344CB8AC3E}">
        <p14:creationId xmlns:p14="http://schemas.microsoft.com/office/powerpoint/2010/main" xmlns="" val="1892881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0950747">
            <a:off x="294670" y="3270806"/>
            <a:ext cx="2524125" cy="337820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olo 1"/>
          <p:cNvSpPr>
            <a:spLocks noGrp="1"/>
          </p:cNvSpPr>
          <p:nvPr>
            <p:ph type="ctrTitle"/>
          </p:nvPr>
        </p:nvSpPr>
        <p:spPr>
          <a:xfrm>
            <a:off x="-396552" y="1593876"/>
            <a:ext cx="7772400" cy="1470025"/>
          </a:xfrm>
        </p:spPr>
        <p:txBody>
          <a:bodyPr>
            <a:normAutofit/>
          </a:bodyPr>
          <a:lstStyle/>
          <a:p>
            <a:r>
              <a:rPr lang="it-IT" sz="6000" dirty="0" smtClean="0">
                <a:latin typeface="Baskerville Old Face" pitchFamily="18" charset="0"/>
              </a:rPr>
              <a:t>Jean de la </a:t>
            </a:r>
            <a:r>
              <a:rPr lang="it-IT" sz="6000" dirty="0">
                <a:latin typeface="Baskerville Old Face" pitchFamily="18" charset="0"/>
              </a:rPr>
              <a:t>F</a:t>
            </a:r>
            <a:r>
              <a:rPr lang="it-IT" sz="6000" dirty="0" smtClean="0">
                <a:latin typeface="Baskerville Old Face" pitchFamily="18" charset="0"/>
              </a:rPr>
              <a:t>ontaine</a:t>
            </a:r>
            <a:endParaRPr lang="it-IT" sz="6000" dirty="0">
              <a:latin typeface="Baskerville Old Face" pitchFamily="18" charset="0"/>
            </a:endParaRPr>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88224" y="0"/>
            <a:ext cx="2555776" cy="3052795"/>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CasellaDiTesto 7"/>
          <p:cNvSpPr txBox="1"/>
          <p:nvPr/>
        </p:nvSpPr>
        <p:spPr>
          <a:xfrm>
            <a:off x="2843808" y="3861048"/>
            <a:ext cx="5760640" cy="954107"/>
          </a:xfrm>
          <a:prstGeom prst="rect">
            <a:avLst/>
          </a:prstGeom>
          <a:noFill/>
        </p:spPr>
        <p:txBody>
          <a:bodyPr wrap="square" rtlCol="0">
            <a:spAutoFit/>
          </a:bodyPr>
          <a:lstStyle/>
          <a:p>
            <a:r>
              <a:rPr lang="it-IT" sz="2800" i="1" dirty="0">
                <a:solidFill>
                  <a:prstClr val="black"/>
                </a:solidFill>
                <a:latin typeface="Baskerville Old Face" pitchFamily="18" charset="0"/>
              </a:rPr>
              <a:t>«je me sers d’ animaux  pour instuire les hommes»</a:t>
            </a:r>
            <a:endParaRPr lang="it-IT" sz="2000" i="1" dirty="0">
              <a:latin typeface="Baskerville Old Face" pitchFamily="18" charset="0"/>
            </a:endParaRPr>
          </a:p>
        </p:txBody>
      </p:sp>
    </p:spTree>
    <p:extLst>
      <p:ext uri="{BB962C8B-B14F-4D97-AF65-F5344CB8AC3E}">
        <p14:creationId xmlns:p14="http://schemas.microsoft.com/office/powerpoint/2010/main" xmlns="" val="3024476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3500000" scaled="1"/>
          <a:tileRect/>
        </a:gradFill>
        <a:effectLst/>
      </p:bgPr>
    </p:bg>
    <p:spTree>
      <p:nvGrpSpPr>
        <p:cNvPr id="1" name=""/>
        <p:cNvGrpSpPr/>
        <p:nvPr/>
      </p:nvGrpSpPr>
      <p:grpSpPr>
        <a:xfrm>
          <a:off x="0" y="0"/>
          <a:ext cx="0" cy="0"/>
          <a:chOff x="0" y="0"/>
          <a:chExt cx="0" cy="0"/>
        </a:xfrm>
      </p:grpSpPr>
      <p:pic>
        <p:nvPicPr>
          <p:cNvPr id="2054" name="Picture 6" descr="http://img.src.ca/2014/03/19/635x357/140319_0c1ms_pluson_jean_de_la_fontaine_sn635.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7914" r="27579"/>
          <a:stretch/>
        </p:blipFill>
        <p:spPr bwMode="auto">
          <a:xfrm>
            <a:off x="2699792" y="1399570"/>
            <a:ext cx="3312368" cy="418416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Titolo 1"/>
          <p:cNvSpPr>
            <a:spLocks noGrp="1"/>
          </p:cNvSpPr>
          <p:nvPr>
            <p:ph type="title"/>
          </p:nvPr>
        </p:nvSpPr>
        <p:spPr/>
        <p:txBody>
          <a:bodyPr/>
          <a:lstStyle/>
          <a:p>
            <a:r>
              <a:rPr lang="it-IT" dirty="0" smtClean="0">
                <a:solidFill>
                  <a:schemeClr val="accent6">
                    <a:lumMod val="50000"/>
                  </a:schemeClr>
                </a:solidFill>
                <a:latin typeface="Baskerville Old Face" pitchFamily="18" charset="0"/>
                <a:cs typeface="Andalus" pitchFamily="18" charset="-78"/>
              </a:rPr>
              <a:t>La vie du poète</a:t>
            </a:r>
            <a:endParaRPr lang="it-IT" dirty="0">
              <a:solidFill>
                <a:schemeClr val="accent6">
                  <a:lumMod val="50000"/>
                </a:schemeClr>
              </a:solidFill>
              <a:latin typeface="Baskerville Old Face" pitchFamily="18" charset="0"/>
            </a:endParaRPr>
          </a:p>
        </p:txBody>
      </p:sp>
      <p:sp>
        <p:nvSpPr>
          <p:cNvPr id="4" name="CasellaDiTesto 3"/>
          <p:cNvSpPr txBox="1"/>
          <p:nvPr/>
        </p:nvSpPr>
        <p:spPr>
          <a:xfrm>
            <a:off x="395536" y="1772816"/>
            <a:ext cx="5544616" cy="369332"/>
          </a:xfrm>
          <a:prstGeom prst="rect">
            <a:avLst/>
          </a:prstGeom>
          <a:noFill/>
        </p:spPr>
        <p:txBody>
          <a:bodyPr wrap="square" rtlCol="0">
            <a:spAutoFit/>
          </a:bodyPr>
          <a:lstStyle/>
          <a:p>
            <a:endParaRPr lang="it-IT" dirty="0"/>
          </a:p>
        </p:txBody>
      </p:sp>
      <p:sp>
        <p:nvSpPr>
          <p:cNvPr id="11" name="CasellaDiTesto 10"/>
          <p:cNvSpPr txBox="1"/>
          <p:nvPr/>
        </p:nvSpPr>
        <p:spPr>
          <a:xfrm>
            <a:off x="827584" y="1406950"/>
            <a:ext cx="7344816" cy="5262979"/>
          </a:xfrm>
          <a:prstGeom prst="rect">
            <a:avLst/>
          </a:prstGeom>
          <a:noFill/>
        </p:spPr>
        <p:txBody>
          <a:bodyPr wrap="square" rtlCol="0">
            <a:spAutoFit/>
          </a:bodyPr>
          <a:lstStyle/>
          <a:p>
            <a:r>
              <a:rPr lang="it-IT" sz="2400" dirty="0" smtClean="0">
                <a:solidFill>
                  <a:schemeClr val="accent6">
                    <a:lumMod val="50000"/>
                  </a:schemeClr>
                </a:solidFill>
                <a:latin typeface="Baskerville Old Face" pitchFamily="18" charset="0"/>
              </a:rPr>
              <a:t>Jean de la Fontaine (né le 8 juillet 1621 a Chateau-Thierry et mort le 13 avril 1695 à Paris) est un poète français de grande rennomée, principalement pour ses fables.</a:t>
            </a:r>
          </a:p>
          <a:p>
            <a:endParaRPr lang="it-IT" sz="2400" dirty="0">
              <a:solidFill>
                <a:schemeClr val="accent6">
                  <a:lumMod val="50000"/>
                </a:schemeClr>
              </a:solidFill>
              <a:latin typeface="Baskerville Old Face" pitchFamily="18" charset="0"/>
            </a:endParaRPr>
          </a:p>
          <a:p>
            <a:r>
              <a:rPr lang="it-IT" sz="2400" dirty="0" smtClean="0">
                <a:solidFill>
                  <a:schemeClr val="accent6">
                    <a:lumMod val="50000"/>
                  </a:schemeClr>
                </a:solidFill>
                <a:latin typeface="Baskerville Old Face" pitchFamily="18" charset="0"/>
              </a:rPr>
              <a:t>Ses fables sont considerées comme un  de plus grands chefs_d’ouvre de la littérature française. Les fables constituent la principale aeuvre poètique   de la pèriode classique. Le tour de force de la Fontaine est de donner par son travail une houte valeur à une genre litteraire. Les fables sont une recuil des fables ecrites dans un but èducatif et adrenées au Dauphin. La Fontaine dit «je me sers d’ animaux  pour instuire les hommes». Il utilise les animaux avec leur comportements répresentent les défauts ,les viecs et les qualités des l’ homme.     </a:t>
            </a:r>
            <a:endParaRPr lang="it-IT" sz="2400" dirty="0">
              <a:solidFill>
                <a:schemeClr val="accent6">
                  <a:lumMod val="50000"/>
                </a:schemeClr>
              </a:solidFill>
              <a:latin typeface="Baskerville Old Face" pitchFamily="18" charset="0"/>
            </a:endParaRPr>
          </a:p>
        </p:txBody>
      </p:sp>
    </p:spTree>
    <p:extLst>
      <p:ext uri="{BB962C8B-B14F-4D97-AF65-F5344CB8AC3E}">
        <p14:creationId xmlns:p14="http://schemas.microsoft.com/office/powerpoint/2010/main" xmlns="" val="2251667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alpha val="79000"/>
              </a:srgbClr>
            </a:gs>
            <a:gs pos="17999">
              <a:srgbClr val="FEE7F2"/>
            </a:gs>
            <a:gs pos="36000">
              <a:srgbClr val="FAC77D">
                <a:alpha val="52000"/>
              </a:srgbClr>
            </a:gs>
            <a:gs pos="61000">
              <a:srgbClr val="FBA97D">
                <a:alpha val="50000"/>
              </a:srgbClr>
            </a:gs>
            <a:gs pos="82001">
              <a:srgbClr val="FBD49C">
                <a:alpha val="79000"/>
              </a:srgbClr>
            </a:gs>
            <a:gs pos="100000">
              <a:srgbClr val="FEE7F2">
                <a:alpha val="86000"/>
              </a:srgbClr>
            </a:gs>
          </a:gsLst>
          <a:lin ang="5400000" scaled="0"/>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latin typeface="Baskerville Old Face" pitchFamily="18" charset="0"/>
              </a:rPr>
              <a:t>LES FABLES</a:t>
            </a:r>
            <a:endParaRPr lang="it-IT" dirty="0">
              <a:latin typeface="Baskerville Old Face" pitchFamily="18" charset="0"/>
            </a:endParaRPr>
          </a:p>
        </p:txBody>
      </p:sp>
      <p:sp>
        <p:nvSpPr>
          <p:cNvPr id="4" name="CasellaDiTesto 3"/>
          <p:cNvSpPr txBox="1"/>
          <p:nvPr/>
        </p:nvSpPr>
        <p:spPr>
          <a:xfrm>
            <a:off x="742805" y="1700808"/>
            <a:ext cx="6840760" cy="3046988"/>
          </a:xfrm>
          <a:prstGeom prst="rect">
            <a:avLst/>
          </a:prstGeom>
          <a:noFill/>
        </p:spPr>
        <p:txBody>
          <a:bodyPr wrap="square" rtlCol="0">
            <a:spAutoFit/>
          </a:bodyPr>
          <a:lstStyle/>
          <a:p>
            <a:r>
              <a:rPr lang="it-IT" sz="3200" dirty="0" smtClean="0">
                <a:latin typeface="Baskerville Old Face" pitchFamily="18" charset="0"/>
              </a:rPr>
              <a:t>Les fables che nous tratterons sont:</a:t>
            </a:r>
          </a:p>
          <a:p>
            <a:pPr marL="285750" indent="-285750">
              <a:buFont typeface="Arial" pitchFamily="34" charset="0"/>
              <a:buChar char="•"/>
            </a:pPr>
            <a:r>
              <a:rPr lang="it-IT" sz="3200" dirty="0" smtClean="0">
                <a:latin typeface="Baskerville Old Face" pitchFamily="18" charset="0"/>
              </a:rPr>
              <a:t>La cigale et la fourmi</a:t>
            </a:r>
          </a:p>
          <a:p>
            <a:pPr marL="285750" indent="-285750">
              <a:buFont typeface="Arial" pitchFamily="34" charset="0"/>
              <a:buChar char="•"/>
            </a:pPr>
            <a:r>
              <a:rPr lang="it-IT" sz="3200" dirty="0" smtClean="0">
                <a:latin typeface="Baskerville Old Face" pitchFamily="18" charset="0"/>
              </a:rPr>
              <a:t>Le corbeau et le renard </a:t>
            </a:r>
          </a:p>
          <a:p>
            <a:pPr marL="285750" indent="-285750">
              <a:buFont typeface="Arial" pitchFamily="34" charset="0"/>
              <a:buChar char="•"/>
            </a:pPr>
            <a:r>
              <a:rPr lang="it-IT" sz="3200" dirty="0" smtClean="0">
                <a:latin typeface="Baskerville Old Face" pitchFamily="18" charset="0"/>
              </a:rPr>
              <a:t>La grenouille et le boeuf</a:t>
            </a:r>
          </a:p>
          <a:p>
            <a:pPr marL="285750" indent="-285750">
              <a:buFont typeface="Arial" pitchFamily="34" charset="0"/>
              <a:buChar char="•"/>
            </a:pPr>
            <a:r>
              <a:rPr lang="it-IT" sz="3200" dirty="0" smtClean="0">
                <a:latin typeface="Baskerville Old Face" pitchFamily="18" charset="0"/>
              </a:rPr>
              <a:t>Le loup et le chien </a:t>
            </a:r>
          </a:p>
          <a:p>
            <a:pPr marL="285750" indent="-285750">
              <a:buFont typeface="Arial" pitchFamily="34" charset="0"/>
              <a:buChar char="•"/>
            </a:pPr>
            <a:r>
              <a:rPr lang="it-IT" sz="3200" dirty="0" smtClean="0">
                <a:latin typeface="Baskerville Old Face" pitchFamily="18" charset="0"/>
              </a:rPr>
              <a:t>Le coq </a:t>
            </a:r>
            <a:r>
              <a:rPr lang="it-IT" sz="3200" smtClean="0">
                <a:latin typeface="Baskerville Old Face" pitchFamily="18" charset="0"/>
              </a:rPr>
              <a:t>et le renard</a:t>
            </a:r>
            <a:endParaRPr lang="it-IT" sz="3200" dirty="0" smtClean="0">
              <a:latin typeface="Baskerville Old Face" pitchFamily="18" charset="0"/>
            </a:endParaRPr>
          </a:p>
        </p:txBody>
      </p:sp>
      <p:pic>
        <p:nvPicPr>
          <p:cNvPr id="1030" name="Picture 6" descr="http://1.bp.blogspot.com/-OBmFZJimmQI/T8VVYauQudI/AAAAAAAAABg/Sv1gx4k2v9Q/s1600/La+cigarra+y+la+hormig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20272" y="2584787"/>
            <a:ext cx="2123728" cy="1279029"/>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tempopieno.altervista.org/Classe_SECONDA/images_SECONDA/fiabe_1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29769" y="3863816"/>
            <a:ext cx="1224135" cy="1279029"/>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www.bibliotecarivolta.it/wp-content/uploads/2010/12/quadratino-bue-e-Rana-100-x-100-pixel-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88223" y="3866495"/>
            <a:ext cx="1341545" cy="127635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http://www.graffiti-online.it/public/Maggio_2008/clip_image003.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5997" t="3253" r="3153" b="1804"/>
          <a:stretch/>
        </p:blipFill>
        <p:spPr bwMode="auto">
          <a:xfrm>
            <a:off x="7912993" y="5142845"/>
            <a:ext cx="1231007" cy="1737467"/>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759405" y="5137969"/>
            <a:ext cx="1170364" cy="16033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82534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022" t="3076" r="1927" b="12001"/>
          <a:stretch/>
        </p:blipFill>
        <p:spPr bwMode="auto">
          <a:xfrm>
            <a:off x="0" y="942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olo 1"/>
          <p:cNvSpPr>
            <a:spLocks noGrp="1"/>
          </p:cNvSpPr>
          <p:nvPr>
            <p:ph type="title"/>
          </p:nvPr>
        </p:nvSpPr>
        <p:spPr/>
        <p:txBody>
          <a:bodyPr/>
          <a:lstStyle/>
          <a:p>
            <a:r>
              <a:rPr lang="it-IT" b="1" dirty="0" smtClean="0">
                <a:solidFill>
                  <a:schemeClr val="bg1">
                    <a:lumMod val="95000"/>
                  </a:schemeClr>
                </a:solidFill>
                <a:latin typeface="Baskerville Old Face" pitchFamily="18" charset="0"/>
              </a:rPr>
              <a:t>LA CIGALE ET LA FOURMI</a:t>
            </a:r>
            <a:endParaRPr lang="it-IT" b="1" dirty="0">
              <a:solidFill>
                <a:schemeClr val="bg1">
                  <a:lumMod val="95000"/>
                </a:schemeClr>
              </a:solidFill>
              <a:latin typeface="Baskerville Old Face" pitchFamily="18" charset="0"/>
            </a:endParaRPr>
          </a:p>
        </p:txBody>
      </p:sp>
      <p:sp>
        <p:nvSpPr>
          <p:cNvPr id="5" name="CasellaDiTesto 4"/>
          <p:cNvSpPr txBox="1"/>
          <p:nvPr/>
        </p:nvSpPr>
        <p:spPr>
          <a:xfrm>
            <a:off x="287525" y="2204864"/>
            <a:ext cx="7128791" cy="1477328"/>
          </a:xfrm>
          <a:prstGeom prst="rect">
            <a:avLst/>
          </a:prstGeom>
          <a:noFill/>
        </p:spPr>
        <p:txBody>
          <a:bodyPr wrap="square" rtlCol="0">
            <a:spAutoFit/>
          </a:bodyPr>
          <a:lstStyle/>
          <a:p>
            <a:r>
              <a:rPr lang="it-IT" sz="2400" dirty="0" smtClean="0"/>
              <a:t>                         </a:t>
            </a:r>
            <a:r>
              <a:rPr lang="it-IT" sz="2400" b="1" dirty="0" smtClean="0">
                <a:solidFill>
                  <a:schemeClr val="bg1">
                    <a:lumMod val="95000"/>
                  </a:schemeClr>
                </a:solidFill>
                <a:latin typeface="Baskerville Old Face" pitchFamily="18" charset="0"/>
              </a:rPr>
              <a:t>La cigale, qui </a:t>
            </a:r>
            <a:r>
              <a:rPr lang="it-IT" sz="2400" b="1" dirty="0">
                <a:solidFill>
                  <a:schemeClr val="bg1">
                    <a:lumMod val="95000"/>
                  </a:schemeClr>
                </a:solidFill>
                <a:latin typeface="Baskerville Old Face" pitchFamily="18" charset="0"/>
              </a:rPr>
              <a:t>a</a:t>
            </a:r>
            <a:r>
              <a:rPr lang="it-IT" sz="2400" b="1" dirty="0" smtClean="0">
                <a:solidFill>
                  <a:schemeClr val="bg1">
                    <a:lumMod val="95000"/>
                  </a:schemeClr>
                </a:solidFill>
                <a:latin typeface="Baskerville Old Face" pitchFamily="18" charset="0"/>
              </a:rPr>
              <a:t> chanté</a:t>
            </a:r>
            <a:r>
              <a:rPr lang="it-IT" sz="2400" b="1" dirty="0">
                <a:solidFill>
                  <a:schemeClr val="bg1">
                    <a:lumMod val="95000"/>
                  </a:schemeClr>
                </a:solidFill>
                <a:latin typeface="Baskerville Old Face" pitchFamily="18" charset="0"/>
              </a:rPr>
              <a:t> </a:t>
            </a:r>
            <a:r>
              <a:rPr lang="it-IT" sz="2400" b="1" dirty="0" smtClean="0">
                <a:solidFill>
                  <a:schemeClr val="bg1">
                    <a:lumMod val="95000"/>
                  </a:schemeClr>
                </a:solidFill>
                <a:latin typeface="Baskerville Old Face" pitchFamily="18" charset="0"/>
              </a:rPr>
              <a:t>tout l’ été , affamé</a:t>
            </a:r>
          </a:p>
          <a:p>
            <a:r>
              <a:rPr lang="it-IT" sz="2400" b="1" dirty="0">
                <a:solidFill>
                  <a:schemeClr val="bg1">
                    <a:lumMod val="95000"/>
                  </a:schemeClr>
                </a:solidFill>
                <a:latin typeface="Baskerville Old Face" pitchFamily="18" charset="0"/>
              </a:rPr>
              <a:t> </a:t>
            </a:r>
            <a:r>
              <a:rPr lang="it-IT" sz="2400" b="1" dirty="0" smtClean="0">
                <a:solidFill>
                  <a:schemeClr val="bg1">
                    <a:lumMod val="95000"/>
                  </a:schemeClr>
                </a:solidFill>
                <a:latin typeface="Baskerville Old Face" pitchFamily="18" charset="0"/>
              </a:rPr>
              <a:t>                              domande à la fourmi de l’ aider,</a:t>
            </a:r>
          </a:p>
          <a:p>
            <a:r>
              <a:rPr lang="it-IT" sz="2400" b="1" dirty="0" smtClean="0">
                <a:solidFill>
                  <a:schemeClr val="bg1">
                    <a:lumMod val="95000"/>
                  </a:schemeClr>
                </a:solidFill>
                <a:latin typeface="Baskerville Old Face" pitchFamily="18" charset="0"/>
              </a:rPr>
              <a:t>                                      mais elle se refuse</a:t>
            </a:r>
          </a:p>
          <a:p>
            <a:endParaRPr lang="it-IT" dirty="0"/>
          </a:p>
        </p:txBody>
      </p:sp>
      <p:sp>
        <p:nvSpPr>
          <p:cNvPr id="6" name="CasellaDiTesto 5"/>
          <p:cNvSpPr txBox="1"/>
          <p:nvPr/>
        </p:nvSpPr>
        <p:spPr>
          <a:xfrm>
            <a:off x="791580" y="4365103"/>
            <a:ext cx="7560840" cy="461665"/>
          </a:xfrm>
          <a:prstGeom prst="rect">
            <a:avLst/>
          </a:prstGeom>
          <a:noFill/>
        </p:spPr>
        <p:txBody>
          <a:bodyPr wrap="square" rtlCol="0">
            <a:spAutoFit/>
          </a:bodyPr>
          <a:lstStyle/>
          <a:p>
            <a:r>
              <a:rPr lang="it-IT" sz="2400" b="1" dirty="0" smtClean="0">
                <a:solidFill>
                  <a:schemeClr val="bg1"/>
                </a:solidFill>
                <a:latin typeface="Baskerville Old Face" pitchFamily="18" charset="0"/>
              </a:rPr>
              <a:t>LA </a:t>
            </a:r>
            <a:r>
              <a:rPr lang="it-IT" sz="2400" b="1" dirty="0" smtClean="0">
                <a:solidFill>
                  <a:schemeClr val="bg1"/>
                </a:solidFill>
                <a:latin typeface="Baskerville Old Face" pitchFamily="18" charset="0"/>
              </a:rPr>
              <a:t>MORALE</a:t>
            </a:r>
            <a:r>
              <a:rPr lang="it-IT" sz="2400" b="1" dirty="0" smtClean="0">
                <a:solidFill>
                  <a:schemeClr val="bg1"/>
                </a:solidFill>
                <a:latin typeface="Baskerville Old Face" pitchFamily="18" charset="0"/>
              </a:rPr>
              <a:t>: qui ne fait jamais rien, jamais rien obtient</a:t>
            </a:r>
            <a:endParaRPr lang="it-IT" sz="2400" b="1" dirty="0">
              <a:solidFill>
                <a:schemeClr val="bg1"/>
              </a:solidFill>
              <a:latin typeface="Baskerville Old Face" pitchFamily="18" charset="0"/>
            </a:endParaRPr>
          </a:p>
        </p:txBody>
      </p:sp>
    </p:spTree>
    <p:extLst>
      <p:ext uri="{BB962C8B-B14F-4D97-AF65-F5344CB8AC3E}">
        <p14:creationId xmlns:p14="http://schemas.microsoft.com/office/powerpoint/2010/main" xmlns="" val="3370674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paroledautore.net/fiabe/images/corvofontaine.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6781"/>
          <a:stretch/>
        </p:blipFill>
        <p:spPr bwMode="auto">
          <a:xfrm>
            <a:off x="21025" y="-315418"/>
            <a:ext cx="9144000" cy="734481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olo 1"/>
          <p:cNvSpPr>
            <a:spLocks noGrp="1"/>
          </p:cNvSpPr>
          <p:nvPr>
            <p:ph type="title"/>
          </p:nvPr>
        </p:nvSpPr>
        <p:spPr>
          <a:xfrm>
            <a:off x="611560" y="764704"/>
            <a:ext cx="8229600" cy="1143000"/>
          </a:xfrm>
        </p:spPr>
        <p:txBody>
          <a:bodyPr/>
          <a:lstStyle/>
          <a:p>
            <a:r>
              <a:rPr lang="it-IT" b="1" dirty="0" smtClean="0">
                <a:solidFill>
                  <a:schemeClr val="bg1">
                    <a:lumMod val="95000"/>
                  </a:schemeClr>
                </a:solidFill>
                <a:latin typeface="Baskerville Old Face" pitchFamily="18" charset="0"/>
              </a:rPr>
              <a:t>LE CORBEAU ET LE RENARD</a:t>
            </a:r>
            <a:endParaRPr lang="it-IT" b="1" dirty="0">
              <a:solidFill>
                <a:schemeClr val="bg1">
                  <a:lumMod val="95000"/>
                </a:schemeClr>
              </a:solidFill>
              <a:latin typeface="Baskerville Old Face" pitchFamily="18" charset="0"/>
            </a:endParaRPr>
          </a:p>
        </p:txBody>
      </p:sp>
      <p:sp>
        <p:nvSpPr>
          <p:cNvPr id="4" name="CasellaDiTesto 3"/>
          <p:cNvSpPr txBox="1"/>
          <p:nvPr/>
        </p:nvSpPr>
        <p:spPr>
          <a:xfrm>
            <a:off x="3203848" y="2996952"/>
            <a:ext cx="6552728" cy="1569660"/>
          </a:xfrm>
          <a:prstGeom prst="rect">
            <a:avLst/>
          </a:prstGeom>
          <a:noFill/>
        </p:spPr>
        <p:txBody>
          <a:bodyPr wrap="square" rtlCol="0">
            <a:spAutoFit/>
          </a:bodyPr>
          <a:lstStyle/>
          <a:p>
            <a:r>
              <a:rPr lang="it-IT" sz="2400" b="1" dirty="0" smtClean="0">
                <a:solidFill>
                  <a:schemeClr val="bg1"/>
                </a:solidFill>
                <a:latin typeface="Baskerville Old Face" pitchFamily="18" charset="0"/>
              </a:rPr>
              <a:t>                         Le renard flatte le corbeau, </a:t>
            </a:r>
          </a:p>
          <a:p>
            <a:r>
              <a:rPr lang="it-IT" sz="2400" b="1" dirty="0" smtClean="0">
                <a:solidFill>
                  <a:schemeClr val="bg1"/>
                </a:solidFill>
                <a:latin typeface="Baskerville Old Face" pitchFamily="18" charset="0"/>
              </a:rPr>
              <a:t>                 qui tient une fromage dans son bec</a:t>
            </a:r>
          </a:p>
          <a:p>
            <a:r>
              <a:rPr lang="it-IT" sz="2400" b="1" dirty="0" smtClean="0">
                <a:solidFill>
                  <a:schemeClr val="bg1"/>
                </a:solidFill>
                <a:latin typeface="Baskerville Old Face" pitchFamily="18" charset="0"/>
              </a:rPr>
              <a:t>                          Si bien qui celui-ci obligé</a:t>
            </a:r>
          </a:p>
          <a:p>
            <a:r>
              <a:rPr lang="it-IT" sz="2400" b="1" dirty="0">
                <a:solidFill>
                  <a:schemeClr val="bg1"/>
                </a:solidFill>
                <a:latin typeface="Baskerville Old Face" pitchFamily="18" charset="0"/>
              </a:rPr>
              <a:t> </a:t>
            </a:r>
            <a:r>
              <a:rPr lang="it-IT" sz="2400" b="1" dirty="0" smtClean="0">
                <a:solidFill>
                  <a:schemeClr val="bg1"/>
                </a:solidFill>
                <a:latin typeface="Baskerville Old Face" pitchFamily="18" charset="0"/>
              </a:rPr>
              <a:t>                             de lacher son bien.</a:t>
            </a:r>
            <a:endParaRPr lang="it-IT" sz="2400" b="1" dirty="0">
              <a:solidFill>
                <a:schemeClr val="bg1"/>
              </a:solidFill>
              <a:latin typeface="Baskerville Old Face" pitchFamily="18" charset="0"/>
            </a:endParaRPr>
          </a:p>
        </p:txBody>
      </p:sp>
      <p:sp>
        <p:nvSpPr>
          <p:cNvPr id="5" name="CasellaDiTesto 4"/>
          <p:cNvSpPr txBox="1"/>
          <p:nvPr/>
        </p:nvSpPr>
        <p:spPr>
          <a:xfrm>
            <a:off x="3059832" y="4797152"/>
            <a:ext cx="7344816" cy="830997"/>
          </a:xfrm>
          <a:prstGeom prst="rect">
            <a:avLst/>
          </a:prstGeom>
          <a:noFill/>
        </p:spPr>
        <p:txBody>
          <a:bodyPr wrap="square" rtlCol="0">
            <a:spAutoFit/>
          </a:bodyPr>
          <a:lstStyle/>
          <a:p>
            <a:r>
              <a:rPr lang="it-IT" sz="2400" b="1" dirty="0" smtClean="0">
                <a:solidFill>
                  <a:schemeClr val="bg1"/>
                </a:solidFill>
                <a:latin typeface="Baskerville Old Face" pitchFamily="18" charset="0"/>
              </a:rPr>
              <a:t>LA MORALE: apprenéz que tout flatter vitaux </a:t>
            </a:r>
          </a:p>
          <a:p>
            <a:r>
              <a:rPr lang="it-IT" sz="2400" b="1" dirty="0" smtClean="0">
                <a:solidFill>
                  <a:schemeClr val="bg1"/>
                </a:solidFill>
                <a:latin typeface="Baskerville Old Face" pitchFamily="18" charset="0"/>
              </a:rPr>
              <a:t>depéns de celui,qui l’ écoute</a:t>
            </a:r>
            <a:endParaRPr lang="it-IT" sz="2400" b="1" dirty="0">
              <a:solidFill>
                <a:schemeClr val="bg1"/>
              </a:solidFill>
              <a:latin typeface="Baskerville Old Face" pitchFamily="18" charset="0"/>
            </a:endParaRPr>
          </a:p>
        </p:txBody>
      </p:sp>
    </p:spTree>
    <p:extLst>
      <p:ext uri="{BB962C8B-B14F-4D97-AF65-F5344CB8AC3E}">
        <p14:creationId xmlns:p14="http://schemas.microsoft.com/office/powerpoint/2010/main" xmlns="" val="431960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favolefantasia.com/wp-content/uploads/2013/07/La-Rana-e-il-Bu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olo 1"/>
          <p:cNvSpPr>
            <a:spLocks noGrp="1"/>
          </p:cNvSpPr>
          <p:nvPr>
            <p:ph type="title"/>
          </p:nvPr>
        </p:nvSpPr>
        <p:spPr>
          <a:xfrm>
            <a:off x="107504" y="620688"/>
            <a:ext cx="8229600" cy="1143000"/>
          </a:xfrm>
        </p:spPr>
        <p:txBody>
          <a:bodyPr>
            <a:normAutofit fontScale="90000"/>
          </a:bodyPr>
          <a:lstStyle/>
          <a:p>
            <a:r>
              <a:rPr lang="it-IT" b="1" dirty="0" smtClean="0">
                <a:solidFill>
                  <a:schemeClr val="bg2">
                    <a:lumMod val="10000"/>
                  </a:schemeClr>
                </a:solidFill>
                <a:latin typeface="Baskerville Old Face" pitchFamily="18" charset="0"/>
              </a:rPr>
              <a:t>LA GRENOUILLE ET LE BOEUF</a:t>
            </a:r>
            <a:endParaRPr lang="it-IT" b="1" dirty="0">
              <a:solidFill>
                <a:schemeClr val="bg2">
                  <a:lumMod val="10000"/>
                </a:schemeClr>
              </a:solidFill>
              <a:latin typeface="Baskerville Old Face" pitchFamily="18" charset="0"/>
            </a:endParaRPr>
          </a:p>
        </p:txBody>
      </p:sp>
      <p:sp>
        <p:nvSpPr>
          <p:cNvPr id="4" name="CasellaDiTesto 3"/>
          <p:cNvSpPr txBox="1"/>
          <p:nvPr/>
        </p:nvSpPr>
        <p:spPr>
          <a:xfrm>
            <a:off x="251520" y="2060848"/>
            <a:ext cx="6984776" cy="1200329"/>
          </a:xfrm>
          <a:prstGeom prst="rect">
            <a:avLst/>
          </a:prstGeom>
          <a:noFill/>
        </p:spPr>
        <p:txBody>
          <a:bodyPr wrap="square" rtlCol="0">
            <a:spAutoFit/>
          </a:bodyPr>
          <a:lstStyle/>
          <a:p>
            <a:r>
              <a:rPr lang="it-IT" sz="2400" dirty="0" smtClean="0"/>
              <a:t>                                     </a:t>
            </a:r>
            <a:r>
              <a:rPr lang="it-IT" sz="2400" b="1" dirty="0" smtClean="0">
                <a:solidFill>
                  <a:schemeClr val="bg2">
                    <a:lumMod val="10000"/>
                  </a:schemeClr>
                </a:solidFill>
                <a:latin typeface="Baskerville Old Face" pitchFamily="18" charset="0"/>
              </a:rPr>
              <a:t>Une grenouille veut gonfler </a:t>
            </a:r>
          </a:p>
          <a:p>
            <a:r>
              <a:rPr lang="it-IT" sz="2400" b="1" dirty="0" smtClean="0">
                <a:solidFill>
                  <a:schemeClr val="bg2">
                    <a:lumMod val="10000"/>
                  </a:schemeClr>
                </a:solidFill>
                <a:latin typeface="Baskerville Old Face" pitchFamily="18" charset="0"/>
              </a:rPr>
              <a:t>                                             pour ressembler </a:t>
            </a:r>
          </a:p>
          <a:p>
            <a:r>
              <a:rPr lang="it-IT" sz="2400" b="1" dirty="0" smtClean="0">
                <a:solidFill>
                  <a:schemeClr val="bg2">
                    <a:lumMod val="10000"/>
                  </a:schemeClr>
                </a:solidFill>
                <a:latin typeface="Baskerville Old Face" pitchFamily="18" charset="0"/>
              </a:rPr>
              <a:t>                              au boeuf et finit pour exploser</a:t>
            </a:r>
            <a:endParaRPr lang="it-IT" sz="2400" b="1" dirty="0">
              <a:solidFill>
                <a:schemeClr val="bg2">
                  <a:lumMod val="10000"/>
                </a:schemeClr>
              </a:solidFill>
              <a:latin typeface="Baskerville Old Face" pitchFamily="18" charset="0"/>
            </a:endParaRPr>
          </a:p>
        </p:txBody>
      </p:sp>
      <p:sp>
        <p:nvSpPr>
          <p:cNvPr id="5" name="CasellaDiTesto 4"/>
          <p:cNvSpPr txBox="1"/>
          <p:nvPr/>
        </p:nvSpPr>
        <p:spPr>
          <a:xfrm>
            <a:off x="467544" y="3645024"/>
            <a:ext cx="6552728" cy="461665"/>
          </a:xfrm>
          <a:prstGeom prst="rect">
            <a:avLst/>
          </a:prstGeom>
          <a:noFill/>
        </p:spPr>
        <p:txBody>
          <a:bodyPr wrap="square" rtlCol="0">
            <a:spAutoFit/>
          </a:bodyPr>
          <a:lstStyle/>
          <a:p>
            <a:r>
              <a:rPr lang="it-IT" sz="2400" b="1" dirty="0" smtClean="0">
                <a:solidFill>
                  <a:schemeClr val="bg2">
                    <a:lumMod val="10000"/>
                  </a:schemeClr>
                </a:solidFill>
                <a:latin typeface="Baskerville Old Face" pitchFamily="18" charset="0"/>
              </a:rPr>
              <a:t>LA MORALE: qui trop veut serre rien</a:t>
            </a:r>
            <a:endParaRPr lang="it-IT" sz="2400" b="1" dirty="0">
              <a:solidFill>
                <a:schemeClr val="bg2">
                  <a:lumMod val="10000"/>
                </a:schemeClr>
              </a:solidFill>
              <a:latin typeface="Baskerville Old Face" pitchFamily="18" charset="0"/>
            </a:endParaRPr>
          </a:p>
        </p:txBody>
      </p:sp>
    </p:spTree>
    <p:extLst>
      <p:ext uri="{BB962C8B-B14F-4D97-AF65-F5344CB8AC3E}">
        <p14:creationId xmlns:p14="http://schemas.microsoft.com/office/powerpoint/2010/main" xmlns="" val="225766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albumviaggi.it/favole/immagini/il%20lupo%20e%20il%20cane.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606" t="1744" r="1701" b="2928"/>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olo 1"/>
          <p:cNvSpPr>
            <a:spLocks noGrp="1"/>
          </p:cNvSpPr>
          <p:nvPr>
            <p:ph type="title"/>
          </p:nvPr>
        </p:nvSpPr>
        <p:spPr>
          <a:xfrm>
            <a:off x="-756592" y="1412776"/>
            <a:ext cx="8229600" cy="1143000"/>
          </a:xfrm>
        </p:spPr>
        <p:txBody>
          <a:bodyPr/>
          <a:lstStyle/>
          <a:p>
            <a:r>
              <a:rPr lang="it-IT" b="1" dirty="0" smtClean="0">
                <a:latin typeface="Baskerville Old Face" pitchFamily="18" charset="0"/>
              </a:rPr>
              <a:t>LE LOUP ET LE CHIEN</a:t>
            </a:r>
            <a:endParaRPr lang="it-IT" b="1" dirty="0">
              <a:latin typeface="Baskerville Old Face" pitchFamily="18" charset="0"/>
            </a:endParaRPr>
          </a:p>
        </p:txBody>
      </p:sp>
      <p:sp>
        <p:nvSpPr>
          <p:cNvPr id="4" name="CasellaDiTesto 3"/>
          <p:cNvSpPr txBox="1"/>
          <p:nvPr/>
        </p:nvSpPr>
        <p:spPr>
          <a:xfrm>
            <a:off x="251520" y="2927226"/>
            <a:ext cx="7416824" cy="830997"/>
          </a:xfrm>
          <a:prstGeom prst="rect">
            <a:avLst/>
          </a:prstGeom>
          <a:noFill/>
        </p:spPr>
        <p:txBody>
          <a:bodyPr wrap="square" rtlCol="0">
            <a:spAutoFit/>
          </a:bodyPr>
          <a:lstStyle/>
          <a:p>
            <a:r>
              <a:rPr lang="it-IT" sz="2400" b="1" dirty="0">
                <a:solidFill>
                  <a:prstClr val="black"/>
                </a:solidFill>
                <a:latin typeface="Baskerville Old Face" pitchFamily="18" charset="0"/>
                <a:ea typeface="GungsuhChe" pitchFamily="49" charset="-127"/>
                <a:cs typeface="Miriam" pitchFamily="34" charset="-79"/>
              </a:rPr>
              <a:t>Un chien se vante de la vie qu’il mène, </a:t>
            </a:r>
            <a:endParaRPr lang="it-IT" sz="2400" b="1" dirty="0" smtClean="0">
              <a:solidFill>
                <a:prstClr val="black"/>
              </a:solidFill>
              <a:latin typeface="Baskerville Old Face" pitchFamily="18" charset="0"/>
              <a:ea typeface="GungsuhChe" pitchFamily="49" charset="-127"/>
              <a:cs typeface="Miriam" pitchFamily="34" charset="-79"/>
            </a:endParaRPr>
          </a:p>
          <a:p>
            <a:r>
              <a:rPr lang="it-IT" sz="2400" b="1" dirty="0" smtClean="0">
                <a:solidFill>
                  <a:prstClr val="black"/>
                </a:solidFill>
                <a:latin typeface="Baskerville Old Face" pitchFamily="18" charset="0"/>
                <a:ea typeface="GungsuhChe" pitchFamily="49" charset="-127"/>
                <a:cs typeface="Miriam" pitchFamily="34" charset="-79"/>
              </a:rPr>
              <a:t>      mais </a:t>
            </a:r>
            <a:r>
              <a:rPr lang="it-IT" sz="2400" b="1" dirty="0">
                <a:solidFill>
                  <a:prstClr val="black"/>
                </a:solidFill>
                <a:latin typeface="Baskerville Old Face" pitchFamily="18" charset="0"/>
                <a:ea typeface="GungsuhChe" pitchFamily="49" charset="-127"/>
                <a:cs typeface="Miriam" pitchFamily="34" charset="-79"/>
              </a:rPr>
              <a:t>le loup préfère la liberté</a:t>
            </a:r>
            <a:endParaRPr lang="it-IT" sz="2400" b="1" dirty="0">
              <a:latin typeface="Baskerville Old Face" pitchFamily="18" charset="0"/>
            </a:endParaRPr>
          </a:p>
        </p:txBody>
      </p:sp>
      <p:sp>
        <p:nvSpPr>
          <p:cNvPr id="5" name="CasellaDiTesto 4"/>
          <p:cNvSpPr txBox="1"/>
          <p:nvPr/>
        </p:nvSpPr>
        <p:spPr>
          <a:xfrm>
            <a:off x="295511" y="4581128"/>
            <a:ext cx="5976664" cy="830997"/>
          </a:xfrm>
          <a:prstGeom prst="rect">
            <a:avLst/>
          </a:prstGeom>
          <a:noFill/>
        </p:spPr>
        <p:txBody>
          <a:bodyPr wrap="square" rtlCol="0">
            <a:spAutoFit/>
          </a:bodyPr>
          <a:lstStyle/>
          <a:p>
            <a:r>
              <a:rPr lang="it-IT" sz="2400" b="1" dirty="0">
                <a:solidFill>
                  <a:prstClr val="black"/>
                </a:solidFill>
                <a:latin typeface="Baskerville Old Face" pitchFamily="18" charset="0"/>
                <a:ea typeface="GungsuhChe" pitchFamily="49" charset="-127"/>
                <a:cs typeface="Miriam" pitchFamily="34" charset="-79"/>
              </a:rPr>
              <a:t>LA MORALE: </a:t>
            </a:r>
            <a:endParaRPr lang="it-IT" sz="2400" b="1" dirty="0" smtClean="0">
              <a:solidFill>
                <a:prstClr val="black"/>
              </a:solidFill>
              <a:latin typeface="Baskerville Old Face" pitchFamily="18" charset="0"/>
              <a:ea typeface="GungsuhChe" pitchFamily="49" charset="-127"/>
              <a:cs typeface="Miriam" pitchFamily="34" charset="-79"/>
            </a:endParaRPr>
          </a:p>
          <a:p>
            <a:r>
              <a:rPr lang="it-IT" sz="2400" b="1" dirty="0" smtClean="0">
                <a:solidFill>
                  <a:prstClr val="black"/>
                </a:solidFill>
                <a:latin typeface="Baskerville Old Face" pitchFamily="18" charset="0"/>
                <a:ea typeface="GungsuhChe" pitchFamily="49" charset="-127"/>
                <a:cs typeface="Miriam" pitchFamily="34" charset="-79"/>
              </a:rPr>
              <a:t>Rien </a:t>
            </a:r>
            <a:r>
              <a:rPr lang="it-IT" sz="2400" b="1" dirty="0">
                <a:solidFill>
                  <a:prstClr val="black"/>
                </a:solidFill>
                <a:latin typeface="Baskerville Old Face" pitchFamily="18" charset="0"/>
                <a:ea typeface="GungsuhChe" pitchFamily="49" charset="-127"/>
                <a:cs typeface="Miriam" pitchFamily="34" charset="-79"/>
              </a:rPr>
              <a:t>c’est meilleur que la liberté</a:t>
            </a:r>
            <a:endParaRPr lang="it-IT" sz="1400" b="1" dirty="0">
              <a:latin typeface="Baskerville Old Face" pitchFamily="18" charset="0"/>
            </a:endParaRPr>
          </a:p>
        </p:txBody>
      </p:sp>
    </p:spTree>
    <p:extLst>
      <p:ext uri="{BB962C8B-B14F-4D97-AF65-F5344CB8AC3E}">
        <p14:creationId xmlns:p14="http://schemas.microsoft.com/office/powerpoint/2010/main" xmlns="" val="3359313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ethinked.org/wp-content/uploads/2012/07/JDLF-Le-Coq-et-Le-Renard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205" t="3233" r="12616" b="9147"/>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olo 1"/>
          <p:cNvSpPr>
            <a:spLocks noGrp="1"/>
          </p:cNvSpPr>
          <p:nvPr>
            <p:ph type="title"/>
          </p:nvPr>
        </p:nvSpPr>
        <p:spPr/>
        <p:txBody>
          <a:bodyPr/>
          <a:lstStyle/>
          <a:p>
            <a:r>
              <a:rPr lang="it-IT" b="1" dirty="0" smtClean="0">
                <a:latin typeface="Baskerville Old Face" pitchFamily="18" charset="0"/>
              </a:rPr>
              <a:t>LE COQ ET LE RENARD</a:t>
            </a:r>
            <a:endParaRPr lang="it-IT" b="1" dirty="0">
              <a:latin typeface="Baskerville Old Face" pitchFamily="18" charset="0"/>
            </a:endParaRPr>
          </a:p>
        </p:txBody>
      </p:sp>
      <p:sp>
        <p:nvSpPr>
          <p:cNvPr id="4" name="CasellaDiTesto 3"/>
          <p:cNvSpPr txBox="1"/>
          <p:nvPr/>
        </p:nvSpPr>
        <p:spPr>
          <a:xfrm>
            <a:off x="179512" y="1952327"/>
            <a:ext cx="8496944" cy="1348061"/>
          </a:xfrm>
          <a:prstGeom prst="rect">
            <a:avLst/>
          </a:prstGeom>
          <a:noFill/>
        </p:spPr>
        <p:txBody>
          <a:bodyPr wrap="square" rtlCol="0">
            <a:spAutoFit/>
          </a:bodyPr>
          <a:lstStyle/>
          <a:p>
            <a:pPr lvl="0">
              <a:spcBef>
                <a:spcPct val="20000"/>
              </a:spcBef>
            </a:pPr>
            <a:r>
              <a:rPr lang="it-IT" sz="2400" b="1" dirty="0" smtClean="0">
                <a:solidFill>
                  <a:prstClr val="black"/>
                </a:solidFill>
                <a:latin typeface="Baskerville Old Face" pitchFamily="18" charset="0"/>
                <a:ea typeface="GungsuhChe" pitchFamily="49" charset="-127"/>
                <a:cs typeface="Miriam" pitchFamily="34" charset="-79"/>
              </a:rPr>
              <a:t>Le </a:t>
            </a:r>
            <a:r>
              <a:rPr lang="it-IT" sz="2400" b="1" dirty="0">
                <a:solidFill>
                  <a:prstClr val="black"/>
                </a:solidFill>
                <a:latin typeface="Baskerville Old Face" pitchFamily="18" charset="0"/>
                <a:ea typeface="GungsuhChe" pitchFamily="49" charset="-127"/>
                <a:cs typeface="Miriam" pitchFamily="34" charset="-79"/>
              </a:rPr>
              <a:t>renard fait croire au coq que l</a:t>
            </a:r>
            <a:r>
              <a:rPr lang="it-IT" sz="2400" b="1" dirty="0" smtClean="0">
                <a:solidFill>
                  <a:prstClr val="black"/>
                </a:solidFill>
                <a:latin typeface="Baskerville Old Face" pitchFamily="18" charset="0"/>
                <a:ea typeface="GungsuhChe" pitchFamily="49" charset="-127"/>
                <a:cs typeface="Miriam" pitchFamily="34" charset="-79"/>
              </a:rPr>
              <a:t>’ heure </a:t>
            </a:r>
            <a:r>
              <a:rPr lang="it-IT" sz="2400" b="1" dirty="0">
                <a:solidFill>
                  <a:prstClr val="black"/>
                </a:solidFill>
                <a:latin typeface="Baskerville Old Face" pitchFamily="18" charset="0"/>
                <a:ea typeface="GungsuhChe" pitchFamily="49" charset="-127"/>
                <a:cs typeface="Miriam" pitchFamily="34" charset="-79"/>
              </a:rPr>
              <a:t>de la paix a sonné, </a:t>
            </a:r>
            <a:endParaRPr lang="it-IT" sz="2400" b="1" dirty="0" smtClean="0">
              <a:solidFill>
                <a:prstClr val="black"/>
              </a:solidFill>
              <a:latin typeface="Baskerville Old Face" pitchFamily="18" charset="0"/>
              <a:ea typeface="GungsuhChe" pitchFamily="49" charset="-127"/>
              <a:cs typeface="Miriam" pitchFamily="34" charset="-79"/>
            </a:endParaRPr>
          </a:p>
          <a:p>
            <a:pPr lvl="0">
              <a:spcBef>
                <a:spcPct val="20000"/>
              </a:spcBef>
            </a:pPr>
            <a:r>
              <a:rPr lang="it-IT" sz="2400" b="1" dirty="0" smtClean="0">
                <a:solidFill>
                  <a:prstClr val="black"/>
                </a:solidFill>
                <a:latin typeface="Baskerville Old Face" pitchFamily="18" charset="0"/>
                <a:ea typeface="GungsuhChe" pitchFamily="49" charset="-127"/>
                <a:cs typeface="Miriam" pitchFamily="34" charset="-79"/>
              </a:rPr>
              <a:t>                qu’ils pouvent </a:t>
            </a:r>
            <a:r>
              <a:rPr lang="it-IT" sz="2400" b="1" dirty="0">
                <a:solidFill>
                  <a:prstClr val="black"/>
                </a:solidFill>
                <a:latin typeface="Baskerville Old Face" pitchFamily="18" charset="0"/>
                <a:ea typeface="GungsuhChe" pitchFamily="49" charset="-127"/>
                <a:cs typeface="Miriam" pitchFamily="34" charset="-79"/>
              </a:rPr>
              <a:t>se donner un </a:t>
            </a:r>
            <a:r>
              <a:rPr lang="it-IT" sz="2400" b="1" dirty="0" smtClean="0">
                <a:solidFill>
                  <a:prstClr val="black"/>
                </a:solidFill>
                <a:latin typeface="Baskerville Old Face" pitchFamily="18" charset="0"/>
                <a:ea typeface="GungsuhChe" pitchFamily="49" charset="-127"/>
                <a:cs typeface="Miriam" pitchFamily="34" charset="-79"/>
              </a:rPr>
              <a:t>boiser, </a:t>
            </a:r>
          </a:p>
          <a:p>
            <a:pPr lvl="0">
              <a:spcBef>
                <a:spcPct val="20000"/>
              </a:spcBef>
            </a:pPr>
            <a:r>
              <a:rPr lang="it-IT" sz="2400" b="1" dirty="0" smtClean="0">
                <a:solidFill>
                  <a:prstClr val="black"/>
                </a:solidFill>
                <a:latin typeface="Baskerville Old Face" pitchFamily="18" charset="0"/>
                <a:ea typeface="GungsuhChe" pitchFamily="49" charset="-127"/>
                <a:cs typeface="Miriam" pitchFamily="34" charset="-79"/>
              </a:rPr>
              <a:t>                 mais </a:t>
            </a:r>
            <a:r>
              <a:rPr lang="it-IT" sz="2400" b="1" dirty="0">
                <a:solidFill>
                  <a:prstClr val="black"/>
                </a:solidFill>
                <a:latin typeface="Baskerville Old Face" pitchFamily="18" charset="0"/>
                <a:ea typeface="GungsuhChe" pitchFamily="49" charset="-127"/>
                <a:cs typeface="Miriam" pitchFamily="34" charset="-79"/>
              </a:rPr>
              <a:t>une meute </a:t>
            </a:r>
            <a:r>
              <a:rPr lang="it-IT" sz="2400" b="1" dirty="0" smtClean="0">
                <a:solidFill>
                  <a:prstClr val="black"/>
                </a:solidFill>
                <a:latin typeface="Baskerville Old Face" pitchFamily="18" charset="0"/>
                <a:ea typeface="GungsuhChe" pitchFamily="49" charset="-127"/>
                <a:cs typeface="Miriam" pitchFamily="34" charset="-79"/>
              </a:rPr>
              <a:t>de chiens arrive</a:t>
            </a:r>
            <a:endParaRPr lang="it-IT" sz="2400" b="1" dirty="0">
              <a:solidFill>
                <a:prstClr val="black"/>
              </a:solidFill>
              <a:latin typeface="Baskerville Old Face" pitchFamily="18" charset="0"/>
              <a:ea typeface="GungsuhChe" pitchFamily="49" charset="-127"/>
            </a:endParaRPr>
          </a:p>
        </p:txBody>
      </p:sp>
      <p:sp>
        <p:nvSpPr>
          <p:cNvPr id="3" name="CasellaDiTesto 2"/>
          <p:cNvSpPr txBox="1"/>
          <p:nvPr/>
        </p:nvSpPr>
        <p:spPr>
          <a:xfrm>
            <a:off x="755576" y="3933056"/>
            <a:ext cx="4752528" cy="830997"/>
          </a:xfrm>
          <a:prstGeom prst="rect">
            <a:avLst/>
          </a:prstGeom>
          <a:noFill/>
        </p:spPr>
        <p:txBody>
          <a:bodyPr wrap="square" rtlCol="0">
            <a:spAutoFit/>
          </a:bodyPr>
          <a:lstStyle/>
          <a:p>
            <a:r>
              <a:rPr lang="it-IT" sz="2400" b="1" dirty="0" smtClean="0">
                <a:latin typeface="Baskerville Old Face" pitchFamily="18" charset="0"/>
              </a:rPr>
              <a:t>LA MORALE: c’est un double plaisir de promper le prompeur</a:t>
            </a:r>
            <a:endParaRPr lang="it-IT" sz="2400" b="1" dirty="0">
              <a:latin typeface="Baskerville Old Face" pitchFamily="18" charset="0"/>
            </a:endParaRPr>
          </a:p>
        </p:txBody>
      </p:sp>
    </p:spTree>
    <p:extLst>
      <p:ext uri="{BB962C8B-B14F-4D97-AF65-F5344CB8AC3E}">
        <p14:creationId xmlns:p14="http://schemas.microsoft.com/office/powerpoint/2010/main" xmlns="" val="27966363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TotalTime>
  <Words>386</Words>
  <Application>Microsoft Office PowerPoint</Application>
  <PresentationFormat>Presentazione su schermo (4:3)</PresentationFormat>
  <Paragraphs>40</Paragraphs>
  <Slides>8</Slides>
  <Notes>0</Notes>
  <HiddenSlides>0</HiddenSlides>
  <MMClips>0</MMClips>
  <ScaleCrop>false</ScaleCrop>
  <HeadingPairs>
    <vt:vector size="4" baseType="variant">
      <vt:variant>
        <vt:lpstr>Tema</vt:lpstr>
      </vt:variant>
      <vt:variant>
        <vt:i4>1</vt:i4>
      </vt:variant>
      <vt:variant>
        <vt:lpstr>Titoli diapositive</vt:lpstr>
      </vt:variant>
      <vt:variant>
        <vt:i4>8</vt:i4>
      </vt:variant>
    </vt:vector>
  </HeadingPairs>
  <TitlesOfParts>
    <vt:vector size="9" baseType="lpstr">
      <vt:lpstr>Tema di Office</vt:lpstr>
      <vt:lpstr>Jean de la Fontaine</vt:lpstr>
      <vt:lpstr>La vie du poète</vt:lpstr>
      <vt:lpstr>LES FABLES</vt:lpstr>
      <vt:lpstr>LA CIGALE ET LA FOURMI</vt:lpstr>
      <vt:lpstr>LE CORBEAU ET LE RENARD</vt:lpstr>
      <vt:lpstr>LA GRENOUILLE ET LE BOEUF</vt:lpstr>
      <vt:lpstr>LE LOUP ET LE CHIEN</vt:lpstr>
      <vt:lpstr>LE COQ ET LE RENARD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Jean de la Fontaine</dc:title>
  <dc:creator>Pietro</dc:creator>
  <cp:lastModifiedBy>User</cp:lastModifiedBy>
  <cp:revision>18</cp:revision>
  <dcterms:created xsi:type="dcterms:W3CDTF">2015-03-28T15:46:05Z</dcterms:created>
  <dcterms:modified xsi:type="dcterms:W3CDTF">2015-04-01T06:32:28Z</dcterms:modified>
</cp:coreProperties>
</file>