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70" r:id="rId14"/>
    <p:sldId id="269" r:id="rId15"/>
    <p:sldId id="272" r:id="rId16"/>
    <p:sldId id="271" r:id="rId17"/>
    <p:sldId id="273" r:id="rId18"/>
    <p:sldId id="274" r:id="rId19"/>
    <p:sldId id="275" r:id="rId20"/>
    <p:sldId id="276" r:id="rId21"/>
    <p:sldId id="278" r:id="rId22"/>
    <p:sldId id="277" r:id="rId23"/>
    <p:sldId id="279" r:id="rId24"/>
    <p:sldId id="280"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BE6C"/>
    <a:srgbClr val="199A08"/>
    <a:srgbClr val="410DFF"/>
    <a:srgbClr val="990099"/>
    <a:srgbClr val="000000"/>
    <a:srgbClr val="F91313"/>
    <a:srgbClr val="00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1AFEB0-41C3-4415-AA84-F572587885D9}" type="datetimeFigureOut">
              <a:rPr lang="it-IT" smtClean="0"/>
              <a:pPr/>
              <a:t>19/03/2015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BD2024-C936-4FE2-AB8C-8E19C3E61A2D}" type="slidenum">
              <a:rPr lang="it-IT" smtClean="0"/>
              <a:pPr/>
              <a:t>‹N›</a:t>
            </a:fld>
            <a:endParaRPr lang="it-IT"/>
          </a:p>
        </p:txBody>
      </p:sp>
    </p:spTree>
    <p:extLst>
      <p:ext uri="{BB962C8B-B14F-4D97-AF65-F5344CB8AC3E}">
        <p14:creationId xmlns:p14="http://schemas.microsoft.com/office/powerpoint/2010/main" xmlns="" val="218475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9140B25-147D-4AE3-ADA5-A172C52BD035}" type="datetimeFigureOut">
              <a:rPr lang="it-IT" smtClean="0"/>
              <a:pPr/>
              <a:t>19/03/2015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2630541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9140B25-147D-4AE3-ADA5-A172C52BD035}" type="datetimeFigureOut">
              <a:rPr lang="it-IT" smtClean="0"/>
              <a:pPr/>
              <a:t>19/03/2015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2019879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9140B25-147D-4AE3-ADA5-A172C52BD035}" type="datetimeFigureOut">
              <a:rPr lang="it-IT" smtClean="0"/>
              <a:pPr/>
              <a:t>19/03/2015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3268216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9140B25-147D-4AE3-ADA5-A172C52BD035}" type="datetimeFigureOut">
              <a:rPr lang="it-IT" smtClean="0"/>
              <a:pPr/>
              <a:t>19/03/2015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823790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9140B25-147D-4AE3-ADA5-A172C52BD035}" type="datetimeFigureOut">
              <a:rPr lang="it-IT" smtClean="0"/>
              <a:pPr/>
              <a:t>19/03/2015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119842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9140B25-147D-4AE3-ADA5-A172C52BD035}" type="datetimeFigureOut">
              <a:rPr lang="it-IT" smtClean="0"/>
              <a:pPr/>
              <a:t>19/03/2015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201496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9140B25-147D-4AE3-ADA5-A172C52BD035}" type="datetimeFigureOut">
              <a:rPr lang="it-IT" smtClean="0"/>
              <a:pPr/>
              <a:t>19/03/2015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313632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9140B25-147D-4AE3-ADA5-A172C52BD035}" type="datetimeFigureOut">
              <a:rPr lang="it-IT" smtClean="0"/>
              <a:pPr/>
              <a:t>19/03/2015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461556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9140B25-147D-4AE3-ADA5-A172C52BD035}" type="datetimeFigureOut">
              <a:rPr lang="it-IT" smtClean="0"/>
              <a:pPr/>
              <a:t>19/03/2015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2524217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9140B25-147D-4AE3-ADA5-A172C52BD035}" type="datetimeFigureOut">
              <a:rPr lang="it-IT" smtClean="0"/>
              <a:pPr/>
              <a:t>19/03/2015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446908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9140B25-147D-4AE3-ADA5-A172C52BD035}" type="datetimeFigureOut">
              <a:rPr lang="it-IT" smtClean="0"/>
              <a:pPr/>
              <a:t>19/03/2015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250010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140B25-147D-4AE3-ADA5-A172C52BD035}" type="datetimeFigureOut">
              <a:rPr lang="it-IT" smtClean="0"/>
              <a:pPr/>
              <a:t>19/03/2015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9F2B8-5E17-4167-AA85-67D24E11D913}" type="slidenum">
              <a:rPr lang="it-IT" smtClean="0"/>
              <a:pPr/>
              <a:t>‹N›</a:t>
            </a:fld>
            <a:endParaRPr lang="it-IT"/>
          </a:p>
        </p:txBody>
      </p:sp>
    </p:spTree>
    <p:extLst>
      <p:ext uri="{BB962C8B-B14F-4D97-AF65-F5344CB8AC3E}">
        <p14:creationId xmlns:p14="http://schemas.microsoft.com/office/powerpoint/2010/main" xmlns="" val="150498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403648" y="620688"/>
            <a:ext cx="6192688" cy="1944216"/>
          </a:xfrm>
        </p:spPr>
        <p:txBody>
          <a:bodyPr>
            <a:normAutofit/>
          </a:bodyPr>
          <a:lstStyle/>
          <a:p>
            <a:r>
              <a:rPr lang="it-IT" b="1" dirty="0" err="1" smtClean="0">
                <a:solidFill>
                  <a:srgbClr val="FF0000"/>
                </a:solidFill>
                <a:latin typeface="Algerian" pitchFamily="82" charset="0"/>
              </a:rPr>
              <a:t>Les</a:t>
            </a:r>
            <a:r>
              <a:rPr lang="it-IT" b="1" dirty="0" smtClean="0">
                <a:solidFill>
                  <a:srgbClr val="FF0000"/>
                </a:solidFill>
                <a:latin typeface="Algerian" pitchFamily="82" charset="0"/>
              </a:rPr>
              <a:t> </a:t>
            </a:r>
            <a:r>
              <a:rPr lang="it-IT" b="1" dirty="0" err="1" smtClean="0">
                <a:solidFill>
                  <a:srgbClr val="FF0000"/>
                </a:solidFill>
                <a:latin typeface="Algerian" pitchFamily="82" charset="0"/>
              </a:rPr>
              <a:t>fables</a:t>
            </a:r>
            <a:r>
              <a:rPr lang="it-IT" b="1" dirty="0" smtClean="0">
                <a:solidFill>
                  <a:srgbClr val="FF0000"/>
                </a:solidFill>
                <a:latin typeface="Algerian" pitchFamily="82" charset="0"/>
              </a:rPr>
              <a:t> de </a:t>
            </a:r>
            <a:r>
              <a:rPr lang="it-IT" b="1" dirty="0" err="1" smtClean="0">
                <a:solidFill>
                  <a:srgbClr val="FF0000"/>
                </a:solidFill>
                <a:latin typeface="Algerian" pitchFamily="82" charset="0"/>
              </a:rPr>
              <a:t>jean</a:t>
            </a:r>
            <a:r>
              <a:rPr lang="it-IT" b="1" dirty="0" smtClean="0">
                <a:solidFill>
                  <a:srgbClr val="FF0000"/>
                </a:solidFill>
                <a:latin typeface="Algerian" pitchFamily="82" charset="0"/>
              </a:rPr>
              <a:t> de la </a:t>
            </a:r>
            <a:r>
              <a:rPr lang="it-IT" b="1" dirty="0" err="1" smtClean="0">
                <a:solidFill>
                  <a:srgbClr val="FF0000"/>
                </a:solidFill>
                <a:latin typeface="Algerian" pitchFamily="82" charset="0"/>
              </a:rPr>
              <a:t>fontaine</a:t>
            </a:r>
            <a:endParaRPr lang="it-IT" b="1" dirty="0">
              <a:solidFill>
                <a:srgbClr val="FF0000"/>
              </a:solidFill>
              <a:latin typeface="Algerian" pitchFamily="82" charset="0"/>
            </a:endParaRPr>
          </a:p>
        </p:txBody>
      </p:sp>
      <p:sp>
        <p:nvSpPr>
          <p:cNvPr id="3" name="Sottotitolo 2"/>
          <p:cNvSpPr>
            <a:spLocks noGrp="1"/>
          </p:cNvSpPr>
          <p:nvPr>
            <p:ph type="subTitle" idx="1"/>
          </p:nvPr>
        </p:nvSpPr>
        <p:spPr/>
        <p:txBody>
          <a:bodyPr/>
          <a:lstStyle/>
          <a:p>
            <a:r>
              <a:rPr lang="it-IT" b="1" dirty="0" smtClean="0">
                <a:solidFill>
                  <a:srgbClr val="FFFF00"/>
                </a:solidFill>
                <a:latin typeface="Algerian" pitchFamily="82" charset="0"/>
              </a:rPr>
              <a:t>CLASSE  3^ A</a:t>
            </a:r>
            <a:endParaRPr lang="it-IT" b="1" dirty="0">
              <a:solidFill>
                <a:srgbClr val="FFFF00"/>
              </a:solidFill>
              <a:latin typeface="Algerian" pitchFamily="82" charset="0"/>
            </a:endParaRPr>
          </a:p>
        </p:txBody>
      </p:sp>
    </p:spTree>
    <p:extLst>
      <p:ext uri="{BB962C8B-B14F-4D97-AF65-F5344CB8AC3E}">
        <p14:creationId xmlns:p14="http://schemas.microsoft.com/office/powerpoint/2010/main" xmlns="" val="2294267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wdUpDiag">
          <a:fgClr>
            <a:schemeClr val="accent2"/>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latin typeface="Algerian" pitchFamily="82" charset="0"/>
              </a:rPr>
              <a:t>images</a:t>
            </a:r>
            <a:endParaRPr lang="it-IT" dirty="0"/>
          </a:p>
        </p:txBody>
      </p:sp>
      <p:pic>
        <p:nvPicPr>
          <p:cNvPr id="4" name="Segnaposto contenuto 3"/>
          <p:cNvPicPr>
            <a:picLocks noGrp="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971600" y="1484784"/>
            <a:ext cx="3456384" cy="2376264"/>
          </a:xfrm>
          <a:prstGeom prst="rect">
            <a:avLst/>
          </a:prstGeom>
        </p:spPr>
      </p:pic>
      <p:pic>
        <p:nvPicPr>
          <p:cNvPr id="5" name="Immagine 4"/>
          <p:cNvPicPr/>
          <p:nvPr/>
        </p:nvPicPr>
        <p:blipFill>
          <a:blip r:embed="rId3" cstate="print">
            <a:extLst>
              <a:ext uri="{28A0092B-C50C-407E-A947-70E740481C1C}">
                <a14:useLocalDpi xmlns:a14="http://schemas.microsoft.com/office/drawing/2010/main" xmlns="" val="0"/>
              </a:ext>
            </a:extLst>
          </a:blip>
          <a:stretch>
            <a:fillRect/>
          </a:stretch>
        </p:blipFill>
        <p:spPr>
          <a:xfrm>
            <a:off x="4355976" y="4077072"/>
            <a:ext cx="4104456" cy="2406005"/>
          </a:xfrm>
          <a:prstGeom prst="rect">
            <a:avLst/>
          </a:prstGeom>
        </p:spPr>
      </p:pic>
    </p:spTree>
    <p:extLst>
      <p:ext uri="{BB962C8B-B14F-4D97-AF65-F5344CB8AC3E}">
        <p14:creationId xmlns:p14="http://schemas.microsoft.com/office/powerpoint/2010/main" xmlns="" val="1052255648"/>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lgConfetti">
          <a:fgClr>
            <a:schemeClr val="accent1"/>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Algerian" pitchFamily="82" charset="0"/>
              </a:rPr>
              <a:t>Le </a:t>
            </a:r>
            <a:r>
              <a:rPr lang="it-IT" b="1" dirty="0" err="1" smtClean="0">
                <a:latin typeface="Algerian" pitchFamily="82" charset="0"/>
              </a:rPr>
              <a:t>loup</a:t>
            </a:r>
            <a:r>
              <a:rPr lang="it-IT" b="1" dirty="0" smtClean="0">
                <a:latin typeface="Algerian" pitchFamily="82" charset="0"/>
              </a:rPr>
              <a:t> et l’</a:t>
            </a:r>
            <a:r>
              <a:rPr lang="it-IT" b="1" dirty="0" err="1" smtClean="0">
                <a:latin typeface="Algerian" pitchFamily="82" charset="0"/>
              </a:rPr>
              <a:t>agneau</a:t>
            </a:r>
            <a:endParaRPr lang="it-IT" b="1" dirty="0">
              <a:latin typeface="Algerian" pitchFamily="82" charset="0"/>
            </a:endParaRPr>
          </a:p>
        </p:txBody>
      </p:sp>
      <p:sp>
        <p:nvSpPr>
          <p:cNvPr id="3" name="Segnaposto contenuto 2"/>
          <p:cNvSpPr>
            <a:spLocks noGrp="1"/>
          </p:cNvSpPr>
          <p:nvPr>
            <p:ph idx="1"/>
          </p:nvPr>
        </p:nvSpPr>
        <p:spPr/>
        <p:txBody>
          <a:bodyPr>
            <a:normAutofit fontScale="85000" lnSpcReduction="20000"/>
          </a:bodyPr>
          <a:lstStyle/>
          <a:p>
            <a:pPr marL="0" indent="0">
              <a:buNone/>
            </a:pPr>
            <a:r>
              <a:rPr lang="it-IT" b="1" dirty="0" err="1" smtClean="0"/>
              <a:t>Résumé</a:t>
            </a:r>
            <a:r>
              <a:rPr lang="it-IT" b="1" dirty="0" smtClean="0"/>
              <a:t>:</a:t>
            </a:r>
            <a:r>
              <a:rPr lang="en-US" dirty="0" err="1"/>
              <a:t>Dans</a:t>
            </a:r>
            <a:r>
              <a:rPr lang="en-US" dirty="0"/>
              <a:t> </a:t>
            </a:r>
            <a:r>
              <a:rPr lang="en-US" dirty="0" err="1"/>
              <a:t>cette</a:t>
            </a:r>
            <a:r>
              <a:rPr lang="en-US" dirty="0"/>
              <a:t> fable La Fontaine </a:t>
            </a:r>
            <a:r>
              <a:rPr lang="en-US" dirty="0" err="1"/>
              <a:t>veut</a:t>
            </a:r>
            <a:r>
              <a:rPr lang="en-US" dirty="0"/>
              <a:t> </a:t>
            </a:r>
            <a:r>
              <a:rPr lang="en-US" dirty="0" err="1"/>
              <a:t>montrer</a:t>
            </a:r>
            <a:r>
              <a:rPr lang="en-US" dirty="0"/>
              <a:t> les injustices de la vie: les </a:t>
            </a:r>
            <a:r>
              <a:rPr lang="en-US" dirty="0" err="1"/>
              <a:t>deux</a:t>
            </a:r>
            <a:r>
              <a:rPr lang="en-US" dirty="0"/>
              <a:t> </a:t>
            </a:r>
            <a:r>
              <a:rPr lang="en-US" dirty="0" err="1"/>
              <a:t>animaux</a:t>
            </a:r>
            <a:r>
              <a:rPr lang="en-US" dirty="0"/>
              <a:t> </a:t>
            </a:r>
            <a:r>
              <a:rPr lang="en-US" dirty="0" err="1"/>
              <a:t>protagonistes</a:t>
            </a:r>
            <a:r>
              <a:rPr lang="en-US" dirty="0"/>
              <a:t> </a:t>
            </a:r>
            <a:r>
              <a:rPr lang="en-US" dirty="0" err="1"/>
              <a:t>sont</a:t>
            </a:r>
            <a:r>
              <a:rPr lang="en-US" dirty="0"/>
              <a:t> un </a:t>
            </a:r>
            <a:r>
              <a:rPr lang="en-US" dirty="0" err="1"/>
              <a:t>loup</a:t>
            </a:r>
            <a:r>
              <a:rPr lang="en-US" dirty="0"/>
              <a:t> et un </a:t>
            </a:r>
            <a:r>
              <a:rPr lang="en-US" dirty="0" err="1"/>
              <a:t>agneau.Ce</a:t>
            </a:r>
            <a:r>
              <a:rPr lang="en-US" dirty="0"/>
              <a:t> dernier </a:t>
            </a:r>
            <a:r>
              <a:rPr lang="en-US" dirty="0" err="1"/>
              <a:t>était</a:t>
            </a:r>
            <a:r>
              <a:rPr lang="en-US" dirty="0"/>
              <a:t> en train de se </a:t>
            </a:r>
            <a:r>
              <a:rPr lang="en-US" dirty="0" err="1"/>
              <a:t>désaltérer</a:t>
            </a:r>
            <a:r>
              <a:rPr lang="en-US" dirty="0"/>
              <a:t> </a:t>
            </a:r>
            <a:r>
              <a:rPr lang="en-US" dirty="0" err="1"/>
              <a:t>dans</a:t>
            </a:r>
            <a:r>
              <a:rPr lang="en-US" dirty="0"/>
              <a:t> un courant </a:t>
            </a:r>
            <a:r>
              <a:rPr lang="en-US" dirty="0" err="1"/>
              <a:t>quand</a:t>
            </a:r>
            <a:r>
              <a:rPr lang="en-US" dirty="0"/>
              <a:t> le </a:t>
            </a:r>
            <a:r>
              <a:rPr lang="en-US" dirty="0" err="1"/>
              <a:t>loup</a:t>
            </a:r>
            <a:r>
              <a:rPr lang="en-US" dirty="0"/>
              <a:t> arrive et commence a </a:t>
            </a:r>
            <a:r>
              <a:rPr lang="en-US" dirty="0" err="1"/>
              <a:t>lui</a:t>
            </a:r>
            <a:r>
              <a:rPr lang="en-US" dirty="0"/>
              <a:t> faire des accusations </a:t>
            </a:r>
            <a:r>
              <a:rPr lang="en-US" dirty="0" err="1"/>
              <a:t>absurdes</a:t>
            </a:r>
            <a:r>
              <a:rPr lang="en-US" dirty="0"/>
              <a:t> par </a:t>
            </a:r>
            <a:r>
              <a:rPr lang="en-US" dirty="0" err="1"/>
              <a:t>exemple</a:t>
            </a:r>
            <a:r>
              <a:rPr lang="en-US" dirty="0"/>
              <a:t> </a:t>
            </a:r>
            <a:r>
              <a:rPr lang="en-US" dirty="0" err="1"/>
              <a:t>il</a:t>
            </a:r>
            <a:r>
              <a:rPr lang="en-US" dirty="0"/>
              <a:t> </a:t>
            </a:r>
            <a:r>
              <a:rPr lang="en-US" dirty="0" err="1"/>
              <a:t>affirme</a:t>
            </a:r>
            <a:r>
              <a:rPr lang="en-US" dirty="0"/>
              <a:t> </a:t>
            </a:r>
            <a:r>
              <a:rPr lang="en-US" dirty="0" err="1"/>
              <a:t>que</a:t>
            </a:r>
            <a:r>
              <a:rPr lang="en-US" dirty="0"/>
              <a:t> </a:t>
            </a:r>
            <a:r>
              <a:rPr lang="en-US" dirty="0" err="1"/>
              <a:t>l'agneau</a:t>
            </a:r>
            <a:r>
              <a:rPr lang="en-US" dirty="0"/>
              <a:t> </a:t>
            </a:r>
            <a:r>
              <a:rPr lang="en-US" dirty="0" err="1"/>
              <a:t>est</a:t>
            </a:r>
            <a:r>
              <a:rPr lang="en-US" dirty="0"/>
              <a:t> en train de troubler son </a:t>
            </a:r>
            <a:r>
              <a:rPr lang="en-US" dirty="0" err="1"/>
              <a:t>breuvage</a:t>
            </a:r>
            <a:r>
              <a:rPr lang="en-US" dirty="0"/>
              <a:t> et </a:t>
            </a:r>
            <a:r>
              <a:rPr lang="en-US" dirty="0" err="1"/>
              <a:t>que</a:t>
            </a:r>
            <a:r>
              <a:rPr lang="en-US" dirty="0"/>
              <a:t> </a:t>
            </a:r>
            <a:r>
              <a:rPr lang="en-US" dirty="0" err="1"/>
              <a:t>il</a:t>
            </a:r>
            <a:r>
              <a:rPr lang="en-US" dirty="0"/>
              <a:t> a </a:t>
            </a:r>
            <a:r>
              <a:rPr lang="en-US" dirty="0" err="1"/>
              <a:t>parlè</a:t>
            </a:r>
            <a:r>
              <a:rPr lang="en-US" dirty="0"/>
              <a:t> mal du </a:t>
            </a:r>
            <a:r>
              <a:rPr lang="en-US" dirty="0" err="1"/>
              <a:t>loup</a:t>
            </a:r>
            <a:r>
              <a:rPr lang="en-US" dirty="0"/>
              <a:t> </a:t>
            </a:r>
            <a:r>
              <a:rPr lang="en-US" dirty="0" err="1"/>
              <a:t>l'année</a:t>
            </a:r>
            <a:r>
              <a:rPr lang="en-US" dirty="0"/>
              <a:t> </a:t>
            </a:r>
            <a:r>
              <a:rPr lang="en-US" dirty="0" err="1"/>
              <a:t>passée</a:t>
            </a:r>
            <a:r>
              <a:rPr lang="en-US" dirty="0"/>
              <a:t> (meme </a:t>
            </a:r>
            <a:r>
              <a:rPr lang="en-US" dirty="0" err="1"/>
              <a:t>si</a:t>
            </a:r>
            <a:r>
              <a:rPr lang="en-US" dirty="0"/>
              <a:t> </a:t>
            </a:r>
            <a:r>
              <a:rPr lang="en-US" dirty="0" err="1"/>
              <a:t>l'agneau</a:t>
            </a:r>
            <a:r>
              <a:rPr lang="en-US" dirty="0"/>
              <a:t> </a:t>
            </a:r>
            <a:r>
              <a:rPr lang="en-US" dirty="0" err="1"/>
              <a:t>n'était</a:t>
            </a:r>
            <a:r>
              <a:rPr lang="en-US" dirty="0"/>
              <a:t> pas encore né). </a:t>
            </a:r>
            <a:r>
              <a:rPr lang="en-US" dirty="0" err="1"/>
              <a:t>Donc</a:t>
            </a:r>
            <a:r>
              <a:rPr lang="en-US" dirty="0"/>
              <a:t> le </a:t>
            </a:r>
            <a:r>
              <a:rPr lang="en-US" dirty="0" err="1"/>
              <a:t>loup</a:t>
            </a:r>
            <a:r>
              <a:rPr lang="en-US" dirty="0"/>
              <a:t> </a:t>
            </a:r>
            <a:r>
              <a:rPr lang="en-US" dirty="0" err="1"/>
              <a:t>décide</a:t>
            </a:r>
            <a:r>
              <a:rPr lang="en-US" dirty="0"/>
              <a:t> de manger </a:t>
            </a:r>
            <a:r>
              <a:rPr lang="en-US" dirty="0" err="1"/>
              <a:t>l'agneau</a:t>
            </a:r>
            <a:r>
              <a:rPr lang="en-US" dirty="0"/>
              <a:t> sans </a:t>
            </a:r>
            <a:r>
              <a:rPr lang="en-US" dirty="0" err="1"/>
              <a:t>l'écouter</a:t>
            </a:r>
            <a:r>
              <a:rPr lang="en-US" dirty="0"/>
              <a:t> et sans accepter des </a:t>
            </a:r>
            <a:r>
              <a:rPr lang="en-US" dirty="0" err="1"/>
              <a:t>justifications.C'est</a:t>
            </a:r>
            <a:r>
              <a:rPr lang="en-US" dirty="0"/>
              <a:t> la morale du plus fort qui </a:t>
            </a:r>
            <a:r>
              <a:rPr lang="en-US" dirty="0" err="1"/>
              <a:t>triomphe</a:t>
            </a:r>
            <a:r>
              <a:rPr lang="en-US" dirty="0"/>
              <a:t> </a:t>
            </a:r>
            <a:r>
              <a:rPr lang="en-US" dirty="0" err="1"/>
              <a:t>sur</a:t>
            </a:r>
            <a:r>
              <a:rPr lang="en-US" dirty="0"/>
              <a:t> le </a:t>
            </a:r>
            <a:r>
              <a:rPr lang="en-US" dirty="0" err="1"/>
              <a:t>faible</a:t>
            </a:r>
            <a:r>
              <a:rPr lang="en-US" dirty="0" smtClean="0"/>
              <a:t>.</a:t>
            </a:r>
          </a:p>
          <a:p>
            <a:pPr marL="0" indent="0">
              <a:buNone/>
            </a:pPr>
            <a:r>
              <a:rPr lang="en-US" b="1" dirty="0" err="1" smtClean="0"/>
              <a:t>Morale:</a:t>
            </a:r>
            <a:r>
              <a:rPr lang="en-US" dirty="0" err="1"/>
              <a:t>La</a:t>
            </a:r>
            <a:r>
              <a:rPr lang="en-US" dirty="0"/>
              <a:t> raison du plus fort </a:t>
            </a:r>
            <a:r>
              <a:rPr lang="en-US" dirty="0" err="1"/>
              <a:t>est</a:t>
            </a:r>
            <a:r>
              <a:rPr lang="en-US" dirty="0"/>
              <a:t>  </a:t>
            </a:r>
            <a:r>
              <a:rPr lang="en-US" dirty="0" err="1"/>
              <a:t>toujours</a:t>
            </a:r>
            <a:r>
              <a:rPr lang="en-US" dirty="0"/>
              <a:t> la </a:t>
            </a:r>
            <a:r>
              <a:rPr lang="en-US" dirty="0" err="1"/>
              <a:t>meilleure</a:t>
            </a:r>
            <a:endParaRPr lang="it-IT" dirty="0"/>
          </a:p>
          <a:p>
            <a:pPr marL="0" indent="0">
              <a:buNone/>
            </a:pPr>
            <a:endParaRPr lang="it-IT" b="1" dirty="0"/>
          </a:p>
          <a:p>
            <a:pPr marL="0" indent="0">
              <a:buNone/>
            </a:pPr>
            <a:endParaRPr lang="it-IT" b="1" dirty="0"/>
          </a:p>
        </p:txBody>
      </p:sp>
    </p:spTree>
    <p:extLst>
      <p:ext uri="{BB962C8B-B14F-4D97-AF65-F5344CB8AC3E}">
        <p14:creationId xmlns:p14="http://schemas.microsoft.com/office/powerpoint/2010/main" xmlns="" val="3463765936"/>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lgConfetti">
          <a:fgClr>
            <a:schemeClr val="accent1"/>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latin typeface="Algerian" pitchFamily="82" charset="0"/>
              </a:rPr>
              <a:t>images</a:t>
            </a:r>
            <a:endParaRPr lang="it-IT" dirty="0"/>
          </a:p>
        </p:txBody>
      </p:sp>
      <p:pic>
        <p:nvPicPr>
          <p:cNvPr id="4" name="Segnaposto contenuto 3" descr="http://3.bp.blogspot.com/-7gAth8NlbSc/UprzsdiXL7I/AAAAAAAAB_s/HAGB6TKAsI0/s1600/assiette-xix-gien-fables-de-lafontaine-le-loup-et-l-agneau-I18931-03-540.jp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1196752"/>
            <a:ext cx="4752528" cy="2520280"/>
          </a:xfrm>
          <a:prstGeom prst="rect">
            <a:avLst/>
          </a:prstGeom>
          <a:noFill/>
          <a:ln>
            <a:noFill/>
          </a:ln>
        </p:spPr>
      </p:pic>
      <p:pic>
        <p:nvPicPr>
          <p:cNvPr id="5" name="Immagine 4" descr="http://www.paroledautore.net/fiabe/images/lupo-e-agnello-fontaine.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283968" y="4293096"/>
            <a:ext cx="3733800" cy="2381250"/>
          </a:xfrm>
          <a:prstGeom prst="rect">
            <a:avLst/>
          </a:prstGeom>
          <a:noFill/>
          <a:ln>
            <a:noFill/>
          </a:ln>
        </p:spPr>
      </p:pic>
    </p:spTree>
    <p:extLst>
      <p:ext uri="{BB962C8B-B14F-4D97-AF65-F5344CB8AC3E}">
        <p14:creationId xmlns:p14="http://schemas.microsoft.com/office/powerpoint/2010/main" xmlns="" val="96979221"/>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80">
          <a:fgClr>
            <a:srgbClr val="00B050"/>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latin typeface="Algerian" pitchFamily="82" charset="0"/>
              </a:rPr>
              <a:t>LE LOUP ET LA CICOGNE</a:t>
            </a:r>
            <a:r>
              <a:rPr lang="it-IT" dirty="0"/>
              <a:t/>
            </a:r>
            <a:br>
              <a:rPr lang="it-IT" dirty="0"/>
            </a:br>
            <a:endParaRPr lang="it-IT" dirty="0"/>
          </a:p>
        </p:txBody>
      </p:sp>
      <p:sp>
        <p:nvSpPr>
          <p:cNvPr id="3" name="Segnaposto contenuto 2"/>
          <p:cNvSpPr>
            <a:spLocks noGrp="1"/>
          </p:cNvSpPr>
          <p:nvPr>
            <p:ph idx="1"/>
          </p:nvPr>
        </p:nvSpPr>
        <p:spPr/>
        <p:txBody>
          <a:bodyPr/>
          <a:lstStyle/>
          <a:p>
            <a:pPr marL="0" indent="0">
              <a:buNone/>
            </a:pPr>
            <a:r>
              <a:rPr lang="it-IT" b="1" dirty="0" err="1" smtClean="0"/>
              <a:t>Résumé:</a:t>
            </a:r>
            <a:r>
              <a:rPr lang="it-IT" dirty="0" err="1"/>
              <a:t>Un</a:t>
            </a:r>
            <a:r>
              <a:rPr lang="it-IT" dirty="0"/>
              <a:t> jour un </a:t>
            </a:r>
            <a:r>
              <a:rPr lang="it-IT" dirty="0" err="1"/>
              <a:t>loup</a:t>
            </a:r>
            <a:r>
              <a:rPr lang="it-IT" dirty="0"/>
              <a:t> avide </a:t>
            </a:r>
            <a:r>
              <a:rPr lang="it-IT" dirty="0" err="1"/>
              <a:t>mangeait</a:t>
            </a:r>
            <a:r>
              <a:rPr lang="it-IT" dirty="0"/>
              <a:t> un </a:t>
            </a:r>
            <a:r>
              <a:rPr lang="it-IT" dirty="0" err="1"/>
              <a:t>os</a:t>
            </a:r>
            <a:r>
              <a:rPr lang="it-IT" dirty="0"/>
              <a:t>, mais </a:t>
            </a:r>
            <a:r>
              <a:rPr lang="it-IT" dirty="0" err="1"/>
              <a:t>accidentellement</a:t>
            </a:r>
            <a:r>
              <a:rPr lang="it-IT" dirty="0"/>
              <a:t> fini </a:t>
            </a:r>
            <a:r>
              <a:rPr lang="it-IT" dirty="0" err="1"/>
              <a:t>dans</a:t>
            </a:r>
            <a:r>
              <a:rPr lang="it-IT" dirty="0"/>
              <a:t> le gorge. </a:t>
            </a:r>
            <a:r>
              <a:rPr lang="it-IT" dirty="0" err="1"/>
              <a:t>Heureusement</a:t>
            </a:r>
            <a:r>
              <a:rPr lang="it-IT" dirty="0"/>
              <a:t>, un passant de la cicogne </a:t>
            </a:r>
            <a:r>
              <a:rPr lang="it-IT" dirty="0" err="1"/>
              <a:t>aidè</a:t>
            </a:r>
            <a:r>
              <a:rPr lang="it-IT" dirty="0"/>
              <a:t>, glissa son long </a:t>
            </a:r>
            <a:r>
              <a:rPr lang="it-IT" dirty="0" err="1"/>
              <a:t>bec</a:t>
            </a:r>
            <a:r>
              <a:rPr lang="it-IT" dirty="0"/>
              <a:t> </a:t>
            </a:r>
            <a:r>
              <a:rPr lang="it-IT" dirty="0" err="1"/>
              <a:t>dans</a:t>
            </a:r>
            <a:r>
              <a:rPr lang="it-IT" dirty="0"/>
              <a:t> la gorge et a </a:t>
            </a:r>
            <a:r>
              <a:rPr lang="it-IT" dirty="0" err="1"/>
              <a:t>dècollè</a:t>
            </a:r>
            <a:r>
              <a:rPr lang="it-IT" dirty="0"/>
              <a:t> de </a:t>
            </a:r>
            <a:r>
              <a:rPr lang="it-IT" dirty="0" err="1"/>
              <a:t>l’os</a:t>
            </a:r>
            <a:r>
              <a:rPr lang="it-IT" dirty="0"/>
              <a:t>. </a:t>
            </a:r>
          </a:p>
          <a:p>
            <a:pPr marL="0" indent="0">
              <a:buNone/>
            </a:pPr>
            <a:r>
              <a:rPr lang="it-IT" b="1" dirty="0" err="1" smtClean="0"/>
              <a:t>Morale:</a:t>
            </a:r>
            <a:r>
              <a:rPr lang="it-IT" dirty="0" err="1"/>
              <a:t>Ne</a:t>
            </a:r>
            <a:r>
              <a:rPr lang="it-IT" dirty="0"/>
              <a:t> </a:t>
            </a:r>
            <a:r>
              <a:rPr lang="it-IT" dirty="0" err="1"/>
              <a:t>attends</a:t>
            </a:r>
            <a:r>
              <a:rPr lang="it-IT" dirty="0"/>
              <a:t> </a:t>
            </a:r>
            <a:r>
              <a:rPr lang="it-IT" dirty="0" err="1"/>
              <a:t>rien</a:t>
            </a:r>
            <a:r>
              <a:rPr lang="it-IT" dirty="0"/>
              <a:t> de la </a:t>
            </a:r>
            <a:r>
              <a:rPr lang="it-IT" dirty="0" err="1"/>
              <a:t>puissante</a:t>
            </a:r>
            <a:r>
              <a:rPr lang="it-IT" dirty="0"/>
              <a:t> et ne </a:t>
            </a:r>
            <a:r>
              <a:rPr lang="it-IT" dirty="0" err="1"/>
              <a:t>vous</a:t>
            </a:r>
            <a:r>
              <a:rPr lang="it-IT" dirty="0"/>
              <a:t> attende </a:t>
            </a:r>
            <a:r>
              <a:rPr lang="it-IT" dirty="0" err="1"/>
              <a:t>rèmunèration</a:t>
            </a:r>
            <a:r>
              <a:rPr lang="it-IT" dirty="0"/>
              <a:t> </a:t>
            </a:r>
            <a:r>
              <a:rPr lang="it-IT" dirty="0" err="1"/>
              <a:t>puor</a:t>
            </a:r>
            <a:r>
              <a:rPr lang="it-IT" dirty="0"/>
              <a:t> </a:t>
            </a:r>
            <a:r>
              <a:rPr lang="it-IT" dirty="0" err="1"/>
              <a:t>vos</a:t>
            </a:r>
            <a:r>
              <a:rPr lang="it-IT" dirty="0"/>
              <a:t> </a:t>
            </a:r>
            <a:r>
              <a:rPr lang="it-IT" dirty="0" err="1"/>
              <a:t>faveurs</a:t>
            </a:r>
            <a:r>
              <a:rPr lang="it-IT" dirty="0"/>
              <a:t>.             </a:t>
            </a:r>
          </a:p>
          <a:p>
            <a:pPr marL="0" indent="0">
              <a:buNone/>
            </a:pPr>
            <a:endParaRPr lang="it-IT" b="1" dirty="0"/>
          </a:p>
        </p:txBody>
      </p:sp>
    </p:spTree>
    <p:extLst>
      <p:ext uri="{BB962C8B-B14F-4D97-AF65-F5344CB8AC3E}">
        <p14:creationId xmlns:p14="http://schemas.microsoft.com/office/powerpoint/2010/main" xmlns="" val="2948679000"/>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pattFill prst="pct80">
          <a:fgClr>
            <a:srgbClr val="00B050"/>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Algerian" pitchFamily="82" charset="0"/>
              </a:rPr>
              <a:t>images</a:t>
            </a:r>
            <a:endParaRPr lang="it-IT" b="1" dirty="0">
              <a:latin typeface="Algerian" pitchFamily="82" charset="0"/>
            </a:endParaRPr>
          </a:p>
        </p:txBody>
      </p:sp>
      <p:pic>
        <p:nvPicPr>
          <p:cNvPr id="4" name="Segnaposto contenuto 3"/>
          <p:cNvPicPr>
            <a:picLocks noGrp="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619672" y="2060848"/>
            <a:ext cx="6336704" cy="3708772"/>
          </a:xfrm>
          <a:prstGeom prst="rect">
            <a:avLst/>
          </a:prstGeom>
        </p:spPr>
      </p:pic>
    </p:spTree>
    <p:extLst>
      <p:ext uri="{BB962C8B-B14F-4D97-AF65-F5344CB8AC3E}">
        <p14:creationId xmlns:p14="http://schemas.microsoft.com/office/powerpoint/2010/main" xmlns="" val="1879648722"/>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pattFill prst="divot">
          <a:fgClr>
            <a:srgbClr val="7030A0"/>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latin typeface="Algerian" pitchFamily="82" charset="0"/>
              </a:rPr>
              <a:t>LE LION VIEUX ET LE RENARD</a:t>
            </a:r>
            <a:r>
              <a:rPr lang="it-IT" dirty="0"/>
              <a:t/>
            </a:r>
            <a:br>
              <a:rPr lang="it-IT" dirty="0"/>
            </a:br>
            <a:endParaRPr lang="it-IT" dirty="0"/>
          </a:p>
        </p:txBody>
      </p:sp>
      <p:sp>
        <p:nvSpPr>
          <p:cNvPr id="3" name="Segnaposto contenuto 2"/>
          <p:cNvSpPr>
            <a:spLocks noGrp="1"/>
          </p:cNvSpPr>
          <p:nvPr>
            <p:ph idx="1"/>
          </p:nvPr>
        </p:nvSpPr>
        <p:spPr/>
        <p:txBody>
          <a:bodyPr/>
          <a:lstStyle/>
          <a:p>
            <a:pPr marL="0" indent="0">
              <a:buNone/>
            </a:pPr>
            <a:r>
              <a:rPr lang="it-IT" b="1" dirty="0" err="1" smtClean="0"/>
              <a:t>Résumé</a:t>
            </a:r>
            <a:r>
              <a:rPr lang="it-IT" b="1" dirty="0" smtClean="0"/>
              <a:t>:</a:t>
            </a:r>
            <a:r>
              <a:rPr lang="it-IT" dirty="0"/>
              <a:t>: Un </a:t>
            </a:r>
            <a:r>
              <a:rPr lang="it-IT" dirty="0" err="1"/>
              <a:t>lion</a:t>
            </a:r>
            <a:r>
              <a:rPr lang="it-IT" dirty="0"/>
              <a:t> </a:t>
            </a:r>
            <a:r>
              <a:rPr lang="it-IT" dirty="0" err="1"/>
              <a:t>maintenant</a:t>
            </a:r>
            <a:r>
              <a:rPr lang="it-IT" dirty="0"/>
              <a:t> </a:t>
            </a:r>
            <a:r>
              <a:rPr lang="it-IT" dirty="0" err="1"/>
              <a:t>agè</a:t>
            </a:r>
            <a:r>
              <a:rPr lang="it-IT" dirty="0"/>
              <a:t> ne </a:t>
            </a:r>
            <a:r>
              <a:rPr lang="it-IT" dirty="0" err="1"/>
              <a:t>pouvaint</a:t>
            </a:r>
            <a:r>
              <a:rPr lang="it-IT" dirty="0"/>
              <a:t> plus </a:t>
            </a:r>
            <a:r>
              <a:rPr lang="it-IT" dirty="0" err="1"/>
              <a:t>chasser</a:t>
            </a:r>
            <a:r>
              <a:rPr lang="it-IT" dirty="0"/>
              <a:t> et </a:t>
            </a:r>
            <a:r>
              <a:rPr lang="it-IT" dirty="0" err="1"/>
              <a:t>donc</a:t>
            </a:r>
            <a:r>
              <a:rPr lang="it-IT" dirty="0"/>
              <a:t> il se </a:t>
            </a:r>
            <a:r>
              <a:rPr lang="it-IT" dirty="0" err="1"/>
              <a:t>retira</a:t>
            </a:r>
            <a:r>
              <a:rPr lang="it-IT" dirty="0"/>
              <a:t> </a:t>
            </a:r>
            <a:r>
              <a:rPr lang="it-IT" dirty="0" err="1"/>
              <a:t>dans</a:t>
            </a:r>
            <a:r>
              <a:rPr lang="it-IT" dirty="0"/>
              <a:t> une grotte. </a:t>
            </a:r>
            <a:r>
              <a:rPr lang="it-IT" dirty="0" err="1"/>
              <a:t>Avait</a:t>
            </a:r>
            <a:r>
              <a:rPr lang="it-IT" dirty="0"/>
              <a:t> </a:t>
            </a:r>
            <a:r>
              <a:rPr lang="it-IT" dirty="0" err="1"/>
              <a:t>pensè</a:t>
            </a:r>
            <a:r>
              <a:rPr lang="it-IT" dirty="0"/>
              <a:t> à </a:t>
            </a:r>
            <a:r>
              <a:rPr lang="it-IT" dirty="0" err="1"/>
              <a:t>feindre</a:t>
            </a:r>
            <a:r>
              <a:rPr lang="it-IT" dirty="0"/>
              <a:t> la </a:t>
            </a:r>
            <a:r>
              <a:rPr lang="it-IT" dirty="0" err="1"/>
              <a:t>maladie</a:t>
            </a:r>
            <a:r>
              <a:rPr lang="it-IT" dirty="0"/>
              <a:t> de sorte </a:t>
            </a:r>
            <a:r>
              <a:rPr lang="it-IT" dirty="0" err="1"/>
              <a:t>que</a:t>
            </a:r>
            <a:r>
              <a:rPr lang="it-IT" dirty="0"/>
              <a:t> </a:t>
            </a:r>
            <a:r>
              <a:rPr lang="it-IT" dirty="0" err="1"/>
              <a:t>les</a:t>
            </a:r>
            <a:r>
              <a:rPr lang="it-IT" dirty="0"/>
              <a:t> </a:t>
            </a:r>
            <a:r>
              <a:rPr lang="it-IT" dirty="0" err="1"/>
              <a:t>animaux</a:t>
            </a:r>
            <a:r>
              <a:rPr lang="it-IT" dirty="0"/>
              <a:t> qui </a:t>
            </a:r>
            <a:r>
              <a:rPr lang="it-IT" dirty="0" err="1"/>
              <a:t>passaient</a:t>
            </a:r>
            <a:r>
              <a:rPr lang="it-IT" dirty="0"/>
              <a:t> à lui </a:t>
            </a:r>
            <a:r>
              <a:rPr lang="it-IT" dirty="0" err="1"/>
              <a:t>rendre</a:t>
            </a:r>
            <a:r>
              <a:rPr lang="it-IT" dirty="0"/>
              <a:t> visite, il </a:t>
            </a:r>
            <a:r>
              <a:rPr lang="it-IT" dirty="0" err="1"/>
              <a:t>les</a:t>
            </a:r>
            <a:r>
              <a:rPr lang="it-IT" dirty="0"/>
              <a:t> </a:t>
            </a:r>
            <a:r>
              <a:rPr lang="it-IT" dirty="0" err="1"/>
              <a:t>mangeait</a:t>
            </a:r>
            <a:r>
              <a:rPr lang="it-IT" dirty="0"/>
              <a:t>. Mais un jour , </a:t>
            </a:r>
            <a:r>
              <a:rPr lang="it-IT" dirty="0" err="1"/>
              <a:t>vint</a:t>
            </a:r>
            <a:r>
              <a:rPr lang="it-IT" dirty="0"/>
              <a:t> à lui un renard, le </a:t>
            </a:r>
            <a:r>
              <a:rPr lang="it-IT" dirty="0" err="1"/>
              <a:t>lion</a:t>
            </a:r>
            <a:r>
              <a:rPr lang="it-IT" dirty="0"/>
              <a:t> lui a </a:t>
            </a:r>
            <a:r>
              <a:rPr lang="it-IT" dirty="0" err="1"/>
              <a:t>demandè</a:t>
            </a:r>
            <a:r>
              <a:rPr lang="it-IT" dirty="0"/>
              <a:t> de </a:t>
            </a:r>
            <a:r>
              <a:rPr lang="it-IT" dirty="0" err="1"/>
              <a:t>mettre</a:t>
            </a:r>
            <a:r>
              <a:rPr lang="it-IT" dirty="0"/>
              <a:t> en mais le renard lui </a:t>
            </a:r>
            <a:r>
              <a:rPr lang="it-IT" dirty="0" err="1"/>
              <a:t>dit</a:t>
            </a:r>
            <a:r>
              <a:rPr lang="it-IT" dirty="0"/>
              <a:t> </a:t>
            </a:r>
            <a:r>
              <a:rPr lang="it-IT" dirty="0" err="1"/>
              <a:t>pas</a:t>
            </a:r>
            <a:r>
              <a:rPr lang="it-IT" dirty="0"/>
              <a:t> .</a:t>
            </a:r>
          </a:p>
          <a:p>
            <a:pPr marL="0" indent="0">
              <a:buNone/>
            </a:pPr>
            <a:endParaRPr lang="it-IT" b="1" dirty="0" smtClean="0"/>
          </a:p>
        </p:txBody>
      </p:sp>
    </p:spTree>
    <p:extLst>
      <p:ext uri="{BB962C8B-B14F-4D97-AF65-F5344CB8AC3E}">
        <p14:creationId xmlns:p14="http://schemas.microsoft.com/office/powerpoint/2010/main" xmlns="" val="1510017658"/>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pattFill prst="divot">
          <a:fgClr>
            <a:srgbClr val="7030A0"/>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Algerian" pitchFamily="82" charset="0"/>
              </a:rPr>
              <a:t>IMAGES</a:t>
            </a:r>
            <a:endParaRPr lang="it-IT" b="1" dirty="0">
              <a:latin typeface="Algerian" pitchFamily="82" charset="0"/>
            </a:endParaRPr>
          </a:p>
        </p:txBody>
      </p:sp>
      <p:pic>
        <p:nvPicPr>
          <p:cNvPr id="4" name="Segnaposto contenuto 3"/>
          <p:cNvPicPr>
            <a:picLocks noGrp="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420215" y="1600200"/>
            <a:ext cx="6303569" cy="4525963"/>
          </a:xfrm>
          <a:prstGeom prst="rect">
            <a:avLst/>
          </a:prstGeom>
        </p:spPr>
      </p:pic>
    </p:spTree>
    <p:extLst>
      <p:ext uri="{BB962C8B-B14F-4D97-AF65-F5344CB8AC3E}">
        <p14:creationId xmlns:p14="http://schemas.microsoft.com/office/powerpoint/2010/main" xmlns="" val="2483602363"/>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pattFill prst="diagBrick">
          <a:fgClr>
            <a:srgbClr val="199A08"/>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latin typeface="Algerian" pitchFamily="82" charset="0"/>
              </a:rPr>
              <a:t>LE RAT DE VILLE ET LE RAT DES CHAMPS</a:t>
            </a:r>
            <a:endParaRPr lang="it-IT" b="1" dirty="0">
              <a:latin typeface="Algerian" pitchFamily="82" charset="0"/>
            </a:endParaRPr>
          </a:p>
        </p:txBody>
      </p:sp>
      <p:sp>
        <p:nvSpPr>
          <p:cNvPr id="3" name="Segnaposto contenuto 2"/>
          <p:cNvSpPr>
            <a:spLocks noGrp="1"/>
          </p:cNvSpPr>
          <p:nvPr>
            <p:ph idx="1"/>
          </p:nvPr>
        </p:nvSpPr>
        <p:spPr/>
        <p:txBody>
          <a:bodyPr>
            <a:normAutofit fontScale="85000" lnSpcReduction="10000"/>
          </a:bodyPr>
          <a:lstStyle/>
          <a:p>
            <a:pPr marL="0" indent="0">
              <a:buNone/>
            </a:pPr>
            <a:r>
              <a:rPr lang="it-IT" b="1" dirty="0" err="1" smtClean="0"/>
              <a:t>Résumé</a:t>
            </a:r>
            <a:r>
              <a:rPr lang="it-IT" b="1" dirty="0" smtClean="0"/>
              <a:t>:</a:t>
            </a:r>
            <a:r>
              <a:rPr lang="en-US" dirty="0"/>
              <a:t>Un rat de </a:t>
            </a:r>
            <a:r>
              <a:rPr lang="en-US" dirty="0" err="1"/>
              <a:t>ville</a:t>
            </a:r>
            <a:r>
              <a:rPr lang="en-US" dirty="0"/>
              <a:t> et un rat des champs </a:t>
            </a:r>
            <a:r>
              <a:rPr lang="en-US" dirty="0" err="1"/>
              <a:t>sont</a:t>
            </a:r>
            <a:r>
              <a:rPr lang="en-US" dirty="0"/>
              <a:t> </a:t>
            </a:r>
            <a:r>
              <a:rPr lang="en-US" dirty="0" err="1" smtClean="0"/>
              <a:t>amis</a:t>
            </a:r>
            <a:r>
              <a:rPr lang="en-US" dirty="0" smtClean="0"/>
              <a:t>.</a:t>
            </a:r>
            <a:r>
              <a:rPr lang="it-IT" dirty="0" smtClean="0"/>
              <a:t>Le </a:t>
            </a:r>
            <a:r>
              <a:rPr lang="it-IT" dirty="0" err="1"/>
              <a:t>rat</a:t>
            </a:r>
            <a:r>
              <a:rPr lang="it-IT" dirty="0"/>
              <a:t> de ville </a:t>
            </a:r>
            <a:r>
              <a:rPr lang="it-IT" dirty="0" err="1"/>
              <a:t>dis</a:t>
            </a:r>
            <a:r>
              <a:rPr lang="it-IT" dirty="0"/>
              <a:t> à le </a:t>
            </a:r>
            <a:r>
              <a:rPr lang="it-IT" dirty="0" err="1"/>
              <a:t>rat</a:t>
            </a:r>
            <a:r>
              <a:rPr lang="it-IT" dirty="0"/>
              <a:t> </a:t>
            </a:r>
            <a:r>
              <a:rPr lang="it-IT" dirty="0" err="1"/>
              <a:t>des</a:t>
            </a:r>
            <a:r>
              <a:rPr lang="it-IT" dirty="0"/>
              <a:t> </a:t>
            </a:r>
            <a:r>
              <a:rPr lang="it-IT" dirty="0" err="1"/>
              <a:t>champs</a:t>
            </a:r>
            <a:r>
              <a:rPr lang="it-IT" dirty="0"/>
              <a:t> </a:t>
            </a:r>
            <a:r>
              <a:rPr lang="it-IT" dirty="0" err="1"/>
              <a:t>que</a:t>
            </a:r>
            <a:r>
              <a:rPr lang="it-IT" dirty="0"/>
              <a:t> il est </a:t>
            </a:r>
            <a:r>
              <a:rPr lang="it-IT" dirty="0" err="1"/>
              <a:t>chanceux</a:t>
            </a:r>
            <a:r>
              <a:rPr lang="it-IT" dirty="0"/>
              <a:t> parce </a:t>
            </a:r>
            <a:r>
              <a:rPr lang="it-IT" dirty="0" err="1"/>
              <a:t>que</a:t>
            </a:r>
            <a:r>
              <a:rPr lang="it-IT" dirty="0"/>
              <a:t> il </a:t>
            </a:r>
            <a:r>
              <a:rPr lang="it-IT" dirty="0" err="1"/>
              <a:t>peut</a:t>
            </a:r>
            <a:r>
              <a:rPr lang="it-IT" dirty="0"/>
              <a:t> </a:t>
            </a:r>
            <a:r>
              <a:rPr lang="it-IT" dirty="0" err="1"/>
              <a:t>manger</a:t>
            </a:r>
            <a:r>
              <a:rPr lang="it-IT" dirty="0"/>
              <a:t> </a:t>
            </a:r>
            <a:r>
              <a:rPr lang="it-IT" dirty="0" err="1"/>
              <a:t>avec</a:t>
            </a:r>
            <a:r>
              <a:rPr lang="it-IT" dirty="0"/>
              <a:t> la calme pendant </a:t>
            </a:r>
            <a:r>
              <a:rPr lang="it-IT" dirty="0" err="1"/>
              <a:t>que</a:t>
            </a:r>
            <a:r>
              <a:rPr lang="it-IT" dirty="0"/>
              <a:t> il </a:t>
            </a:r>
            <a:r>
              <a:rPr lang="it-IT" dirty="0" err="1"/>
              <a:t>mange</a:t>
            </a:r>
            <a:r>
              <a:rPr lang="it-IT" dirty="0"/>
              <a:t> </a:t>
            </a:r>
            <a:r>
              <a:rPr lang="it-IT" dirty="0" err="1"/>
              <a:t>beaucoup</a:t>
            </a:r>
            <a:r>
              <a:rPr lang="it-IT" dirty="0"/>
              <a:t> mais vite.</a:t>
            </a:r>
          </a:p>
          <a:p>
            <a:pPr marL="0" indent="0">
              <a:buNone/>
            </a:pPr>
            <a:r>
              <a:rPr lang="en-US" dirty="0" err="1"/>
              <a:t>Alors</a:t>
            </a:r>
            <a:r>
              <a:rPr lang="en-US" dirty="0"/>
              <a:t> le rat de </a:t>
            </a:r>
            <a:r>
              <a:rPr lang="en-US" dirty="0" err="1"/>
              <a:t>ville</a:t>
            </a:r>
            <a:r>
              <a:rPr lang="en-US" dirty="0"/>
              <a:t> </a:t>
            </a:r>
            <a:r>
              <a:rPr lang="en-US" dirty="0" err="1"/>
              <a:t>va</a:t>
            </a:r>
            <a:r>
              <a:rPr lang="en-US" dirty="0"/>
              <a:t> manger </a:t>
            </a:r>
            <a:r>
              <a:rPr lang="en-US" dirty="0" err="1"/>
              <a:t>dans</a:t>
            </a:r>
            <a:r>
              <a:rPr lang="en-US" dirty="0"/>
              <a:t> les champs et </a:t>
            </a:r>
            <a:r>
              <a:rPr lang="en-US" dirty="0" err="1"/>
              <a:t>celui</a:t>
            </a:r>
            <a:r>
              <a:rPr lang="en-US" dirty="0"/>
              <a:t> des champs </a:t>
            </a:r>
            <a:r>
              <a:rPr lang="en-US" dirty="0" err="1"/>
              <a:t>va</a:t>
            </a:r>
            <a:r>
              <a:rPr lang="en-US" dirty="0"/>
              <a:t> manger à la </a:t>
            </a:r>
            <a:r>
              <a:rPr lang="en-US" dirty="0" err="1"/>
              <a:t>ville</a:t>
            </a:r>
            <a:r>
              <a:rPr lang="en-US" dirty="0"/>
              <a:t>.</a:t>
            </a:r>
            <a:endParaRPr lang="it-IT" dirty="0"/>
          </a:p>
          <a:p>
            <a:pPr marL="0" indent="0">
              <a:buNone/>
            </a:pPr>
            <a:r>
              <a:rPr lang="en-US" dirty="0" err="1"/>
              <a:t>Mais</a:t>
            </a:r>
            <a:r>
              <a:rPr lang="en-US" dirty="0"/>
              <a:t> les </a:t>
            </a:r>
            <a:r>
              <a:rPr lang="en-US" dirty="0" err="1"/>
              <a:t>deux</a:t>
            </a:r>
            <a:r>
              <a:rPr lang="en-US" dirty="0"/>
              <a:t> rats </a:t>
            </a:r>
            <a:r>
              <a:rPr lang="en-US" dirty="0" err="1"/>
              <a:t>regrettent</a:t>
            </a:r>
            <a:r>
              <a:rPr lang="en-US" dirty="0"/>
              <a:t> </a:t>
            </a:r>
            <a:r>
              <a:rPr lang="en-US" dirty="0" err="1"/>
              <a:t>leur</a:t>
            </a:r>
            <a:r>
              <a:rPr lang="en-US" dirty="0"/>
              <a:t> vie et le rat de </a:t>
            </a:r>
            <a:r>
              <a:rPr lang="en-US" dirty="0" err="1"/>
              <a:t>ville</a:t>
            </a:r>
            <a:r>
              <a:rPr lang="en-US" dirty="0"/>
              <a:t> </a:t>
            </a:r>
            <a:r>
              <a:rPr lang="en-US" dirty="0" err="1"/>
              <a:t>rentre</a:t>
            </a:r>
            <a:r>
              <a:rPr lang="en-US" dirty="0"/>
              <a:t> à la </a:t>
            </a:r>
            <a:r>
              <a:rPr lang="en-US" dirty="0" err="1"/>
              <a:t>ville</a:t>
            </a:r>
            <a:r>
              <a:rPr lang="en-US" dirty="0"/>
              <a:t>, et </a:t>
            </a:r>
            <a:r>
              <a:rPr lang="en-US" dirty="0" err="1"/>
              <a:t>celui</a:t>
            </a:r>
            <a:r>
              <a:rPr lang="en-US" dirty="0"/>
              <a:t> des champs </a:t>
            </a:r>
            <a:r>
              <a:rPr lang="en-US" dirty="0" err="1"/>
              <a:t>rentre</a:t>
            </a:r>
            <a:r>
              <a:rPr lang="en-US" dirty="0"/>
              <a:t> à les champs</a:t>
            </a:r>
            <a:r>
              <a:rPr lang="en-US" dirty="0" smtClean="0"/>
              <a:t>.</a:t>
            </a:r>
          </a:p>
          <a:p>
            <a:pPr marL="0" indent="0">
              <a:buNone/>
            </a:pPr>
            <a:r>
              <a:rPr lang="en-US" b="1" dirty="0" err="1" smtClean="0"/>
              <a:t>Morale:</a:t>
            </a:r>
            <a:r>
              <a:rPr lang="en-US" dirty="0" err="1"/>
              <a:t>Les</a:t>
            </a:r>
            <a:r>
              <a:rPr lang="en-US" dirty="0"/>
              <a:t> </a:t>
            </a:r>
            <a:r>
              <a:rPr lang="en-US" dirty="0" err="1"/>
              <a:t>deux</a:t>
            </a:r>
            <a:r>
              <a:rPr lang="en-US" dirty="0"/>
              <a:t> rats au début </a:t>
            </a:r>
            <a:r>
              <a:rPr lang="en-US" dirty="0" err="1"/>
              <a:t>sont</a:t>
            </a:r>
            <a:r>
              <a:rPr lang="en-US" dirty="0"/>
              <a:t> </a:t>
            </a:r>
            <a:r>
              <a:rPr lang="en-US" dirty="0" err="1"/>
              <a:t>amis</a:t>
            </a:r>
            <a:r>
              <a:rPr lang="en-US" dirty="0"/>
              <a:t> </a:t>
            </a:r>
            <a:r>
              <a:rPr lang="en-US" dirty="0" err="1"/>
              <a:t>puis</a:t>
            </a:r>
            <a:r>
              <a:rPr lang="en-US" dirty="0"/>
              <a:t> </a:t>
            </a:r>
            <a:r>
              <a:rPr lang="en-US" dirty="0" err="1"/>
              <a:t>vers</a:t>
            </a:r>
            <a:r>
              <a:rPr lang="en-US" dirty="0"/>
              <a:t> la fin </a:t>
            </a:r>
            <a:r>
              <a:rPr lang="en-US" dirty="0" err="1"/>
              <a:t>ils</a:t>
            </a:r>
            <a:r>
              <a:rPr lang="en-US" dirty="0"/>
              <a:t> </a:t>
            </a:r>
            <a:r>
              <a:rPr lang="en-US" dirty="0" err="1"/>
              <a:t>deviennent</a:t>
            </a:r>
            <a:r>
              <a:rPr lang="en-US" dirty="0"/>
              <a:t> </a:t>
            </a:r>
            <a:r>
              <a:rPr lang="en-US" dirty="0" err="1"/>
              <a:t>ennemis</a:t>
            </a:r>
            <a:r>
              <a:rPr lang="en-US" dirty="0"/>
              <a:t>, </a:t>
            </a:r>
            <a:r>
              <a:rPr lang="en-US" dirty="0" err="1"/>
              <a:t>parce</a:t>
            </a:r>
            <a:r>
              <a:rPr lang="en-US" dirty="0"/>
              <a:t> </a:t>
            </a:r>
            <a:r>
              <a:rPr lang="en-US" dirty="0" err="1"/>
              <a:t>que</a:t>
            </a:r>
            <a:r>
              <a:rPr lang="en-US" dirty="0"/>
              <a:t> le rat des champs </a:t>
            </a:r>
            <a:r>
              <a:rPr lang="en-US" dirty="0" err="1"/>
              <a:t>trouve</a:t>
            </a:r>
            <a:r>
              <a:rPr lang="en-US" dirty="0"/>
              <a:t> le rat de </a:t>
            </a:r>
            <a:r>
              <a:rPr lang="en-US" dirty="0" err="1"/>
              <a:t>ville</a:t>
            </a:r>
            <a:r>
              <a:rPr lang="en-US" dirty="0"/>
              <a:t> trop </a:t>
            </a:r>
            <a:r>
              <a:rPr lang="en-US" dirty="0" err="1"/>
              <a:t>citadin</a:t>
            </a:r>
            <a:endParaRPr lang="it-IT" dirty="0"/>
          </a:p>
          <a:p>
            <a:pPr marL="0" indent="0">
              <a:buNone/>
            </a:pPr>
            <a:endParaRPr lang="it-IT" b="1" dirty="0"/>
          </a:p>
          <a:p>
            <a:pPr marL="0" indent="0">
              <a:buNone/>
            </a:pPr>
            <a:endParaRPr lang="it-IT" b="1" dirty="0"/>
          </a:p>
        </p:txBody>
      </p:sp>
    </p:spTree>
    <p:extLst>
      <p:ext uri="{BB962C8B-B14F-4D97-AF65-F5344CB8AC3E}">
        <p14:creationId xmlns:p14="http://schemas.microsoft.com/office/powerpoint/2010/main" xmlns="" val="3836615161"/>
      </p:ext>
    </p:extLst>
  </p:cSld>
  <p:clrMapOvr>
    <a:masterClrMapping/>
  </p:clrMapOvr>
  <p:transition spd="slow">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pattFill prst="diagBrick">
          <a:fgClr>
            <a:srgbClr val="199A08"/>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Algerian" pitchFamily="82" charset="0"/>
              </a:rPr>
              <a:t>IMAGES</a:t>
            </a:r>
            <a:endParaRPr lang="it-IT" b="1" dirty="0">
              <a:latin typeface="Algerian" pitchFamily="82" charset="0"/>
            </a:endParaRPr>
          </a:p>
        </p:txBody>
      </p:sp>
      <p:pic>
        <p:nvPicPr>
          <p:cNvPr id="4" name="Segnaposto contenuto 3" descr="Image hébergée par servimg.com"/>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1196752"/>
            <a:ext cx="4928616" cy="2560320"/>
          </a:xfrm>
          <a:prstGeom prst="rect">
            <a:avLst/>
          </a:prstGeom>
          <a:noFill/>
          <a:ln>
            <a:noFill/>
          </a:ln>
        </p:spPr>
      </p:pic>
      <p:pic>
        <p:nvPicPr>
          <p:cNvPr id="5" name="Immagine 4" descr="Image illustrative de l'article Le Rat de ville et le Rat des champs"/>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42837" y="2996952"/>
            <a:ext cx="2381250" cy="3000375"/>
          </a:xfrm>
          <a:prstGeom prst="rect">
            <a:avLst/>
          </a:prstGeom>
          <a:noFill/>
          <a:ln>
            <a:noFill/>
          </a:ln>
        </p:spPr>
      </p:pic>
    </p:spTree>
    <p:extLst>
      <p:ext uri="{BB962C8B-B14F-4D97-AF65-F5344CB8AC3E}">
        <p14:creationId xmlns:p14="http://schemas.microsoft.com/office/powerpoint/2010/main" xmlns="" val="155959719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pattFill prst="solidDmnd">
          <a:fgClr>
            <a:schemeClr val="accent1"/>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latin typeface="Algerian" pitchFamily="82" charset="0"/>
              </a:rPr>
              <a:t>LE LOUPE ET LE CHIEN</a:t>
            </a:r>
            <a:r>
              <a:rPr lang="it-IT" dirty="0"/>
              <a:t/>
            </a:r>
            <a:br>
              <a:rPr lang="it-IT" dirty="0"/>
            </a:b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b="1" dirty="0" err="1" smtClean="0"/>
              <a:t>Résumé</a:t>
            </a:r>
            <a:r>
              <a:rPr lang="it-IT" b="1" dirty="0" smtClean="0"/>
              <a:t>:</a:t>
            </a:r>
            <a:r>
              <a:rPr lang="fr-FR" dirty="0"/>
              <a:t>Le loup, affamé, en vient à demander à un chien (fort bien nourri), ce qu'il devrait faire pour être lui-même aussi bien nourri. Le chien lui conseille de se mettre au service d'un humain. Le loup réalise alors que le chien porte un collier, et décide de ne pas suivre le conseil.</a:t>
            </a:r>
            <a:endParaRPr lang="it-IT" dirty="0"/>
          </a:p>
          <a:p>
            <a:pPr marL="0" indent="0">
              <a:buNone/>
            </a:pPr>
            <a:r>
              <a:rPr lang="it-IT" b="1" dirty="0" err="1" smtClean="0"/>
              <a:t>Morale:</a:t>
            </a:r>
            <a:r>
              <a:rPr lang="it-IT" dirty="0" err="1"/>
              <a:t>Dans</a:t>
            </a:r>
            <a:r>
              <a:rPr lang="it-IT" dirty="0"/>
              <a:t> </a:t>
            </a:r>
            <a:r>
              <a:rPr lang="it-IT" dirty="0" err="1"/>
              <a:t>cette</a:t>
            </a:r>
            <a:r>
              <a:rPr lang="it-IT" dirty="0"/>
              <a:t> </a:t>
            </a:r>
            <a:r>
              <a:rPr lang="it-IT" dirty="0" err="1"/>
              <a:t>fable</a:t>
            </a:r>
            <a:r>
              <a:rPr lang="it-IT" dirty="0"/>
              <a:t>, Jean de la </a:t>
            </a:r>
            <a:r>
              <a:rPr lang="it-IT" dirty="0" err="1"/>
              <a:t>Fontaine</a:t>
            </a:r>
            <a:r>
              <a:rPr lang="it-IT" dirty="0"/>
              <a:t> n'a </a:t>
            </a:r>
            <a:r>
              <a:rPr lang="it-IT" dirty="0" err="1"/>
              <a:t>pas</a:t>
            </a:r>
            <a:r>
              <a:rPr lang="it-IT" dirty="0"/>
              <a:t> </a:t>
            </a:r>
            <a:r>
              <a:rPr lang="it-IT" dirty="0" err="1"/>
              <a:t>explicité</a:t>
            </a:r>
            <a:r>
              <a:rPr lang="it-IT" dirty="0"/>
              <a:t> la morale. Elle </a:t>
            </a:r>
            <a:r>
              <a:rPr lang="it-IT" dirty="0" err="1"/>
              <a:t>peut</a:t>
            </a:r>
            <a:r>
              <a:rPr lang="it-IT" dirty="0"/>
              <a:t> </a:t>
            </a:r>
            <a:r>
              <a:rPr lang="it-IT" dirty="0" err="1"/>
              <a:t>néanmoins</a:t>
            </a:r>
            <a:r>
              <a:rPr lang="it-IT" dirty="0"/>
              <a:t> se </a:t>
            </a:r>
            <a:r>
              <a:rPr lang="it-IT" dirty="0" err="1"/>
              <a:t>résumer</a:t>
            </a:r>
            <a:r>
              <a:rPr lang="it-IT" dirty="0"/>
              <a:t> en ceci : </a:t>
            </a:r>
            <a:r>
              <a:rPr lang="it-IT" dirty="0" err="1"/>
              <a:t>mieux</a:t>
            </a:r>
            <a:r>
              <a:rPr lang="it-IT" dirty="0"/>
              <a:t> </a:t>
            </a:r>
            <a:r>
              <a:rPr lang="it-IT" dirty="0" err="1"/>
              <a:t>vaut</a:t>
            </a:r>
            <a:r>
              <a:rPr lang="it-IT" dirty="0"/>
              <a:t> </a:t>
            </a:r>
            <a:r>
              <a:rPr lang="it-IT" dirty="0" err="1"/>
              <a:t>être</a:t>
            </a:r>
            <a:r>
              <a:rPr lang="it-IT" dirty="0"/>
              <a:t> </a:t>
            </a:r>
            <a:r>
              <a:rPr lang="it-IT" dirty="0" err="1"/>
              <a:t>pauvre</a:t>
            </a:r>
            <a:r>
              <a:rPr lang="it-IT" dirty="0"/>
              <a:t> et libre </a:t>
            </a:r>
            <a:r>
              <a:rPr lang="it-IT" dirty="0" err="1"/>
              <a:t>que</a:t>
            </a:r>
            <a:r>
              <a:rPr lang="it-IT" dirty="0"/>
              <a:t> </a:t>
            </a:r>
            <a:r>
              <a:rPr lang="it-IT" dirty="0" err="1"/>
              <a:t>riche</a:t>
            </a:r>
            <a:r>
              <a:rPr lang="it-IT" dirty="0"/>
              <a:t> et </a:t>
            </a:r>
            <a:r>
              <a:rPr lang="it-IT" dirty="0" err="1"/>
              <a:t>esclave</a:t>
            </a:r>
            <a:r>
              <a:rPr lang="it-IT" dirty="0"/>
              <a:t>.</a:t>
            </a:r>
          </a:p>
          <a:p>
            <a:pPr marL="0" indent="0">
              <a:buNone/>
            </a:pPr>
            <a:endParaRPr lang="it-IT" b="1" dirty="0"/>
          </a:p>
        </p:txBody>
      </p:sp>
    </p:spTree>
    <p:extLst>
      <p:ext uri="{BB962C8B-B14F-4D97-AF65-F5344CB8AC3E}">
        <p14:creationId xmlns:p14="http://schemas.microsoft.com/office/powerpoint/2010/main" xmlns="" val="3761970133"/>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shingle">
          <a:fgClr>
            <a:srgbClr val="FFFF00"/>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
            </a:r>
            <a:br>
              <a:rPr lang="it-IT" dirty="0"/>
            </a:br>
            <a:r>
              <a:rPr lang="it-IT" dirty="0"/>
              <a:t> </a:t>
            </a:r>
            <a:r>
              <a:rPr lang="it-IT" dirty="0" smtClean="0">
                <a:latin typeface="Algerian" pitchFamily="82" charset="0"/>
              </a:rPr>
              <a:t>JEAN DE LA FONTAINE</a:t>
            </a:r>
            <a:r>
              <a:rPr lang="it-IT" dirty="0"/>
              <a:t/>
            </a:r>
            <a:br>
              <a:rPr lang="it-IT" dirty="0"/>
            </a:br>
            <a:endParaRPr lang="it-IT" dirty="0"/>
          </a:p>
        </p:txBody>
      </p:sp>
      <p:sp>
        <p:nvSpPr>
          <p:cNvPr id="3" name="Segnaposto contenuto 2"/>
          <p:cNvSpPr>
            <a:spLocks noGrp="1"/>
          </p:cNvSpPr>
          <p:nvPr>
            <p:ph idx="1"/>
          </p:nvPr>
        </p:nvSpPr>
        <p:spPr/>
        <p:txBody>
          <a:bodyPr>
            <a:normAutofit fontScale="70000" lnSpcReduction="20000"/>
          </a:bodyPr>
          <a:lstStyle/>
          <a:p>
            <a:pPr marL="0" indent="0">
              <a:buNone/>
            </a:pPr>
            <a:r>
              <a:rPr lang="it-IT" dirty="0"/>
              <a:t> </a:t>
            </a:r>
            <a:r>
              <a:rPr lang="it-IT" dirty="0">
                <a:solidFill>
                  <a:srgbClr val="000099"/>
                </a:solidFill>
              </a:rPr>
              <a:t>Jean de la </a:t>
            </a:r>
            <a:r>
              <a:rPr lang="it-IT" dirty="0" err="1">
                <a:solidFill>
                  <a:srgbClr val="000099"/>
                </a:solidFill>
              </a:rPr>
              <a:t>Fontaine</a:t>
            </a:r>
            <a:r>
              <a:rPr lang="it-IT" dirty="0">
                <a:solidFill>
                  <a:srgbClr val="000099"/>
                </a:solidFill>
              </a:rPr>
              <a:t> est né le 8 </a:t>
            </a:r>
            <a:r>
              <a:rPr lang="it-IT" dirty="0" err="1">
                <a:solidFill>
                  <a:srgbClr val="000099"/>
                </a:solidFill>
              </a:rPr>
              <a:t>juillet</a:t>
            </a:r>
            <a:r>
              <a:rPr lang="it-IT" dirty="0">
                <a:solidFill>
                  <a:srgbClr val="000099"/>
                </a:solidFill>
              </a:rPr>
              <a:t> 1621 à </a:t>
            </a:r>
            <a:r>
              <a:rPr lang="it-IT" dirty="0" err="1">
                <a:solidFill>
                  <a:srgbClr val="000099"/>
                </a:solidFill>
              </a:rPr>
              <a:t>Chàteau-Thierry</a:t>
            </a:r>
            <a:r>
              <a:rPr lang="it-IT" dirty="0">
                <a:solidFill>
                  <a:srgbClr val="000099"/>
                </a:solidFill>
              </a:rPr>
              <a:t> et il est </a:t>
            </a:r>
            <a:r>
              <a:rPr lang="it-IT" dirty="0" err="1">
                <a:solidFill>
                  <a:srgbClr val="000099"/>
                </a:solidFill>
              </a:rPr>
              <a:t>mort</a:t>
            </a:r>
            <a:r>
              <a:rPr lang="it-IT" dirty="0">
                <a:solidFill>
                  <a:srgbClr val="000099"/>
                </a:solidFill>
              </a:rPr>
              <a:t> le 13 </a:t>
            </a:r>
            <a:r>
              <a:rPr lang="it-IT" dirty="0" err="1">
                <a:solidFill>
                  <a:srgbClr val="000099"/>
                </a:solidFill>
              </a:rPr>
              <a:t>avril</a:t>
            </a:r>
            <a:r>
              <a:rPr lang="it-IT" dirty="0">
                <a:solidFill>
                  <a:srgbClr val="000099"/>
                </a:solidFill>
              </a:rPr>
              <a:t> 1695 à Paris. </a:t>
            </a:r>
            <a:r>
              <a:rPr lang="en-US" dirty="0">
                <a:solidFill>
                  <a:srgbClr val="000099"/>
                </a:solidFill>
              </a:rPr>
              <a:t>Il </a:t>
            </a:r>
            <a:r>
              <a:rPr lang="en-US" dirty="0" err="1">
                <a:solidFill>
                  <a:srgbClr val="000099"/>
                </a:solidFill>
              </a:rPr>
              <a:t>est</a:t>
            </a:r>
            <a:r>
              <a:rPr lang="en-US" dirty="0">
                <a:solidFill>
                  <a:srgbClr val="000099"/>
                </a:solidFill>
              </a:rPr>
              <a:t> un </a:t>
            </a:r>
            <a:r>
              <a:rPr lang="en-US" dirty="0" err="1">
                <a:solidFill>
                  <a:srgbClr val="000099"/>
                </a:solidFill>
              </a:rPr>
              <a:t>poète</a:t>
            </a:r>
            <a:r>
              <a:rPr lang="en-US" dirty="0">
                <a:solidFill>
                  <a:srgbClr val="000099"/>
                </a:solidFill>
              </a:rPr>
              <a:t> </a:t>
            </a:r>
            <a:r>
              <a:rPr lang="en-US" dirty="0" err="1">
                <a:solidFill>
                  <a:srgbClr val="000099"/>
                </a:solidFill>
              </a:rPr>
              <a:t>français</a:t>
            </a:r>
            <a:r>
              <a:rPr lang="en-US" dirty="0">
                <a:solidFill>
                  <a:srgbClr val="000099"/>
                </a:solidFill>
              </a:rPr>
              <a:t> de </a:t>
            </a:r>
            <a:r>
              <a:rPr lang="en-US" dirty="0" err="1">
                <a:solidFill>
                  <a:srgbClr val="000099"/>
                </a:solidFill>
              </a:rPr>
              <a:t>grande</a:t>
            </a:r>
            <a:r>
              <a:rPr lang="en-US" dirty="0">
                <a:solidFill>
                  <a:srgbClr val="000099"/>
                </a:solidFill>
              </a:rPr>
              <a:t> </a:t>
            </a:r>
            <a:r>
              <a:rPr lang="en-US" dirty="0" err="1">
                <a:solidFill>
                  <a:srgbClr val="000099"/>
                </a:solidFill>
              </a:rPr>
              <a:t>renommée</a:t>
            </a:r>
            <a:r>
              <a:rPr lang="en-US" dirty="0">
                <a:solidFill>
                  <a:srgbClr val="000099"/>
                </a:solidFill>
              </a:rPr>
              <a:t>, </a:t>
            </a:r>
            <a:r>
              <a:rPr lang="en-US" dirty="0" err="1">
                <a:solidFill>
                  <a:srgbClr val="000099"/>
                </a:solidFill>
              </a:rPr>
              <a:t>principalmet</a:t>
            </a:r>
            <a:r>
              <a:rPr lang="en-US" dirty="0">
                <a:solidFill>
                  <a:srgbClr val="000099"/>
                </a:solidFill>
              </a:rPr>
              <a:t> pour </a:t>
            </a:r>
            <a:r>
              <a:rPr lang="en-US" dirty="0" err="1">
                <a:solidFill>
                  <a:srgbClr val="000099"/>
                </a:solidFill>
              </a:rPr>
              <a:t>ses</a:t>
            </a:r>
            <a:r>
              <a:rPr lang="en-US" dirty="0">
                <a:solidFill>
                  <a:srgbClr val="000099"/>
                </a:solidFill>
              </a:rPr>
              <a:t> Fables.</a:t>
            </a:r>
            <a:endParaRPr lang="it-IT" dirty="0">
              <a:solidFill>
                <a:srgbClr val="000099"/>
              </a:solidFill>
            </a:endParaRPr>
          </a:p>
          <a:p>
            <a:pPr marL="0" indent="0">
              <a:buNone/>
            </a:pPr>
            <a:r>
              <a:rPr lang="en-US" dirty="0">
                <a:solidFill>
                  <a:srgbClr val="000099"/>
                </a:solidFill>
              </a:rPr>
              <a:t>Son </a:t>
            </a:r>
            <a:r>
              <a:rPr lang="en-US" dirty="0" err="1">
                <a:solidFill>
                  <a:srgbClr val="000099"/>
                </a:solidFill>
              </a:rPr>
              <a:t>père</a:t>
            </a:r>
            <a:r>
              <a:rPr lang="en-US" dirty="0">
                <a:solidFill>
                  <a:srgbClr val="000099"/>
                </a:solidFill>
              </a:rPr>
              <a:t> </a:t>
            </a:r>
            <a:r>
              <a:rPr lang="en-US" dirty="0" err="1">
                <a:solidFill>
                  <a:srgbClr val="000099"/>
                </a:solidFill>
              </a:rPr>
              <a:t>maitre</a:t>
            </a:r>
            <a:r>
              <a:rPr lang="en-US" dirty="0">
                <a:solidFill>
                  <a:srgbClr val="000099"/>
                </a:solidFill>
              </a:rPr>
              <a:t> des </a:t>
            </a:r>
            <a:r>
              <a:rPr lang="en-US" dirty="0" err="1">
                <a:solidFill>
                  <a:srgbClr val="000099"/>
                </a:solidFill>
              </a:rPr>
              <a:t>eaux</a:t>
            </a:r>
            <a:r>
              <a:rPr lang="en-US" dirty="0">
                <a:solidFill>
                  <a:srgbClr val="000099"/>
                </a:solidFill>
              </a:rPr>
              <a:t> et de </a:t>
            </a:r>
            <a:r>
              <a:rPr lang="en-US" dirty="0" err="1">
                <a:solidFill>
                  <a:srgbClr val="000099"/>
                </a:solidFill>
              </a:rPr>
              <a:t>forets</a:t>
            </a:r>
            <a:r>
              <a:rPr lang="en-US" dirty="0">
                <a:solidFill>
                  <a:srgbClr val="000099"/>
                </a:solidFill>
              </a:rPr>
              <a:t> , </a:t>
            </a:r>
            <a:r>
              <a:rPr lang="en-US" dirty="0" err="1">
                <a:solidFill>
                  <a:srgbClr val="000099"/>
                </a:solidFill>
              </a:rPr>
              <a:t>avrait</a:t>
            </a:r>
            <a:r>
              <a:rPr lang="en-US" dirty="0">
                <a:solidFill>
                  <a:srgbClr val="000099"/>
                </a:solidFill>
              </a:rPr>
              <a:t> </a:t>
            </a:r>
            <a:r>
              <a:rPr lang="en-US" dirty="0" err="1">
                <a:solidFill>
                  <a:srgbClr val="000099"/>
                </a:solidFill>
              </a:rPr>
              <a:t>voulu</a:t>
            </a:r>
            <a:r>
              <a:rPr lang="en-US" dirty="0">
                <a:solidFill>
                  <a:srgbClr val="000099"/>
                </a:solidFill>
              </a:rPr>
              <a:t> </a:t>
            </a:r>
            <a:r>
              <a:rPr lang="en-US" dirty="0" err="1">
                <a:solidFill>
                  <a:srgbClr val="000099"/>
                </a:solidFill>
              </a:rPr>
              <a:t>que</a:t>
            </a:r>
            <a:r>
              <a:rPr lang="en-US" dirty="0">
                <a:solidFill>
                  <a:srgbClr val="000099"/>
                </a:solidFill>
              </a:rPr>
              <a:t> sons </a:t>
            </a:r>
            <a:r>
              <a:rPr lang="en-US" dirty="0" err="1">
                <a:solidFill>
                  <a:srgbClr val="000099"/>
                </a:solidFill>
              </a:rPr>
              <a:t>fils</a:t>
            </a:r>
            <a:r>
              <a:rPr lang="en-US" dirty="0">
                <a:solidFill>
                  <a:srgbClr val="000099"/>
                </a:solidFill>
              </a:rPr>
              <a:t> </a:t>
            </a:r>
            <a:r>
              <a:rPr lang="en-US" dirty="0" err="1">
                <a:solidFill>
                  <a:srgbClr val="000099"/>
                </a:solidFill>
              </a:rPr>
              <a:t>prend</a:t>
            </a:r>
            <a:r>
              <a:rPr lang="en-US" dirty="0">
                <a:solidFill>
                  <a:srgbClr val="000099"/>
                </a:solidFill>
              </a:rPr>
              <a:t> les </a:t>
            </a:r>
            <a:r>
              <a:rPr lang="en-US" dirty="0" err="1">
                <a:solidFill>
                  <a:srgbClr val="000099"/>
                </a:solidFill>
              </a:rPr>
              <a:t>ordres</a:t>
            </a:r>
            <a:r>
              <a:rPr lang="en-US" dirty="0">
                <a:solidFill>
                  <a:srgbClr val="000099"/>
                </a:solidFill>
              </a:rPr>
              <a:t>. </a:t>
            </a:r>
            <a:r>
              <a:rPr lang="en-US" dirty="0" err="1">
                <a:solidFill>
                  <a:srgbClr val="000099"/>
                </a:solidFill>
              </a:rPr>
              <a:t>Pertant</a:t>
            </a:r>
            <a:r>
              <a:rPr lang="en-US" dirty="0">
                <a:solidFill>
                  <a:srgbClr val="000099"/>
                </a:solidFill>
              </a:rPr>
              <a:t> </a:t>
            </a:r>
            <a:r>
              <a:rPr lang="en-US" dirty="0" err="1">
                <a:solidFill>
                  <a:srgbClr val="000099"/>
                </a:solidFill>
              </a:rPr>
              <a:t>ses</a:t>
            </a:r>
            <a:r>
              <a:rPr lang="en-US" dirty="0">
                <a:solidFill>
                  <a:srgbClr val="000099"/>
                </a:solidFill>
              </a:rPr>
              <a:t> </a:t>
            </a:r>
            <a:r>
              <a:rPr lang="en-US" dirty="0" err="1">
                <a:solidFill>
                  <a:srgbClr val="000099"/>
                </a:solidFill>
              </a:rPr>
              <a:t>dernières</a:t>
            </a:r>
            <a:r>
              <a:rPr lang="en-US" dirty="0">
                <a:solidFill>
                  <a:srgbClr val="000099"/>
                </a:solidFill>
              </a:rPr>
              <a:t> </a:t>
            </a:r>
            <a:r>
              <a:rPr lang="en-US" dirty="0" err="1">
                <a:solidFill>
                  <a:srgbClr val="000099"/>
                </a:solidFill>
              </a:rPr>
              <a:t>annèes</a:t>
            </a:r>
            <a:r>
              <a:rPr lang="en-US" dirty="0">
                <a:solidFill>
                  <a:srgbClr val="000099"/>
                </a:solidFill>
              </a:rPr>
              <a:t> de vie </a:t>
            </a:r>
            <a:r>
              <a:rPr lang="en-US" dirty="0" err="1">
                <a:solidFill>
                  <a:srgbClr val="000099"/>
                </a:solidFill>
              </a:rPr>
              <a:t>il</a:t>
            </a:r>
            <a:r>
              <a:rPr lang="en-US" dirty="0">
                <a:solidFill>
                  <a:srgbClr val="000099"/>
                </a:solidFill>
              </a:rPr>
              <a:t> a </a:t>
            </a:r>
            <a:r>
              <a:rPr lang="en-US" dirty="0" err="1">
                <a:solidFill>
                  <a:srgbClr val="000099"/>
                </a:solidFill>
              </a:rPr>
              <a:t>publiè</a:t>
            </a:r>
            <a:r>
              <a:rPr lang="en-US" dirty="0">
                <a:solidFill>
                  <a:srgbClr val="000099"/>
                </a:solidFill>
              </a:rPr>
              <a:t> </a:t>
            </a:r>
            <a:r>
              <a:rPr lang="en-US" dirty="0" err="1">
                <a:solidFill>
                  <a:srgbClr val="000099"/>
                </a:solidFill>
              </a:rPr>
              <a:t>beacoup</a:t>
            </a:r>
            <a:r>
              <a:rPr lang="en-US" dirty="0">
                <a:solidFill>
                  <a:srgbClr val="000099"/>
                </a:solidFill>
              </a:rPr>
              <a:t> de fables, qui </a:t>
            </a:r>
            <a:r>
              <a:rPr lang="en-US" dirty="0" err="1">
                <a:solidFill>
                  <a:srgbClr val="000099"/>
                </a:solidFill>
              </a:rPr>
              <a:t>ont</a:t>
            </a:r>
            <a:r>
              <a:rPr lang="en-US" dirty="0">
                <a:solidFill>
                  <a:srgbClr val="000099"/>
                </a:solidFill>
              </a:rPr>
              <a:t> fait </a:t>
            </a:r>
            <a:r>
              <a:rPr lang="en-US" dirty="0" err="1">
                <a:solidFill>
                  <a:srgbClr val="000099"/>
                </a:solidFill>
              </a:rPr>
              <a:t>sa</a:t>
            </a:r>
            <a:r>
              <a:rPr lang="en-US" dirty="0">
                <a:solidFill>
                  <a:srgbClr val="000099"/>
                </a:solidFill>
              </a:rPr>
              <a:t> </a:t>
            </a:r>
            <a:r>
              <a:rPr lang="en-US" dirty="0" err="1">
                <a:solidFill>
                  <a:srgbClr val="000099"/>
                </a:solidFill>
              </a:rPr>
              <a:t>glaire</a:t>
            </a:r>
            <a:r>
              <a:rPr lang="en-US" dirty="0">
                <a:solidFill>
                  <a:srgbClr val="000099"/>
                </a:solidFill>
              </a:rPr>
              <a:t>.</a:t>
            </a:r>
            <a:endParaRPr lang="it-IT" dirty="0">
              <a:solidFill>
                <a:srgbClr val="000099"/>
              </a:solidFill>
            </a:endParaRPr>
          </a:p>
          <a:p>
            <a:pPr marL="0" indent="0">
              <a:buNone/>
            </a:pPr>
            <a:r>
              <a:rPr lang="en-US" dirty="0" err="1">
                <a:solidFill>
                  <a:srgbClr val="000099"/>
                </a:solidFill>
              </a:rPr>
              <a:t>C’est</a:t>
            </a:r>
            <a:r>
              <a:rPr lang="en-US" dirty="0">
                <a:solidFill>
                  <a:srgbClr val="000099"/>
                </a:solidFill>
              </a:rPr>
              <a:t> en 1668, </a:t>
            </a:r>
            <a:r>
              <a:rPr lang="en-US" dirty="0" err="1">
                <a:solidFill>
                  <a:srgbClr val="000099"/>
                </a:solidFill>
              </a:rPr>
              <a:t>que</a:t>
            </a:r>
            <a:r>
              <a:rPr lang="en-US" dirty="0">
                <a:solidFill>
                  <a:srgbClr val="000099"/>
                </a:solidFill>
              </a:rPr>
              <a:t> Jean de la Fontaine fait </a:t>
            </a:r>
            <a:r>
              <a:rPr lang="en-US" dirty="0" err="1">
                <a:solidFill>
                  <a:srgbClr val="000099"/>
                </a:solidFill>
              </a:rPr>
              <a:t>parqite</a:t>
            </a:r>
            <a:r>
              <a:rPr lang="en-US" dirty="0">
                <a:solidFill>
                  <a:srgbClr val="000099"/>
                </a:solidFill>
              </a:rPr>
              <a:t> son premier </a:t>
            </a:r>
            <a:r>
              <a:rPr lang="en-US" dirty="0" err="1">
                <a:solidFill>
                  <a:srgbClr val="000099"/>
                </a:solidFill>
              </a:rPr>
              <a:t>ouvrage</a:t>
            </a:r>
            <a:r>
              <a:rPr lang="en-US" dirty="0">
                <a:solidFill>
                  <a:srgbClr val="000099"/>
                </a:solidFill>
              </a:rPr>
              <a:t> “Les Fables Chaises”, </a:t>
            </a:r>
            <a:r>
              <a:rPr lang="en-US" dirty="0" err="1">
                <a:solidFill>
                  <a:srgbClr val="000099"/>
                </a:solidFill>
              </a:rPr>
              <a:t>c’est</a:t>
            </a:r>
            <a:r>
              <a:rPr lang="en-US" dirty="0">
                <a:solidFill>
                  <a:srgbClr val="000099"/>
                </a:solidFill>
              </a:rPr>
              <a:t> un </a:t>
            </a:r>
            <a:r>
              <a:rPr lang="en-US" dirty="0" err="1">
                <a:solidFill>
                  <a:srgbClr val="000099"/>
                </a:solidFill>
              </a:rPr>
              <a:t>recueil</a:t>
            </a:r>
            <a:r>
              <a:rPr lang="en-US" dirty="0">
                <a:solidFill>
                  <a:srgbClr val="000099"/>
                </a:solidFill>
              </a:rPr>
              <a:t> qui </a:t>
            </a:r>
            <a:r>
              <a:rPr lang="en-US" dirty="0" err="1">
                <a:solidFill>
                  <a:srgbClr val="000099"/>
                </a:solidFill>
              </a:rPr>
              <a:t>contient</a:t>
            </a:r>
            <a:r>
              <a:rPr lang="en-US" dirty="0">
                <a:solidFill>
                  <a:srgbClr val="000099"/>
                </a:solidFill>
              </a:rPr>
              <a:t> 124 fables </a:t>
            </a:r>
            <a:r>
              <a:rPr lang="en-US" dirty="0" err="1">
                <a:solidFill>
                  <a:srgbClr val="000099"/>
                </a:solidFill>
              </a:rPr>
              <a:t>rèparties</a:t>
            </a:r>
            <a:r>
              <a:rPr lang="en-US" dirty="0">
                <a:solidFill>
                  <a:srgbClr val="000099"/>
                </a:solidFill>
              </a:rPr>
              <a:t> en des </a:t>
            </a:r>
            <a:r>
              <a:rPr lang="en-US" dirty="0" err="1">
                <a:solidFill>
                  <a:srgbClr val="000099"/>
                </a:solidFill>
              </a:rPr>
              <a:t>livres</a:t>
            </a:r>
            <a:r>
              <a:rPr lang="en-US" dirty="0">
                <a:solidFill>
                  <a:srgbClr val="000099"/>
                </a:solidFill>
              </a:rPr>
              <a:t> qui </a:t>
            </a:r>
            <a:r>
              <a:rPr lang="en-US" dirty="0" err="1">
                <a:solidFill>
                  <a:srgbClr val="000099"/>
                </a:solidFill>
              </a:rPr>
              <a:t>sont</a:t>
            </a:r>
            <a:r>
              <a:rPr lang="en-US" dirty="0">
                <a:solidFill>
                  <a:srgbClr val="000099"/>
                </a:solidFill>
              </a:rPr>
              <a:t> </a:t>
            </a:r>
            <a:r>
              <a:rPr lang="en-US" dirty="0" err="1">
                <a:solidFill>
                  <a:srgbClr val="000099"/>
                </a:solidFill>
              </a:rPr>
              <a:t>dediès</a:t>
            </a:r>
            <a:r>
              <a:rPr lang="en-US" dirty="0">
                <a:solidFill>
                  <a:srgbClr val="000099"/>
                </a:solidFill>
              </a:rPr>
              <a:t> on Dauphine. </a:t>
            </a:r>
            <a:r>
              <a:rPr lang="it-IT" dirty="0" err="1">
                <a:solidFill>
                  <a:srgbClr val="000099"/>
                </a:solidFill>
              </a:rPr>
              <a:t>Entre</a:t>
            </a:r>
            <a:r>
              <a:rPr lang="it-IT" dirty="0">
                <a:solidFill>
                  <a:srgbClr val="000099"/>
                </a:solidFill>
              </a:rPr>
              <a:t>  </a:t>
            </a:r>
            <a:r>
              <a:rPr lang="it-IT" dirty="0" err="1">
                <a:solidFill>
                  <a:srgbClr val="000099"/>
                </a:solidFill>
              </a:rPr>
              <a:t>temps</a:t>
            </a:r>
            <a:r>
              <a:rPr lang="it-IT" dirty="0">
                <a:solidFill>
                  <a:srgbClr val="000099"/>
                </a:solidFill>
              </a:rPr>
              <a:t> Jean de la </a:t>
            </a:r>
            <a:r>
              <a:rPr lang="it-IT" dirty="0" err="1">
                <a:solidFill>
                  <a:srgbClr val="000099"/>
                </a:solidFill>
              </a:rPr>
              <a:t>Fontaine</a:t>
            </a:r>
            <a:r>
              <a:rPr lang="it-IT" dirty="0">
                <a:solidFill>
                  <a:srgbClr val="000099"/>
                </a:solidFill>
              </a:rPr>
              <a:t> tombe </a:t>
            </a:r>
            <a:r>
              <a:rPr lang="it-IT" dirty="0" err="1">
                <a:solidFill>
                  <a:srgbClr val="000099"/>
                </a:solidFill>
              </a:rPr>
              <a:t>malade</a:t>
            </a:r>
            <a:r>
              <a:rPr lang="it-IT" dirty="0">
                <a:solidFill>
                  <a:srgbClr val="000099"/>
                </a:solidFill>
              </a:rPr>
              <a:t>, il va </a:t>
            </a:r>
            <a:r>
              <a:rPr lang="it-IT" dirty="0" err="1">
                <a:solidFill>
                  <a:srgbClr val="000099"/>
                </a:solidFill>
              </a:rPr>
              <a:t>mourire</a:t>
            </a:r>
            <a:r>
              <a:rPr lang="it-IT" dirty="0">
                <a:solidFill>
                  <a:srgbClr val="000099"/>
                </a:solidFill>
              </a:rPr>
              <a:t> à Paris.</a:t>
            </a:r>
          </a:p>
          <a:p>
            <a:pPr marL="0" indent="0">
              <a:buNone/>
            </a:pPr>
            <a:r>
              <a:rPr lang="it-IT" dirty="0">
                <a:solidFill>
                  <a:srgbClr val="000099"/>
                </a:solidFill>
              </a:rPr>
              <a:t>la </a:t>
            </a:r>
            <a:r>
              <a:rPr lang="it-IT" dirty="0" err="1">
                <a:solidFill>
                  <a:srgbClr val="000099"/>
                </a:solidFill>
              </a:rPr>
              <a:t>plupart</a:t>
            </a:r>
            <a:r>
              <a:rPr lang="it-IT" dirty="0">
                <a:solidFill>
                  <a:srgbClr val="000099"/>
                </a:solidFill>
              </a:rPr>
              <a:t> </a:t>
            </a:r>
            <a:r>
              <a:rPr lang="it-IT" dirty="0" err="1">
                <a:solidFill>
                  <a:srgbClr val="000099"/>
                </a:solidFill>
              </a:rPr>
              <a:t>met</a:t>
            </a:r>
            <a:r>
              <a:rPr lang="it-IT" dirty="0">
                <a:solidFill>
                  <a:srgbClr val="000099"/>
                </a:solidFill>
              </a:rPr>
              <a:t> en </a:t>
            </a:r>
            <a:r>
              <a:rPr lang="it-IT" dirty="0" err="1">
                <a:solidFill>
                  <a:srgbClr val="000099"/>
                </a:solidFill>
              </a:rPr>
              <a:t>scène</a:t>
            </a:r>
            <a:r>
              <a:rPr lang="it-IT" dirty="0">
                <a:solidFill>
                  <a:srgbClr val="000099"/>
                </a:solidFill>
              </a:rPr>
              <a:t> </a:t>
            </a:r>
            <a:r>
              <a:rPr lang="it-IT" dirty="0" err="1">
                <a:solidFill>
                  <a:srgbClr val="000099"/>
                </a:solidFill>
              </a:rPr>
              <a:t>des</a:t>
            </a:r>
            <a:r>
              <a:rPr lang="it-IT" dirty="0">
                <a:solidFill>
                  <a:srgbClr val="000099"/>
                </a:solidFill>
              </a:rPr>
              <a:t> </a:t>
            </a:r>
            <a:r>
              <a:rPr lang="it-IT" dirty="0" err="1">
                <a:solidFill>
                  <a:srgbClr val="000099"/>
                </a:solidFill>
              </a:rPr>
              <a:t>animaux</a:t>
            </a:r>
            <a:r>
              <a:rPr lang="it-IT" dirty="0">
                <a:solidFill>
                  <a:srgbClr val="000099"/>
                </a:solidFill>
              </a:rPr>
              <a:t> et a une morale </a:t>
            </a:r>
            <a:r>
              <a:rPr lang="it-IT" dirty="0" err="1">
                <a:solidFill>
                  <a:srgbClr val="000099"/>
                </a:solidFill>
              </a:rPr>
              <a:t>au</a:t>
            </a:r>
            <a:r>
              <a:rPr lang="it-IT" dirty="0">
                <a:solidFill>
                  <a:srgbClr val="000099"/>
                </a:solidFill>
              </a:rPr>
              <a:t>  </a:t>
            </a:r>
            <a:r>
              <a:rPr lang="it-IT" dirty="0" err="1">
                <a:solidFill>
                  <a:srgbClr val="000099"/>
                </a:solidFill>
              </a:rPr>
              <a:t>début</a:t>
            </a:r>
            <a:r>
              <a:rPr lang="it-IT" dirty="0">
                <a:solidFill>
                  <a:srgbClr val="000099"/>
                </a:solidFill>
              </a:rPr>
              <a:t> </a:t>
            </a:r>
            <a:r>
              <a:rPr lang="it-IT" dirty="0" err="1">
                <a:solidFill>
                  <a:srgbClr val="000099"/>
                </a:solidFill>
              </a:rPr>
              <a:t>ou</a:t>
            </a:r>
            <a:r>
              <a:rPr lang="it-IT" dirty="0">
                <a:solidFill>
                  <a:srgbClr val="000099"/>
                </a:solidFill>
              </a:rPr>
              <a:t> à la fin. </a:t>
            </a:r>
            <a:r>
              <a:rPr lang="en-US" dirty="0" err="1">
                <a:solidFill>
                  <a:srgbClr val="000099"/>
                </a:solidFill>
              </a:rPr>
              <a:t>Ces</a:t>
            </a:r>
            <a:r>
              <a:rPr lang="en-US" dirty="0">
                <a:solidFill>
                  <a:srgbClr val="000099"/>
                </a:solidFill>
              </a:rPr>
              <a:t> fables </a:t>
            </a:r>
            <a:r>
              <a:rPr lang="en-US" dirty="0" err="1">
                <a:solidFill>
                  <a:srgbClr val="000099"/>
                </a:solidFill>
              </a:rPr>
              <a:t>furent</a:t>
            </a:r>
            <a:r>
              <a:rPr lang="en-US" dirty="0">
                <a:solidFill>
                  <a:srgbClr val="000099"/>
                </a:solidFill>
              </a:rPr>
              <a:t> </a:t>
            </a:r>
            <a:r>
              <a:rPr lang="en-US" dirty="0" err="1">
                <a:solidFill>
                  <a:srgbClr val="000099"/>
                </a:solidFill>
              </a:rPr>
              <a:t>écrites</a:t>
            </a:r>
            <a:r>
              <a:rPr lang="en-US" dirty="0">
                <a:solidFill>
                  <a:srgbClr val="000099"/>
                </a:solidFill>
              </a:rPr>
              <a:t> </a:t>
            </a:r>
            <a:r>
              <a:rPr lang="en-US" dirty="0" err="1">
                <a:solidFill>
                  <a:srgbClr val="000099"/>
                </a:solidFill>
              </a:rPr>
              <a:t>dans</a:t>
            </a:r>
            <a:r>
              <a:rPr lang="en-US" dirty="0">
                <a:solidFill>
                  <a:srgbClr val="000099"/>
                </a:solidFill>
              </a:rPr>
              <a:t> un but </a:t>
            </a:r>
            <a:r>
              <a:rPr lang="en-US" dirty="0" err="1">
                <a:solidFill>
                  <a:srgbClr val="000099"/>
                </a:solidFill>
              </a:rPr>
              <a:t>éducatif</a:t>
            </a:r>
            <a:r>
              <a:rPr lang="en-US" dirty="0">
                <a:solidFill>
                  <a:srgbClr val="000099"/>
                </a:solidFill>
              </a:rPr>
              <a:t> et </a:t>
            </a:r>
            <a:r>
              <a:rPr lang="en-US" dirty="0" err="1">
                <a:solidFill>
                  <a:srgbClr val="000099"/>
                </a:solidFill>
              </a:rPr>
              <a:t>étaient</a:t>
            </a:r>
            <a:r>
              <a:rPr lang="en-US" dirty="0">
                <a:solidFill>
                  <a:srgbClr val="000099"/>
                </a:solidFill>
              </a:rPr>
              <a:t> </a:t>
            </a:r>
            <a:r>
              <a:rPr lang="en-US" dirty="0" err="1">
                <a:solidFill>
                  <a:srgbClr val="000099"/>
                </a:solidFill>
              </a:rPr>
              <a:t>adressées</a:t>
            </a:r>
            <a:r>
              <a:rPr lang="en-US" dirty="0">
                <a:solidFill>
                  <a:srgbClr val="000099"/>
                </a:solidFill>
              </a:rPr>
              <a:t> au Dauphine. La Fontaine </a:t>
            </a:r>
            <a:r>
              <a:rPr lang="en-US" dirty="0" err="1">
                <a:solidFill>
                  <a:srgbClr val="000099"/>
                </a:solidFill>
              </a:rPr>
              <a:t>dit</a:t>
            </a:r>
            <a:r>
              <a:rPr lang="en-US" dirty="0">
                <a:solidFill>
                  <a:srgbClr val="000099"/>
                </a:solidFill>
              </a:rPr>
              <a:t> “je me </a:t>
            </a:r>
            <a:r>
              <a:rPr lang="en-US" dirty="0" err="1">
                <a:solidFill>
                  <a:srgbClr val="000099"/>
                </a:solidFill>
              </a:rPr>
              <a:t>sers</a:t>
            </a:r>
            <a:r>
              <a:rPr lang="en-US" dirty="0">
                <a:solidFill>
                  <a:srgbClr val="000099"/>
                </a:solidFill>
              </a:rPr>
              <a:t> </a:t>
            </a:r>
            <a:r>
              <a:rPr lang="en-US" dirty="0" err="1">
                <a:solidFill>
                  <a:srgbClr val="000099"/>
                </a:solidFill>
              </a:rPr>
              <a:t>d’animaux</a:t>
            </a:r>
            <a:r>
              <a:rPr lang="en-US" dirty="0">
                <a:solidFill>
                  <a:srgbClr val="000099"/>
                </a:solidFill>
              </a:rPr>
              <a:t> pour </a:t>
            </a:r>
            <a:r>
              <a:rPr lang="en-US" dirty="0" err="1">
                <a:solidFill>
                  <a:srgbClr val="000099"/>
                </a:solidFill>
              </a:rPr>
              <a:t>instruire</a:t>
            </a:r>
            <a:r>
              <a:rPr lang="en-US" dirty="0">
                <a:solidFill>
                  <a:srgbClr val="000099"/>
                </a:solidFill>
              </a:rPr>
              <a:t> les </a:t>
            </a:r>
            <a:r>
              <a:rPr lang="en-US" dirty="0" err="1">
                <a:solidFill>
                  <a:srgbClr val="000099"/>
                </a:solidFill>
              </a:rPr>
              <a:t>hommes</a:t>
            </a:r>
            <a:r>
              <a:rPr lang="en-US" dirty="0">
                <a:solidFill>
                  <a:srgbClr val="000099"/>
                </a:solidFill>
              </a:rPr>
              <a:t>”.</a:t>
            </a:r>
            <a:endParaRPr lang="it-IT" dirty="0">
              <a:solidFill>
                <a:srgbClr val="000099"/>
              </a:solidFill>
            </a:endParaRPr>
          </a:p>
          <a:p>
            <a:pPr marL="0" indent="0">
              <a:buNone/>
            </a:pPr>
            <a:endParaRPr lang="it-IT" dirty="0"/>
          </a:p>
        </p:txBody>
      </p:sp>
    </p:spTree>
    <p:extLst>
      <p:ext uri="{BB962C8B-B14F-4D97-AF65-F5344CB8AC3E}">
        <p14:creationId xmlns:p14="http://schemas.microsoft.com/office/powerpoint/2010/main" xmlns="" val="184055568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pattFill prst="solidDmnd">
          <a:fgClr>
            <a:schemeClr val="accent1"/>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Algerian" pitchFamily="82" charset="0"/>
              </a:rPr>
              <a:t>IMAGES</a:t>
            </a:r>
            <a:endParaRPr lang="it-IT" b="1" dirty="0">
              <a:latin typeface="Algerian" pitchFamily="82" charset="0"/>
            </a:endParaRPr>
          </a:p>
        </p:txBody>
      </p:sp>
      <p:pic>
        <p:nvPicPr>
          <p:cNvPr id="4" name="Segnaposto contenuto 3" descr="http://rami01.free.fr/poesie/images/4.gif"/>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23728" y="1700808"/>
            <a:ext cx="4680520" cy="3528392"/>
          </a:xfrm>
          <a:prstGeom prst="rect">
            <a:avLst/>
          </a:prstGeom>
          <a:noFill/>
          <a:ln>
            <a:noFill/>
          </a:ln>
        </p:spPr>
      </p:pic>
    </p:spTree>
    <p:extLst>
      <p:ext uri="{BB962C8B-B14F-4D97-AF65-F5344CB8AC3E}">
        <p14:creationId xmlns:p14="http://schemas.microsoft.com/office/powerpoint/2010/main" xmlns="" val="1099251023"/>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pattFill prst="shingle">
          <a:fgClr>
            <a:schemeClr val="accent6">
              <a:lumMod val="75000"/>
            </a:schemeClr>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latin typeface="Algerian" pitchFamily="82" charset="0"/>
              </a:rPr>
              <a:t>LA RONDINE ET LES PETITS UCCLE</a:t>
            </a:r>
          </a:p>
        </p:txBody>
      </p:sp>
      <p:sp>
        <p:nvSpPr>
          <p:cNvPr id="3" name="Segnaposto contenuto 2"/>
          <p:cNvSpPr>
            <a:spLocks noGrp="1"/>
          </p:cNvSpPr>
          <p:nvPr>
            <p:ph idx="1"/>
          </p:nvPr>
        </p:nvSpPr>
        <p:spPr/>
        <p:txBody>
          <a:bodyPr>
            <a:normAutofit fontScale="77500" lnSpcReduction="20000"/>
          </a:bodyPr>
          <a:lstStyle/>
          <a:p>
            <a:pPr marL="0" indent="0" fontAlgn="t">
              <a:buNone/>
            </a:pPr>
            <a:r>
              <a:rPr lang="it-IT" b="1" dirty="0" err="1" smtClean="0"/>
              <a:t>Résumé:</a:t>
            </a:r>
            <a:r>
              <a:rPr lang="it-IT" dirty="0" err="1"/>
              <a:t>Il</a:t>
            </a:r>
            <a:r>
              <a:rPr lang="it-IT" dirty="0"/>
              <a:t> est </a:t>
            </a:r>
            <a:r>
              <a:rPr lang="it-IT" dirty="0" err="1"/>
              <a:t>arrivé</a:t>
            </a:r>
            <a:r>
              <a:rPr lang="it-IT" dirty="0"/>
              <a:t> </a:t>
            </a:r>
            <a:r>
              <a:rPr lang="it-IT" dirty="0" err="1"/>
              <a:t>qu'un</a:t>
            </a:r>
            <a:r>
              <a:rPr lang="it-IT" dirty="0"/>
              <a:t> </a:t>
            </a:r>
            <a:r>
              <a:rPr lang="it-IT" dirty="0" err="1"/>
              <a:t>agriculteur</a:t>
            </a:r>
            <a:r>
              <a:rPr lang="it-IT" dirty="0"/>
              <a:t> a </a:t>
            </a:r>
            <a:r>
              <a:rPr lang="it-IT" dirty="0" err="1"/>
              <a:t>été</a:t>
            </a:r>
            <a:r>
              <a:rPr lang="it-IT" dirty="0"/>
              <a:t> </a:t>
            </a:r>
            <a:r>
              <a:rPr lang="it-IT" dirty="0" err="1"/>
              <a:t>semer</a:t>
            </a:r>
            <a:r>
              <a:rPr lang="it-IT" dirty="0"/>
              <a:t> </a:t>
            </a:r>
            <a:r>
              <a:rPr lang="it-IT" dirty="0" err="1"/>
              <a:t>des</a:t>
            </a:r>
            <a:r>
              <a:rPr lang="it-IT" dirty="0"/>
              <a:t> </a:t>
            </a:r>
            <a:r>
              <a:rPr lang="it-IT" dirty="0" err="1"/>
              <a:t>graines</a:t>
            </a:r>
            <a:r>
              <a:rPr lang="it-IT" dirty="0"/>
              <a:t> de </a:t>
            </a:r>
            <a:r>
              <a:rPr lang="it-IT" dirty="0" err="1"/>
              <a:t>chanvre</a:t>
            </a:r>
            <a:r>
              <a:rPr lang="it-IT" dirty="0"/>
              <a:t> </a:t>
            </a:r>
            <a:r>
              <a:rPr lang="it-IT" dirty="0" err="1"/>
              <a:t>dans</a:t>
            </a:r>
            <a:r>
              <a:rPr lang="it-IT" dirty="0"/>
              <a:t> un </a:t>
            </a:r>
            <a:r>
              <a:rPr lang="it-IT" dirty="0" err="1"/>
              <a:t>domaine</a:t>
            </a:r>
            <a:r>
              <a:rPr lang="it-IT" dirty="0"/>
              <a:t> </a:t>
            </a:r>
            <a:r>
              <a:rPr lang="it-IT" dirty="0" err="1"/>
              <a:t>où</a:t>
            </a:r>
            <a:r>
              <a:rPr lang="it-IT" dirty="0"/>
              <a:t> une </a:t>
            </a:r>
            <a:r>
              <a:rPr lang="it-IT" dirty="0" err="1"/>
              <a:t>hirondelle</a:t>
            </a:r>
            <a:r>
              <a:rPr lang="it-IT" dirty="0"/>
              <a:t> et </a:t>
            </a:r>
            <a:r>
              <a:rPr lang="it-IT" dirty="0" err="1"/>
              <a:t>certains</a:t>
            </a:r>
            <a:r>
              <a:rPr lang="it-IT" dirty="0"/>
              <a:t> </a:t>
            </a:r>
            <a:r>
              <a:rPr lang="it-IT" dirty="0" err="1"/>
              <a:t>autres</a:t>
            </a:r>
            <a:r>
              <a:rPr lang="it-IT" dirty="0"/>
              <a:t> </a:t>
            </a:r>
            <a:r>
              <a:rPr lang="it-IT" dirty="0" err="1"/>
              <a:t>oiseaux</a:t>
            </a:r>
            <a:r>
              <a:rPr lang="it-IT" dirty="0"/>
              <a:t> </a:t>
            </a:r>
            <a:r>
              <a:rPr lang="it-IT" dirty="0" err="1"/>
              <a:t>allaient</a:t>
            </a:r>
            <a:r>
              <a:rPr lang="it-IT" dirty="0"/>
              <a:t> </a:t>
            </a:r>
            <a:r>
              <a:rPr lang="it-IT" dirty="0" err="1"/>
              <a:t>percevoir</a:t>
            </a:r>
            <a:r>
              <a:rPr lang="it-IT" dirty="0"/>
              <a:t> </a:t>
            </a:r>
            <a:r>
              <a:rPr lang="it-IT" dirty="0" err="1"/>
              <a:t>leur</a:t>
            </a:r>
            <a:r>
              <a:rPr lang="it-IT" dirty="0"/>
              <a:t> </a:t>
            </a:r>
            <a:r>
              <a:rPr lang="it-IT" dirty="0" err="1"/>
              <a:t>nourriture</a:t>
            </a:r>
            <a:r>
              <a:rPr lang="it-IT" dirty="0"/>
              <a:t>.</a:t>
            </a:r>
          </a:p>
          <a:p>
            <a:pPr marL="0" indent="0" fontAlgn="t">
              <a:buNone/>
            </a:pPr>
            <a:r>
              <a:rPr lang="it-IT" dirty="0"/>
              <a:t>« </a:t>
            </a:r>
            <a:r>
              <a:rPr lang="it-IT" dirty="0" err="1"/>
              <a:t>Faites</a:t>
            </a:r>
            <a:r>
              <a:rPr lang="it-IT" dirty="0"/>
              <a:t> </a:t>
            </a:r>
            <a:r>
              <a:rPr lang="it-IT" dirty="0" err="1"/>
              <a:t>attention</a:t>
            </a:r>
            <a:r>
              <a:rPr lang="it-IT" dirty="0"/>
              <a:t> de </a:t>
            </a:r>
            <a:r>
              <a:rPr lang="it-IT" dirty="0" err="1"/>
              <a:t>cet</a:t>
            </a:r>
            <a:r>
              <a:rPr lang="it-IT" dirty="0"/>
              <a:t> </a:t>
            </a:r>
            <a:r>
              <a:rPr lang="it-IT" dirty="0" err="1"/>
              <a:t>homme</a:t>
            </a:r>
            <a:r>
              <a:rPr lang="it-IT" dirty="0"/>
              <a:t>, » </a:t>
            </a:r>
            <a:r>
              <a:rPr lang="it-IT" dirty="0" err="1"/>
              <a:t>dit</a:t>
            </a:r>
            <a:r>
              <a:rPr lang="it-IT" dirty="0"/>
              <a:t> l'</a:t>
            </a:r>
            <a:r>
              <a:rPr lang="it-IT" dirty="0" err="1"/>
              <a:t>hirondelle</a:t>
            </a:r>
            <a:r>
              <a:rPr lang="it-IT" dirty="0"/>
              <a:t>. « </a:t>
            </a:r>
            <a:r>
              <a:rPr lang="it-IT" dirty="0" err="1"/>
              <a:t>Pourquoi</a:t>
            </a:r>
            <a:r>
              <a:rPr lang="it-IT" dirty="0"/>
              <a:t>, ce </a:t>
            </a:r>
            <a:r>
              <a:rPr lang="it-IT" dirty="0" err="1"/>
              <a:t>qu'il</a:t>
            </a:r>
            <a:r>
              <a:rPr lang="it-IT" dirty="0"/>
              <a:t> </a:t>
            </a:r>
            <a:r>
              <a:rPr lang="it-IT" dirty="0" err="1"/>
              <a:t>fait</a:t>
            </a:r>
            <a:r>
              <a:rPr lang="it-IT" dirty="0"/>
              <a:t>? » demanda l'</a:t>
            </a:r>
            <a:r>
              <a:rPr lang="it-IT" dirty="0" err="1"/>
              <a:t>autre</a:t>
            </a:r>
            <a:r>
              <a:rPr lang="it-IT" dirty="0"/>
              <a:t>. "Il est </a:t>
            </a:r>
            <a:r>
              <a:rPr lang="it-IT" dirty="0" err="1"/>
              <a:t>semer</a:t>
            </a:r>
            <a:r>
              <a:rPr lang="it-IT" dirty="0"/>
              <a:t> </a:t>
            </a:r>
            <a:r>
              <a:rPr lang="it-IT" dirty="0" err="1"/>
              <a:t>les</a:t>
            </a:r>
            <a:r>
              <a:rPr lang="it-IT" dirty="0"/>
              <a:t> </a:t>
            </a:r>
            <a:r>
              <a:rPr lang="it-IT" dirty="0" err="1"/>
              <a:t>graines</a:t>
            </a:r>
            <a:r>
              <a:rPr lang="it-IT" dirty="0"/>
              <a:t> de </a:t>
            </a:r>
            <a:r>
              <a:rPr lang="it-IT" dirty="0" err="1"/>
              <a:t>chanvre</a:t>
            </a:r>
            <a:r>
              <a:rPr lang="it-IT" dirty="0"/>
              <a:t> ; </a:t>
            </a:r>
            <a:r>
              <a:rPr lang="it-IT" dirty="0" err="1"/>
              <a:t>Veillez</a:t>
            </a:r>
            <a:r>
              <a:rPr lang="it-IT" dirty="0"/>
              <a:t> à </a:t>
            </a:r>
            <a:r>
              <a:rPr lang="it-IT" dirty="0" err="1"/>
              <a:t>prendre</a:t>
            </a:r>
            <a:r>
              <a:rPr lang="it-IT" dirty="0"/>
              <a:t> </a:t>
            </a:r>
            <a:r>
              <a:rPr lang="it-IT" dirty="0" err="1"/>
              <a:t>chacune</a:t>
            </a:r>
            <a:r>
              <a:rPr lang="it-IT" dirty="0"/>
              <a:t> de </a:t>
            </a:r>
            <a:r>
              <a:rPr lang="it-IT" dirty="0" err="1"/>
              <a:t>ces</a:t>
            </a:r>
            <a:r>
              <a:rPr lang="it-IT" dirty="0"/>
              <a:t> </a:t>
            </a:r>
            <a:r>
              <a:rPr lang="it-IT" dirty="0" err="1"/>
              <a:t>graines</a:t>
            </a:r>
            <a:r>
              <a:rPr lang="it-IT" dirty="0"/>
              <a:t> </a:t>
            </a:r>
            <a:r>
              <a:rPr lang="it-IT" dirty="0" err="1"/>
              <a:t>ou</a:t>
            </a:r>
            <a:r>
              <a:rPr lang="it-IT" dirty="0"/>
              <a:t> </a:t>
            </a:r>
            <a:r>
              <a:rPr lang="it-IT" dirty="0" err="1"/>
              <a:t>sinon</a:t>
            </a:r>
            <a:r>
              <a:rPr lang="it-IT" dirty="0"/>
              <a:t> le </a:t>
            </a:r>
            <a:r>
              <a:rPr lang="it-IT" dirty="0" err="1"/>
              <a:t>regret</a:t>
            </a:r>
            <a:r>
              <a:rPr lang="it-IT" dirty="0"/>
              <a:t>."</a:t>
            </a:r>
          </a:p>
          <a:p>
            <a:pPr marL="0" indent="0" fontAlgn="t">
              <a:buNone/>
            </a:pPr>
            <a:r>
              <a:rPr lang="it-IT" dirty="0" err="1"/>
              <a:t>Les</a:t>
            </a:r>
            <a:r>
              <a:rPr lang="it-IT" dirty="0"/>
              <a:t> </a:t>
            </a:r>
            <a:r>
              <a:rPr lang="it-IT" dirty="0" err="1"/>
              <a:t>oiseaux</a:t>
            </a:r>
            <a:r>
              <a:rPr lang="it-IT" dirty="0"/>
              <a:t> n'</a:t>
            </a:r>
            <a:r>
              <a:rPr lang="it-IT" dirty="0" err="1"/>
              <a:t>étaient</a:t>
            </a:r>
            <a:r>
              <a:rPr lang="it-IT" dirty="0"/>
              <a:t> </a:t>
            </a:r>
            <a:r>
              <a:rPr lang="it-IT" dirty="0" err="1"/>
              <a:t>pas</a:t>
            </a:r>
            <a:r>
              <a:rPr lang="it-IT" dirty="0"/>
              <a:t> </a:t>
            </a:r>
            <a:r>
              <a:rPr lang="it-IT" dirty="0" err="1"/>
              <a:t>les</a:t>
            </a:r>
            <a:r>
              <a:rPr lang="it-IT" dirty="0"/>
              <a:t> </a:t>
            </a:r>
            <a:r>
              <a:rPr lang="it-IT" dirty="0" err="1"/>
              <a:t>paroles</a:t>
            </a:r>
            <a:r>
              <a:rPr lang="it-IT" dirty="0"/>
              <a:t> de l'</a:t>
            </a:r>
            <a:r>
              <a:rPr lang="it-IT" dirty="0" err="1"/>
              <a:t>Hirondelle</a:t>
            </a:r>
            <a:r>
              <a:rPr lang="it-IT" dirty="0"/>
              <a:t> et </a:t>
            </a:r>
            <a:r>
              <a:rPr lang="it-IT" dirty="0" err="1"/>
              <a:t>au</a:t>
            </a:r>
            <a:r>
              <a:rPr lang="it-IT" dirty="0"/>
              <a:t> fil </a:t>
            </a:r>
            <a:r>
              <a:rPr lang="it-IT" dirty="0" err="1"/>
              <a:t>du</a:t>
            </a:r>
            <a:r>
              <a:rPr lang="it-IT" dirty="0"/>
              <a:t> </a:t>
            </a:r>
            <a:r>
              <a:rPr lang="it-IT" dirty="0" err="1"/>
              <a:t>temps</a:t>
            </a:r>
            <a:r>
              <a:rPr lang="it-IT" dirty="0"/>
              <a:t>, le </a:t>
            </a:r>
            <a:r>
              <a:rPr lang="it-IT" dirty="0" err="1"/>
              <a:t>chanvre</a:t>
            </a:r>
            <a:r>
              <a:rPr lang="it-IT" dirty="0"/>
              <a:t> a grandi et a </a:t>
            </a:r>
            <a:r>
              <a:rPr lang="it-IT" dirty="0" err="1"/>
              <a:t>été</a:t>
            </a:r>
            <a:r>
              <a:rPr lang="it-IT" dirty="0"/>
              <a:t> </a:t>
            </a:r>
            <a:r>
              <a:rPr lang="it-IT" dirty="0" err="1"/>
              <a:t>tissé</a:t>
            </a:r>
            <a:r>
              <a:rPr lang="it-IT" dirty="0"/>
              <a:t> </a:t>
            </a:r>
            <a:r>
              <a:rPr lang="it-IT" dirty="0" err="1"/>
              <a:t>dans</a:t>
            </a:r>
            <a:r>
              <a:rPr lang="it-IT" dirty="0"/>
              <a:t> la corde et corde </a:t>
            </a:r>
            <a:r>
              <a:rPr lang="it-IT" dirty="0" err="1"/>
              <a:t>ont</a:t>
            </a:r>
            <a:r>
              <a:rPr lang="it-IT" dirty="0"/>
              <a:t> </a:t>
            </a:r>
            <a:r>
              <a:rPr lang="it-IT" dirty="0" err="1"/>
              <a:t>été</a:t>
            </a:r>
            <a:r>
              <a:rPr lang="it-IT" dirty="0"/>
              <a:t> </a:t>
            </a:r>
            <a:r>
              <a:rPr lang="it-IT" dirty="0" err="1"/>
              <a:t>faites</a:t>
            </a:r>
            <a:r>
              <a:rPr lang="it-IT" dirty="0"/>
              <a:t> et </a:t>
            </a:r>
            <a:r>
              <a:rPr lang="it-IT" dirty="0" err="1"/>
              <a:t>beaucoup</a:t>
            </a:r>
            <a:r>
              <a:rPr lang="it-IT" dirty="0"/>
              <a:t> d'</a:t>
            </a:r>
            <a:r>
              <a:rPr lang="it-IT" dirty="0" err="1"/>
              <a:t>oiseaux</a:t>
            </a:r>
            <a:r>
              <a:rPr lang="it-IT" dirty="0"/>
              <a:t> qui </a:t>
            </a:r>
            <a:r>
              <a:rPr lang="it-IT" dirty="0" err="1"/>
              <a:t>avaient</a:t>
            </a:r>
            <a:r>
              <a:rPr lang="it-IT" dirty="0"/>
              <a:t> </a:t>
            </a:r>
            <a:r>
              <a:rPr lang="it-IT" dirty="0" err="1"/>
              <a:t>méprisé</a:t>
            </a:r>
            <a:r>
              <a:rPr lang="it-IT" dirty="0"/>
              <a:t> </a:t>
            </a:r>
            <a:r>
              <a:rPr lang="it-IT" dirty="0" err="1"/>
              <a:t>les</a:t>
            </a:r>
            <a:r>
              <a:rPr lang="it-IT" dirty="0"/>
              <a:t> </a:t>
            </a:r>
            <a:r>
              <a:rPr lang="it-IT" dirty="0" err="1"/>
              <a:t>mots</a:t>
            </a:r>
            <a:r>
              <a:rPr lang="it-IT" dirty="0"/>
              <a:t> de l'</a:t>
            </a:r>
            <a:r>
              <a:rPr lang="it-IT" dirty="0" err="1"/>
              <a:t>Hirondelle</a:t>
            </a:r>
            <a:r>
              <a:rPr lang="it-IT" dirty="0"/>
              <a:t> </a:t>
            </a:r>
            <a:r>
              <a:rPr lang="it-IT" dirty="0" err="1"/>
              <a:t>ont</a:t>
            </a:r>
            <a:r>
              <a:rPr lang="it-IT" dirty="0"/>
              <a:t> </a:t>
            </a:r>
            <a:r>
              <a:rPr lang="it-IT" dirty="0" err="1"/>
              <a:t>été</a:t>
            </a:r>
            <a:r>
              <a:rPr lang="it-IT" dirty="0"/>
              <a:t> </a:t>
            </a:r>
            <a:r>
              <a:rPr lang="it-IT" dirty="0" err="1"/>
              <a:t>capturés</a:t>
            </a:r>
            <a:r>
              <a:rPr lang="it-IT" dirty="0"/>
              <a:t> </a:t>
            </a:r>
            <a:r>
              <a:rPr lang="it-IT" dirty="0" err="1"/>
              <a:t>dans</a:t>
            </a:r>
            <a:r>
              <a:rPr lang="it-IT" dirty="0"/>
              <a:t> </a:t>
            </a:r>
            <a:r>
              <a:rPr lang="it-IT" dirty="0" err="1"/>
              <a:t>les</a:t>
            </a:r>
            <a:r>
              <a:rPr lang="it-IT" dirty="0"/>
              <a:t> </a:t>
            </a:r>
            <a:r>
              <a:rPr lang="it-IT" dirty="0" err="1"/>
              <a:t>filets</a:t>
            </a:r>
            <a:r>
              <a:rPr lang="it-IT" dirty="0"/>
              <a:t> de ce </a:t>
            </a:r>
            <a:r>
              <a:rPr lang="it-IT" dirty="0" err="1"/>
              <a:t>chanvre</a:t>
            </a:r>
            <a:r>
              <a:rPr lang="it-IT" dirty="0"/>
              <a:t> </a:t>
            </a:r>
            <a:r>
              <a:rPr lang="it-IT" dirty="0" err="1"/>
              <a:t>très</a:t>
            </a:r>
            <a:r>
              <a:rPr lang="it-IT" dirty="0" smtClean="0"/>
              <a:t>.</a:t>
            </a:r>
          </a:p>
          <a:p>
            <a:pPr marL="0" indent="0" fontAlgn="t">
              <a:buNone/>
            </a:pPr>
            <a:r>
              <a:rPr lang="it-IT" b="1" dirty="0" smtClean="0">
                <a:latin typeface="+mj-lt"/>
              </a:rPr>
              <a:t>Morale:</a:t>
            </a:r>
            <a:r>
              <a:rPr lang="it-IT" dirty="0"/>
              <a:t> Si ce n'est </a:t>
            </a:r>
            <a:r>
              <a:rPr lang="it-IT" dirty="0" err="1"/>
              <a:t>pas</a:t>
            </a:r>
            <a:r>
              <a:rPr lang="it-IT" dirty="0"/>
              <a:t> </a:t>
            </a:r>
            <a:r>
              <a:rPr lang="it-IT" dirty="0" err="1"/>
              <a:t>sur</a:t>
            </a:r>
            <a:r>
              <a:rPr lang="it-IT" dirty="0"/>
              <a:t>, </a:t>
            </a:r>
            <a:r>
              <a:rPr lang="it-IT" dirty="0" err="1"/>
              <a:t>vous</a:t>
            </a:r>
            <a:r>
              <a:rPr lang="it-IT" dirty="0"/>
              <a:t> ne </a:t>
            </a:r>
            <a:r>
              <a:rPr lang="it-IT" dirty="0" err="1"/>
              <a:t>croyez</a:t>
            </a:r>
            <a:r>
              <a:rPr lang="it-IT" dirty="0"/>
              <a:t> </a:t>
            </a:r>
            <a:r>
              <a:rPr lang="it-IT" dirty="0" err="1"/>
              <a:t>pas</a:t>
            </a:r>
            <a:r>
              <a:rPr lang="it-IT" dirty="0"/>
              <a:t> en mal.</a:t>
            </a:r>
          </a:p>
          <a:p>
            <a:pPr marL="0" indent="0" fontAlgn="t">
              <a:buNone/>
            </a:pPr>
            <a:endParaRPr lang="it-IT" b="1" dirty="0">
              <a:latin typeface="+mj-lt"/>
            </a:endParaRPr>
          </a:p>
          <a:p>
            <a:pPr marL="0" indent="0">
              <a:buNone/>
            </a:pPr>
            <a:endParaRPr lang="it-IT" b="1" dirty="0"/>
          </a:p>
        </p:txBody>
      </p:sp>
    </p:spTree>
    <p:extLst>
      <p:ext uri="{BB962C8B-B14F-4D97-AF65-F5344CB8AC3E}">
        <p14:creationId xmlns:p14="http://schemas.microsoft.com/office/powerpoint/2010/main" xmlns="" val="3416114322"/>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pattFill prst="shingle">
          <a:fgClr>
            <a:schemeClr val="accent6">
              <a:lumMod val="75000"/>
            </a:schemeClr>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Algerian" pitchFamily="82" charset="0"/>
              </a:rPr>
              <a:t>IMAGES</a:t>
            </a:r>
            <a:endParaRPr lang="it-IT" b="1" dirty="0">
              <a:latin typeface="Algerian" pitchFamily="82" charset="0"/>
            </a:endParaRPr>
          </a:p>
        </p:txBody>
      </p:sp>
      <p:pic>
        <p:nvPicPr>
          <p:cNvPr id="4" name="Segnaposto contenuto 3" descr="http://samilla.files.wordpress.com/2009/04/rondini.jp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63688" y="1988840"/>
            <a:ext cx="5384800" cy="3594100"/>
          </a:xfrm>
          <a:prstGeom prst="rect">
            <a:avLst/>
          </a:prstGeom>
          <a:noFill/>
          <a:ln>
            <a:noFill/>
          </a:ln>
        </p:spPr>
      </p:pic>
    </p:spTree>
    <p:extLst>
      <p:ext uri="{BB962C8B-B14F-4D97-AF65-F5344CB8AC3E}">
        <p14:creationId xmlns:p14="http://schemas.microsoft.com/office/powerpoint/2010/main" xmlns="" val="1058534552"/>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pattFill prst="dashVert">
          <a:fgClr>
            <a:srgbClr val="12BE6C"/>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Algerian" pitchFamily="82" charset="0"/>
              </a:rPr>
              <a:t>LA POULE AUX OEUFS  D’OR</a:t>
            </a:r>
            <a:endParaRPr lang="it-IT" b="1" dirty="0">
              <a:latin typeface="Algerian" pitchFamily="82" charset="0"/>
            </a:endParaRPr>
          </a:p>
        </p:txBody>
      </p:sp>
      <p:sp>
        <p:nvSpPr>
          <p:cNvPr id="3" name="Segnaposto contenuto 2"/>
          <p:cNvSpPr>
            <a:spLocks noGrp="1"/>
          </p:cNvSpPr>
          <p:nvPr>
            <p:ph idx="1"/>
          </p:nvPr>
        </p:nvSpPr>
        <p:spPr/>
        <p:txBody>
          <a:bodyPr/>
          <a:lstStyle/>
          <a:p>
            <a:pPr marL="0" indent="0">
              <a:buNone/>
            </a:pPr>
            <a:r>
              <a:rPr lang="it-IT" b="1" dirty="0" smtClean="0"/>
              <a:t>Morale:</a:t>
            </a:r>
            <a:r>
              <a:rPr lang="fr-FR" dirty="0"/>
              <a:t>L'avarice perd tout en voulant tout gagner.</a:t>
            </a:r>
            <a:br>
              <a:rPr lang="fr-FR" dirty="0"/>
            </a:br>
            <a:r>
              <a:rPr lang="fr-FR" dirty="0"/>
              <a:t>Pendant ces derniers temps, combien en a-t-on vus</a:t>
            </a:r>
            <a:br>
              <a:rPr lang="fr-FR" dirty="0"/>
            </a:br>
            <a:r>
              <a:rPr lang="fr-FR" dirty="0"/>
              <a:t>Qui du soir au matin sont pauvres devenus</a:t>
            </a:r>
            <a:br>
              <a:rPr lang="fr-FR" dirty="0"/>
            </a:br>
            <a:r>
              <a:rPr lang="fr-FR" dirty="0"/>
              <a:t>Pour vouloir trop tôt être riches? </a:t>
            </a:r>
            <a:endParaRPr lang="it-IT" dirty="0"/>
          </a:p>
          <a:p>
            <a:pPr marL="0" indent="0">
              <a:buNone/>
            </a:pPr>
            <a:endParaRPr lang="it-IT" b="1" dirty="0"/>
          </a:p>
        </p:txBody>
      </p:sp>
    </p:spTree>
    <p:extLst>
      <p:ext uri="{BB962C8B-B14F-4D97-AF65-F5344CB8AC3E}">
        <p14:creationId xmlns:p14="http://schemas.microsoft.com/office/powerpoint/2010/main" xmlns="" val="3491845027"/>
      </p:ext>
    </p:extLst>
  </p:cSld>
  <p:clrMapOvr>
    <a:masterClrMapping/>
  </p:clrMapOvr>
  <mc:AlternateContent xmlns:mc="http://schemas.openxmlformats.org/markup-compatibility/2006">
    <mc:Choice xmlns:p14="http://schemas.microsoft.com/office/powerpoint/2010/main" xmlns=""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pattFill prst="dashVert">
          <a:fgClr>
            <a:srgbClr val="12BE6C"/>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Algerian" pitchFamily="82" charset="0"/>
              </a:rPr>
              <a:t>IMAGES</a:t>
            </a:r>
            <a:endParaRPr lang="it-IT" b="1" dirty="0">
              <a:latin typeface="Algerian" pitchFamily="82" charset="0"/>
            </a:endParaRPr>
          </a:p>
        </p:txBody>
      </p:sp>
      <p:pic>
        <p:nvPicPr>
          <p:cNvPr id="4" name="Segnaposto contenuto 3" descr="G:\francese\immagini\la poule oeufs d'or.png"/>
          <p:cNvPicPr>
            <a:picLocks noGrp="1"/>
          </p:cNvPicPr>
          <p:nvPr>
            <p:ph idx="1"/>
          </p:nvPr>
        </p:nvPicPr>
        <p:blipFill>
          <a:blip r:embed="rId2" cstate="print"/>
          <a:srcRect/>
          <a:stretch>
            <a:fillRect/>
          </a:stretch>
        </p:blipFill>
        <p:spPr bwMode="auto">
          <a:xfrm>
            <a:off x="539552" y="1772816"/>
            <a:ext cx="2736304" cy="2952328"/>
          </a:xfrm>
          <a:prstGeom prst="rect">
            <a:avLst/>
          </a:prstGeom>
          <a:noFill/>
          <a:ln w="9525">
            <a:noFill/>
            <a:miter lim="800000"/>
            <a:headEnd/>
            <a:tailEnd/>
          </a:ln>
        </p:spPr>
      </p:pic>
      <p:pic>
        <p:nvPicPr>
          <p:cNvPr id="5" name="Immagine 4" descr="G:\francese\immagini\la poule.png"/>
          <p:cNvPicPr/>
          <p:nvPr/>
        </p:nvPicPr>
        <p:blipFill>
          <a:blip r:embed="rId3" cstate="print"/>
          <a:srcRect/>
          <a:stretch>
            <a:fillRect/>
          </a:stretch>
        </p:blipFill>
        <p:spPr bwMode="auto">
          <a:xfrm>
            <a:off x="3923928" y="3068960"/>
            <a:ext cx="4210050" cy="2915285"/>
          </a:xfrm>
          <a:prstGeom prst="rect">
            <a:avLst/>
          </a:prstGeom>
          <a:noFill/>
          <a:ln w="9525">
            <a:noFill/>
            <a:miter lim="800000"/>
            <a:headEnd/>
            <a:tailEnd/>
          </a:ln>
        </p:spPr>
      </p:pic>
    </p:spTree>
    <p:extLst>
      <p:ext uri="{BB962C8B-B14F-4D97-AF65-F5344CB8AC3E}">
        <p14:creationId xmlns:p14="http://schemas.microsoft.com/office/powerpoint/2010/main" xmlns="" val="4079266779"/>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wave">
          <a:fgClr>
            <a:srgbClr val="F91313"/>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0000"/>
                </a:solidFill>
                <a:latin typeface="Algerian" pitchFamily="82" charset="0"/>
              </a:rPr>
              <a:t>LE CORBEAU ET LE RENARD</a:t>
            </a:r>
            <a:endParaRPr lang="it-IT" b="1" dirty="0">
              <a:solidFill>
                <a:srgbClr val="000000"/>
              </a:solidFill>
              <a:latin typeface="Algerian" pitchFamily="82" charset="0"/>
            </a:endParaRPr>
          </a:p>
        </p:txBody>
      </p:sp>
      <p:sp>
        <p:nvSpPr>
          <p:cNvPr id="3" name="Segnaposto contenuto 2"/>
          <p:cNvSpPr>
            <a:spLocks noGrp="1"/>
          </p:cNvSpPr>
          <p:nvPr>
            <p:ph idx="1"/>
          </p:nvPr>
        </p:nvSpPr>
        <p:spPr/>
        <p:txBody>
          <a:bodyPr>
            <a:normAutofit fontScale="92500" lnSpcReduction="20000"/>
          </a:bodyPr>
          <a:lstStyle/>
          <a:p>
            <a:pPr marL="0" indent="0">
              <a:buNone/>
            </a:pPr>
            <a:r>
              <a:rPr lang="fr-FR" b="1" dirty="0" smtClean="0"/>
              <a:t>Résumé</a:t>
            </a:r>
            <a:r>
              <a:rPr lang="it-IT" b="1" dirty="0" smtClean="0"/>
              <a:t>: </a:t>
            </a:r>
            <a:r>
              <a:rPr lang="fr-FR" dirty="0" smtClean="0"/>
              <a:t>flatté par les propos du renard, le corbeau risque de perdre son repas. Une histoire qui montre qu'à écouter sans réfléchir, on devient vulnérable et influençable. </a:t>
            </a:r>
            <a:endParaRPr lang="it-IT" dirty="0" smtClean="0"/>
          </a:p>
          <a:p>
            <a:pPr marL="0" indent="0">
              <a:buNone/>
            </a:pPr>
            <a:r>
              <a:rPr lang="fr-FR" b="1" dirty="0" smtClean="0"/>
              <a:t>Morale : </a:t>
            </a:r>
            <a:r>
              <a:rPr lang="it-IT" dirty="0" err="1" smtClean="0"/>
              <a:t>apprenez</a:t>
            </a:r>
            <a:r>
              <a:rPr lang="it-IT" dirty="0" smtClean="0"/>
              <a:t> </a:t>
            </a:r>
            <a:r>
              <a:rPr lang="it-IT" dirty="0" err="1" smtClean="0"/>
              <a:t>que</a:t>
            </a:r>
            <a:r>
              <a:rPr lang="it-IT" dirty="0" smtClean="0"/>
              <a:t> tout </a:t>
            </a:r>
            <a:r>
              <a:rPr lang="it-IT" dirty="0" err="1" smtClean="0"/>
              <a:t>flatteur</a:t>
            </a:r>
            <a:r>
              <a:rPr lang="it-IT" dirty="0" smtClean="0"/>
              <a:t> </a:t>
            </a:r>
            <a:r>
              <a:rPr lang="it-IT" dirty="0" err="1" smtClean="0"/>
              <a:t>vit</a:t>
            </a:r>
            <a:r>
              <a:rPr lang="it-IT" dirty="0" smtClean="0"/>
              <a:t> </a:t>
            </a:r>
            <a:r>
              <a:rPr lang="it-IT" dirty="0" err="1" smtClean="0"/>
              <a:t>aux</a:t>
            </a:r>
            <a:r>
              <a:rPr lang="it-IT" dirty="0" smtClean="0"/>
              <a:t> </a:t>
            </a:r>
            <a:r>
              <a:rPr lang="it-IT" dirty="0" err="1" smtClean="0"/>
              <a:t>dépens</a:t>
            </a:r>
            <a:r>
              <a:rPr lang="it-IT" dirty="0" smtClean="0"/>
              <a:t> de </a:t>
            </a:r>
            <a:r>
              <a:rPr lang="it-IT" dirty="0" err="1" smtClean="0"/>
              <a:t>celui</a:t>
            </a:r>
            <a:r>
              <a:rPr lang="it-IT" dirty="0" smtClean="0"/>
              <a:t> qui l’</a:t>
            </a:r>
            <a:r>
              <a:rPr lang="it-IT" dirty="0" err="1" smtClean="0"/>
              <a:t>écoute</a:t>
            </a:r>
            <a:r>
              <a:rPr lang="it-IT" dirty="0" smtClean="0"/>
              <a:t>. </a:t>
            </a:r>
            <a:r>
              <a:rPr lang="it-IT" dirty="0" err="1" smtClean="0"/>
              <a:t>Cette</a:t>
            </a:r>
            <a:r>
              <a:rPr lang="it-IT" dirty="0" smtClean="0"/>
              <a:t> </a:t>
            </a:r>
            <a:r>
              <a:rPr lang="it-IT" dirty="0" err="1" smtClean="0"/>
              <a:t>fable</a:t>
            </a:r>
            <a:r>
              <a:rPr lang="it-IT" dirty="0" smtClean="0"/>
              <a:t> </a:t>
            </a:r>
            <a:r>
              <a:rPr lang="it-IT" dirty="0" err="1" smtClean="0"/>
              <a:t>fait</a:t>
            </a:r>
            <a:r>
              <a:rPr lang="it-IT" dirty="0" smtClean="0"/>
              <a:t> </a:t>
            </a:r>
            <a:r>
              <a:rPr lang="it-IT" dirty="0" err="1" smtClean="0"/>
              <a:t>voir</a:t>
            </a:r>
            <a:r>
              <a:rPr lang="it-IT" dirty="0" smtClean="0"/>
              <a:t> ce </a:t>
            </a:r>
            <a:r>
              <a:rPr lang="it-IT" dirty="0" err="1" smtClean="0"/>
              <a:t>que</a:t>
            </a:r>
            <a:r>
              <a:rPr lang="it-IT" dirty="0" smtClean="0"/>
              <a:t> </a:t>
            </a:r>
            <a:r>
              <a:rPr lang="it-IT" dirty="0" err="1" smtClean="0"/>
              <a:t>peut</a:t>
            </a:r>
            <a:r>
              <a:rPr lang="it-IT" dirty="0" smtClean="0"/>
              <a:t> l’esprit, et </a:t>
            </a:r>
            <a:r>
              <a:rPr lang="it-IT" dirty="0" err="1" smtClean="0"/>
              <a:t>que</a:t>
            </a:r>
            <a:r>
              <a:rPr lang="it-IT" dirty="0" smtClean="0"/>
              <a:t> la </a:t>
            </a:r>
            <a:r>
              <a:rPr lang="it-IT" dirty="0" err="1" smtClean="0"/>
              <a:t>sagesse</a:t>
            </a:r>
            <a:r>
              <a:rPr lang="it-IT" dirty="0" smtClean="0"/>
              <a:t> est </a:t>
            </a:r>
            <a:r>
              <a:rPr lang="it-IT" dirty="0" err="1" smtClean="0"/>
              <a:t>toujours</a:t>
            </a:r>
            <a:r>
              <a:rPr lang="it-IT" dirty="0" smtClean="0"/>
              <a:t> la plus forte. Le </a:t>
            </a:r>
            <a:r>
              <a:rPr lang="it-IT" dirty="0" err="1" smtClean="0"/>
              <a:t>corbeau</a:t>
            </a:r>
            <a:r>
              <a:rPr lang="it-IT" dirty="0" smtClean="0"/>
              <a:t>, par </a:t>
            </a:r>
            <a:r>
              <a:rPr lang="it-IT" dirty="0" err="1" smtClean="0"/>
              <a:t>vanité</a:t>
            </a:r>
            <a:r>
              <a:rPr lang="it-IT" dirty="0" smtClean="0"/>
              <a:t> (</a:t>
            </a:r>
            <a:r>
              <a:rPr lang="it-IT" dirty="0" err="1" smtClean="0"/>
              <a:t>signifie</a:t>
            </a:r>
            <a:r>
              <a:rPr lang="it-IT" dirty="0" smtClean="0"/>
              <a:t> </a:t>
            </a:r>
            <a:r>
              <a:rPr lang="it-IT" dirty="0" err="1" smtClean="0"/>
              <a:t>quelqu’un</a:t>
            </a:r>
            <a:r>
              <a:rPr lang="it-IT" dirty="0" smtClean="0"/>
              <a:t> de </a:t>
            </a:r>
            <a:r>
              <a:rPr lang="it-IT" dirty="0" err="1" smtClean="0"/>
              <a:t>très</a:t>
            </a:r>
            <a:r>
              <a:rPr lang="it-IT" dirty="0" smtClean="0"/>
              <a:t> </a:t>
            </a:r>
            <a:r>
              <a:rPr lang="it-IT" dirty="0" err="1" smtClean="0"/>
              <a:t>fier</a:t>
            </a:r>
            <a:r>
              <a:rPr lang="it-IT" dirty="0" smtClean="0"/>
              <a:t> de lui-</a:t>
            </a:r>
            <a:r>
              <a:rPr lang="it-IT" dirty="0" err="1" smtClean="0"/>
              <a:t>même</a:t>
            </a:r>
            <a:r>
              <a:rPr lang="it-IT" dirty="0" smtClean="0"/>
              <a:t> et qui s’en </a:t>
            </a:r>
            <a:r>
              <a:rPr lang="it-IT" dirty="0" err="1" smtClean="0"/>
              <a:t>vante</a:t>
            </a:r>
            <a:r>
              <a:rPr lang="it-IT" dirty="0" smtClean="0"/>
              <a:t>), </a:t>
            </a:r>
            <a:r>
              <a:rPr lang="it-IT" dirty="0" err="1" smtClean="0"/>
              <a:t>montre</a:t>
            </a:r>
            <a:r>
              <a:rPr lang="it-IT" dirty="0" smtClean="0"/>
              <a:t> le </a:t>
            </a:r>
            <a:r>
              <a:rPr lang="it-IT" dirty="0" err="1" smtClean="0"/>
              <a:t>peu</a:t>
            </a:r>
            <a:r>
              <a:rPr lang="it-IT" dirty="0" smtClean="0"/>
              <a:t> de </a:t>
            </a:r>
            <a:r>
              <a:rPr lang="it-IT" dirty="0" err="1" smtClean="0"/>
              <a:t>richesse</a:t>
            </a:r>
            <a:r>
              <a:rPr lang="it-IT" dirty="0" smtClean="0"/>
              <a:t> </a:t>
            </a:r>
            <a:r>
              <a:rPr lang="it-IT" dirty="0" err="1" smtClean="0"/>
              <a:t>qu’il</a:t>
            </a:r>
            <a:r>
              <a:rPr lang="it-IT" dirty="0" smtClean="0"/>
              <a:t> a et il se le </a:t>
            </a:r>
            <a:r>
              <a:rPr lang="it-IT" dirty="0" err="1" smtClean="0"/>
              <a:t>fait</a:t>
            </a:r>
            <a:r>
              <a:rPr lang="it-IT" dirty="0" smtClean="0"/>
              <a:t> voler. Le renard, lui ne </a:t>
            </a:r>
            <a:r>
              <a:rPr lang="it-IT" dirty="0" err="1" smtClean="0"/>
              <a:t>possède</a:t>
            </a:r>
            <a:r>
              <a:rPr lang="it-IT" dirty="0" smtClean="0"/>
              <a:t> </a:t>
            </a:r>
            <a:r>
              <a:rPr lang="it-IT" dirty="0" err="1" smtClean="0"/>
              <a:t>rien</a:t>
            </a:r>
            <a:r>
              <a:rPr lang="it-IT" dirty="0" smtClean="0"/>
              <a:t>, mais il </a:t>
            </a:r>
            <a:r>
              <a:rPr lang="it-IT" dirty="0" err="1" smtClean="0"/>
              <a:t>repart</a:t>
            </a:r>
            <a:r>
              <a:rPr lang="it-IT" dirty="0" smtClean="0"/>
              <a:t> la </a:t>
            </a:r>
            <a:r>
              <a:rPr lang="it-IT" dirty="0" err="1" smtClean="0"/>
              <a:t>bouche</a:t>
            </a:r>
            <a:r>
              <a:rPr lang="it-IT" dirty="0" smtClean="0"/>
              <a:t> </a:t>
            </a:r>
            <a:r>
              <a:rPr lang="it-IT" dirty="0" err="1" smtClean="0"/>
              <a:t>pleine</a:t>
            </a:r>
            <a:r>
              <a:rPr lang="it-IT" dirty="0" smtClean="0"/>
              <a:t>.</a:t>
            </a:r>
          </a:p>
          <a:p>
            <a:pPr marL="0" indent="0" algn="ctr">
              <a:buNone/>
            </a:pPr>
            <a:endParaRPr lang="it-IT" b="1" dirty="0">
              <a:latin typeface="Algerian" pitchFamily="82" charset="0"/>
            </a:endParaRPr>
          </a:p>
        </p:txBody>
      </p:sp>
    </p:spTree>
    <p:extLst>
      <p:ext uri="{BB962C8B-B14F-4D97-AF65-F5344CB8AC3E}">
        <p14:creationId xmlns:p14="http://schemas.microsoft.com/office/powerpoint/2010/main" xmlns="" val="4274905580"/>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wave">
          <a:fgClr>
            <a:srgbClr val="FF0000"/>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Algerian" pitchFamily="82" charset="0"/>
              </a:rPr>
              <a:t>images</a:t>
            </a:r>
            <a:endParaRPr lang="it-IT" b="1" dirty="0">
              <a:latin typeface="Algerian" pitchFamily="82" charset="0"/>
            </a:endParaRPr>
          </a:p>
        </p:txBody>
      </p:sp>
      <p:pic>
        <p:nvPicPr>
          <p:cNvPr id="4" name="Segnaposto contenuto 3" descr="http://media.iletaitunehistoire.com/docs/biblidpoe_001i01.png"/>
          <p:cNvPicPr>
            <a:picLocks noGrp="1"/>
          </p:cNvPicPr>
          <p:nvPr>
            <p:ph idx="1"/>
          </p:nvPr>
        </p:nvPicPr>
        <p:blipFill>
          <a:blip r:embed="rId2" cstate="print"/>
          <a:srcRect/>
          <a:stretch>
            <a:fillRect/>
          </a:stretch>
        </p:blipFill>
        <p:spPr bwMode="auto">
          <a:xfrm>
            <a:off x="827584" y="1484784"/>
            <a:ext cx="3672408" cy="2736304"/>
          </a:xfrm>
          <a:prstGeom prst="rect">
            <a:avLst/>
          </a:prstGeom>
          <a:noFill/>
          <a:ln w="9525">
            <a:noFill/>
            <a:miter lim="800000"/>
            <a:headEnd/>
            <a:tailEnd/>
          </a:ln>
        </p:spPr>
      </p:pic>
      <p:pic>
        <p:nvPicPr>
          <p:cNvPr id="5" name="Immagine 4" descr="https://encrypted-tbn0.gstatic.com/images?q=tbn:ANd9GcRUbyy4CkxvnZCvCBQ8cxSvEn6wOFNacxuPOMyr-KFq1OWpT0Gt"/>
          <p:cNvPicPr/>
          <p:nvPr/>
        </p:nvPicPr>
        <p:blipFill>
          <a:blip r:embed="rId3" cstate="print"/>
          <a:srcRect/>
          <a:stretch>
            <a:fillRect/>
          </a:stretch>
        </p:blipFill>
        <p:spPr bwMode="auto">
          <a:xfrm>
            <a:off x="4932040" y="3861048"/>
            <a:ext cx="3456384" cy="2760712"/>
          </a:xfrm>
          <a:prstGeom prst="rect">
            <a:avLst/>
          </a:prstGeom>
          <a:noFill/>
          <a:ln w="9525">
            <a:noFill/>
            <a:miter lim="800000"/>
            <a:headEnd/>
            <a:tailEnd/>
          </a:ln>
        </p:spPr>
      </p:pic>
    </p:spTree>
    <p:extLst>
      <p:ext uri="{BB962C8B-B14F-4D97-AF65-F5344CB8AC3E}">
        <p14:creationId xmlns:p14="http://schemas.microsoft.com/office/powerpoint/2010/main" xmlns="" val="4279067254"/>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60">
          <a:fgClr>
            <a:srgbClr val="990099"/>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a:latin typeface="Algerian" pitchFamily="82" charset="0"/>
              </a:rPr>
              <a:t>La </a:t>
            </a:r>
            <a:r>
              <a:rPr lang="it-IT" sz="3600" b="1" dirty="0" err="1">
                <a:latin typeface="Algerian" pitchFamily="82" charset="0"/>
              </a:rPr>
              <a:t>Grenouille</a:t>
            </a:r>
            <a:r>
              <a:rPr lang="it-IT" sz="3600" b="1" dirty="0">
                <a:latin typeface="Algerian" pitchFamily="82" charset="0"/>
              </a:rPr>
              <a:t> qui </a:t>
            </a:r>
            <a:r>
              <a:rPr lang="it-IT" sz="3600" b="1" dirty="0" err="1">
                <a:latin typeface="Algerian" pitchFamily="82" charset="0"/>
              </a:rPr>
              <a:t>veut</a:t>
            </a:r>
            <a:r>
              <a:rPr lang="it-IT" sz="3600" b="1" dirty="0">
                <a:latin typeface="Algerian" pitchFamily="82" charset="0"/>
              </a:rPr>
              <a:t> se </a:t>
            </a:r>
            <a:r>
              <a:rPr lang="it-IT" sz="3600" b="1" dirty="0" err="1">
                <a:latin typeface="Algerian" pitchFamily="82" charset="0"/>
              </a:rPr>
              <a:t>faire</a:t>
            </a:r>
            <a:r>
              <a:rPr lang="it-IT" sz="3600" b="1" dirty="0">
                <a:latin typeface="Algerian" pitchFamily="82" charset="0"/>
              </a:rPr>
              <a:t> </a:t>
            </a:r>
            <a:r>
              <a:rPr lang="it-IT" sz="3600" b="1" dirty="0" err="1">
                <a:latin typeface="Algerian" pitchFamily="82" charset="0"/>
              </a:rPr>
              <a:t>aussi</a:t>
            </a:r>
            <a:r>
              <a:rPr lang="it-IT" sz="3600" b="1" dirty="0">
                <a:latin typeface="Algerian" pitchFamily="82" charset="0"/>
              </a:rPr>
              <a:t> grosse </a:t>
            </a:r>
            <a:r>
              <a:rPr lang="it-IT" sz="3600" b="1" dirty="0" err="1">
                <a:latin typeface="Algerian" pitchFamily="82" charset="0"/>
              </a:rPr>
              <a:t>que</a:t>
            </a:r>
            <a:r>
              <a:rPr lang="it-IT" sz="3600" b="1" dirty="0">
                <a:latin typeface="Algerian" pitchFamily="82" charset="0"/>
              </a:rPr>
              <a:t> le </a:t>
            </a:r>
            <a:r>
              <a:rPr lang="it-IT" sz="3600" b="1" dirty="0" err="1">
                <a:latin typeface="Algerian" pitchFamily="82" charset="0"/>
              </a:rPr>
              <a:t>Boeuf</a:t>
            </a:r>
            <a:endParaRPr lang="it-IT" sz="3600" dirty="0">
              <a:latin typeface="Algerian" pitchFamily="82" charset="0"/>
            </a:endParaRPr>
          </a:p>
        </p:txBody>
      </p:sp>
      <p:sp>
        <p:nvSpPr>
          <p:cNvPr id="3" name="Segnaposto contenuto 2"/>
          <p:cNvSpPr>
            <a:spLocks noGrp="1"/>
          </p:cNvSpPr>
          <p:nvPr>
            <p:ph idx="1"/>
          </p:nvPr>
        </p:nvSpPr>
        <p:spPr/>
        <p:txBody>
          <a:bodyPr>
            <a:normAutofit fontScale="85000" lnSpcReduction="20000"/>
          </a:bodyPr>
          <a:lstStyle/>
          <a:p>
            <a:pPr marL="0" indent="0">
              <a:buNone/>
            </a:pPr>
            <a:r>
              <a:rPr lang="it-IT" b="1" dirty="0" err="1" smtClean="0"/>
              <a:t>Résumé</a:t>
            </a:r>
            <a:r>
              <a:rPr lang="it-IT" b="1" dirty="0" smtClean="0"/>
              <a:t>: </a:t>
            </a:r>
            <a:r>
              <a:rPr lang="fr-FR" dirty="0"/>
              <a:t>L’histoire que raconte cette fable est plutôt drôle puisqu’elle évoque une grenouille qui éclate ! Le désir qu’elle a de ressembler au </a:t>
            </a:r>
            <a:r>
              <a:rPr lang="fr-FR" dirty="0" smtClean="0"/>
              <a:t>bœuf </a:t>
            </a:r>
            <a:r>
              <a:rPr lang="fr-FR" dirty="0"/>
              <a:t>est la cause de cette triste fin</a:t>
            </a:r>
            <a:r>
              <a:rPr lang="fr-FR" dirty="0" smtClean="0"/>
              <a:t>.</a:t>
            </a:r>
          </a:p>
          <a:p>
            <a:pPr marL="0" indent="0">
              <a:buNone/>
            </a:pPr>
            <a:r>
              <a:rPr lang="fr-FR" b="1" dirty="0" smtClean="0"/>
              <a:t>Morale:</a:t>
            </a:r>
            <a:r>
              <a:rPr lang="en-US" dirty="0"/>
              <a:t>: Tout bourgeois </a:t>
            </a:r>
            <a:r>
              <a:rPr lang="en-US" dirty="0" err="1"/>
              <a:t>veut</a:t>
            </a:r>
            <a:r>
              <a:rPr lang="en-US" dirty="0"/>
              <a:t> </a:t>
            </a:r>
            <a:r>
              <a:rPr lang="en-US" dirty="0" err="1"/>
              <a:t>bâtir</a:t>
            </a:r>
            <a:r>
              <a:rPr lang="en-US" dirty="0"/>
              <a:t> </a:t>
            </a:r>
            <a:r>
              <a:rPr lang="en-US" dirty="0" err="1"/>
              <a:t>comme</a:t>
            </a:r>
            <a:r>
              <a:rPr lang="en-US" dirty="0"/>
              <a:t> les </a:t>
            </a:r>
            <a:r>
              <a:rPr lang="en-US" dirty="0" err="1"/>
              <a:t>grands</a:t>
            </a:r>
            <a:r>
              <a:rPr lang="en-US" dirty="0"/>
              <a:t> seigneurs, tout prince a des </a:t>
            </a:r>
            <a:r>
              <a:rPr lang="en-US" dirty="0" err="1"/>
              <a:t>ambassadeurs</a:t>
            </a:r>
            <a:r>
              <a:rPr lang="en-US" dirty="0"/>
              <a:t>, tout marquis </a:t>
            </a:r>
            <a:r>
              <a:rPr lang="en-US" dirty="0" err="1"/>
              <a:t>veut</a:t>
            </a:r>
            <a:r>
              <a:rPr lang="en-US" dirty="0"/>
              <a:t> </a:t>
            </a:r>
            <a:r>
              <a:rPr lang="en-US" dirty="0" err="1"/>
              <a:t>avoir</a:t>
            </a:r>
            <a:r>
              <a:rPr lang="en-US" dirty="0"/>
              <a:t> des pages. À </a:t>
            </a:r>
            <a:r>
              <a:rPr lang="en-US" dirty="0" err="1"/>
              <a:t>l’époque</a:t>
            </a:r>
            <a:r>
              <a:rPr lang="en-US" dirty="0"/>
              <a:t>, </a:t>
            </a:r>
            <a:r>
              <a:rPr lang="en-US" dirty="0" err="1"/>
              <a:t>il</a:t>
            </a:r>
            <a:r>
              <a:rPr lang="en-US" dirty="0"/>
              <a:t> y </a:t>
            </a:r>
            <a:r>
              <a:rPr lang="en-US" dirty="0" err="1"/>
              <a:t>avait</a:t>
            </a:r>
            <a:r>
              <a:rPr lang="en-US" dirty="0"/>
              <a:t> </a:t>
            </a:r>
            <a:r>
              <a:rPr lang="en-US" dirty="0" err="1"/>
              <a:t>une</a:t>
            </a:r>
            <a:r>
              <a:rPr lang="en-US" dirty="0"/>
              <a:t> </a:t>
            </a:r>
            <a:r>
              <a:rPr lang="en-US" dirty="0" err="1"/>
              <a:t>pratique</a:t>
            </a:r>
            <a:r>
              <a:rPr lang="en-US" dirty="0"/>
              <a:t> qui </a:t>
            </a:r>
            <a:r>
              <a:rPr lang="en-US" dirty="0" err="1"/>
              <a:t>consistait</a:t>
            </a:r>
            <a:r>
              <a:rPr lang="en-US" dirty="0"/>
              <a:t> à </a:t>
            </a:r>
            <a:r>
              <a:rPr lang="en-US" dirty="0" err="1"/>
              <a:t>vouloir</a:t>
            </a:r>
            <a:r>
              <a:rPr lang="en-US" dirty="0"/>
              <a:t> </a:t>
            </a:r>
            <a:r>
              <a:rPr lang="en-US" dirty="0" err="1"/>
              <a:t>paraître</a:t>
            </a:r>
            <a:r>
              <a:rPr lang="en-US" dirty="0"/>
              <a:t> d’un rang plus </a:t>
            </a:r>
            <a:r>
              <a:rPr lang="en-US" dirty="0" err="1"/>
              <a:t>élevé</a:t>
            </a:r>
            <a:r>
              <a:rPr lang="en-US" dirty="0"/>
              <a:t> </a:t>
            </a:r>
            <a:r>
              <a:rPr lang="en-US" dirty="0" err="1"/>
              <a:t>que</a:t>
            </a:r>
            <a:r>
              <a:rPr lang="en-US" dirty="0"/>
              <a:t> </a:t>
            </a:r>
            <a:r>
              <a:rPr lang="en-US" dirty="0" err="1"/>
              <a:t>celui</a:t>
            </a:r>
            <a:r>
              <a:rPr lang="en-US" dirty="0"/>
              <a:t> </a:t>
            </a:r>
            <a:r>
              <a:rPr lang="en-US" dirty="0" err="1"/>
              <a:t>qu’on</a:t>
            </a:r>
            <a:r>
              <a:rPr lang="en-US" dirty="0"/>
              <a:t> </a:t>
            </a:r>
            <a:r>
              <a:rPr lang="en-US" dirty="0" err="1"/>
              <a:t>occupe</a:t>
            </a:r>
            <a:r>
              <a:rPr lang="en-US" dirty="0"/>
              <a:t> </a:t>
            </a:r>
            <a:r>
              <a:rPr lang="en-US" dirty="0" err="1"/>
              <a:t>réellement</a:t>
            </a:r>
            <a:r>
              <a:rPr lang="en-US" dirty="0"/>
              <a:t>. </a:t>
            </a:r>
            <a:r>
              <a:rPr lang="it-IT" dirty="0"/>
              <a:t>On </a:t>
            </a:r>
            <a:r>
              <a:rPr lang="it-IT" dirty="0" err="1"/>
              <a:t>veut</a:t>
            </a:r>
            <a:r>
              <a:rPr lang="it-IT" dirty="0"/>
              <a:t> </a:t>
            </a:r>
            <a:r>
              <a:rPr lang="it-IT" dirty="0" err="1"/>
              <a:t>paraître</a:t>
            </a:r>
            <a:r>
              <a:rPr lang="it-IT" dirty="0"/>
              <a:t> plus </a:t>
            </a:r>
            <a:r>
              <a:rPr lang="it-IT" dirty="0" err="1"/>
              <a:t>important</a:t>
            </a:r>
            <a:r>
              <a:rPr lang="it-IT" dirty="0"/>
              <a:t> </a:t>
            </a:r>
            <a:r>
              <a:rPr lang="it-IT" dirty="0" err="1"/>
              <a:t>qu’on</a:t>
            </a:r>
            <a:r>
              <a:rPr lang="it-IT" dirty="0"/>
              <a:t> l’est. La </a:t>
            </a:r>
            <a:r>
              <a:rPr lang="it-IT" dirty="0" err="1"/>
              <a:t>grenouille</a:t>
            </a:r>
            <a:r>
              <a:rPr lang="it-IT" dirty="0"/>
              <a:t> </a:t>
            </a:r>
            <a:r>
              <a:rPr lang="it-IT" dirty="0" err="1"/>
              <a:t>veut</a:t>
            </a:r>
            <a:r>
              <a:rPr lang="it-IT" dirty="0"/>
              <a:t> </a:t>
            </a:r>
            <a:r>
              <a:rPr lang="it-IT" dirty="0" err="1"/>
              <a:t>tellement</a:t>
            </a:r>
            <a:r>
              <a:rPr lang="it-IT" dirty="0"/>
              <a:t> </a:t>
            </a:r>
            <a:r>
              <a:rPr lang="it-IT" dirty="0" err="1"/>
              <a:t>paraître</a:t>
            </a:r>
            <a:r>
              <a:rPr lang="it-IT" dirty="0"/>
              <a:t> plus importante </a:t>
            </a:r>
            <a:r>
              <a:rPr lang="it-IT" dirty="0" err="1"/>
              <a:t>que</a:t>
            </a:r>
            <a:r>
              <a:rPr lang="it-IT" dirty="0"/>
              <a:t> le </a:t>
            </a:r>
            <a:r>
              <a:rPr lang="it-IT" dirty="0" err="1"/>
              <a:t>bœuf</a:t>
            </a:r>
            <a:r>
              <a:rPr lang="it-IT" dirty="0"/>
              <a:t> </a:t>
            </a:r>
            <a:r>
              <a:rPr lang="it-IT" dirty="0" err="1"/>
              <a:t>que</a:t>
            </a:r>
            <a:r>
              <a:rPr lang="it-IT" dirty="0"/>
              <a:t> sa </a:t>
            </a:r>
            <a:r>
              <a:rPr lang="it-IT" dirty="0" err="1"/>
              <a:t>vanité</a:t>
            </a:r>
            <a:r>
              <a:rPr lang="it-IT" dirty="0"/>
              <a:t> lui fera </a:t>
            </a:r>
            <a:r>
              <a:rPr lang="it-IT" dirty="0" err="1"/>
              <a:t>perdre</a:t>
            </a:r>
            <a:r>
              <a:rPr lang="it-IT" dirty="0"/>
              <a:t> la vie.</a:t>
            </a:r>
            <a:endParaRPr lang="it-IT" b="1" dirty="0"/>
          </a:p>
        </p:txBody>
      </p:sp>
    </p:spTree>
    <p:extLst>
      <p:ext uri="{BB962C8B-B14F-4D97-AF65-F5344CB8AC3E}">
        <p14:creationId xmlns:p14="http://schemas.microsoft.com/office/powerpoint/2010/main" xmlns="" val="3537269674"/>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60">
          <a:fgClr>
            <a:srgbClr val="990099"/>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latin typeface="Algerian" pitchFamily="82" charset="0"/>
              </a:rPr>
              <a:t>images</a:t>
            </a:r>
            <a:endParaRPr lang="it-IT" dirty="0"/>
          </a:p>
        </p:txBody>
      </p:sp>
      <p:pic>
        <p:nvPicPr>
          <p:cNvPr id="4" name="Segnaposto contenuto 3" descr="http://blog.ac-rouen.fr/eco-les-hirondelles/files/grenouille.jpg"/>
          <p:cNvPicPr>
            <a:picLocks noGrp="1"/>
          </p:cNvPicPr>
          <p:nvPr>
            <p:ph idx="1"/>
          </p:nvPr>
        </p:nvPicPr>
        <p:blipFill>
          <a:blip r:embed="rId2" cstate="print"/>
          <a:srcRect/>
          <a:stretch>
            <a:fillRect/>
          </a:stretch>
        </p:blipFill>
        <p:spPr bwMode="auto">
          <a:xfrm>
            <a:off x="755576" y="1196752"/>
            <a:ext cx="4824536" cy="3168352"/>
          </a:xfrm>
          <a:prstGeom prst="rect">
            <a:avLst/>
          </a:prstGeom>
          <a:noFill/>
          <a:ln w="9525">
            <a:noFill/>
            <a:miter lim="800000"/>
            <a:headEnd/>
            <a:tailEnd/>
          </a:ln>
        </p:spPr>
      </p:pic>
      <p:pic>
        <p:nvPicPr>
          <p:cNvPr id="5" name="Immagine 4" descr="http://lestorytelling.com/blog/wp-content/uploads/2010/02/grenouilleboeuf4jpg.jpeg"/>
          <p:cNvPicPr/>
          <p:nvPr/>
        </p:nvPicPr>
        <p:blipFill>
          <a:blip r:embed="rId3" cstate="print"/>
          <a:srcRect/>
          <a:stretch>
            <a:fillRect/>
          </a:stretch>
        </p:blipFill>
        <p:spPr bwMode="auto">
          <a:xfrm>
            <a:off x="5796136" y="4365104"/>
            <a:ext cx="3027045" cy="2190750"/>
          </a:xfrm>
          <a:prstGeom prst="rect">
            <a:avLst/>
          </a:prstGeom>
          <a:noFill/>
          <a:ln w="9525">
            <a:noFill/>
            <a:miter lim="800000"/>
            <a:headEnd/>
            <a:tailEnd/>
          </a:ln>
        </p:spPr>
      </p:pic>
    </p:spTree>
    <p:extLst>
      <p:ext uri="{BB962C8B-B14F-4D97-AF65-F5344CB8AC3E}">
        <p14:creationId xmlns:p14="http://schemas.microsoft.com/office/powerpoint/2010/main" xmlns="" val="244107071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horzBrick">
          <a:fgClr>
            <a:srgbClr val="410DFF"/>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a:latin typeface="Algerian" pitchFamily="82" charset="0"/>
              </a:rPr>
              <a:t>La Cigale et la Fourmi </a:t>
            </a:r>
            <a:endParaRPr lang="it-IT" b="1" dirty="0">
              <a:latin typeface="Algerian" pitchFamily="82" charset="0"/>
            </a:endParaRPr>
          </a:p>
        </p:txBody>
      </p:sp>
      <p:sp>
        <p:nvSpPr>
          <p:cNvPr id="3" name="Segnaposto contenuto 2"/>
          <p:cNvSpPr>
            <a:spLocks noGrp="1"/>
          </p:cNvSpPr>
          <p:nvPr>
            <p:ph idx="1"/>
          </p:nvPr>
        </p:nvSpPr>
        <p:spPr/>
        <p:txBody>
          <a:bodyPr>
            <a:normAutofit fontScale="85000" lnSpcReduction="20000"/>
          </a:bodyPr>
          <a:lstStyle/>
          <a:p>
            <a:pPr marL="0" indent="0">
              <a:buNone/>
            </a:pPr>
            <a:r>
              <a:rPr lang="fr-FR" b="1" dirty="0"/>
              <a:t> Résumé: La cigale n’a pas de manger pour l’hiver parce qu’elle a fait de la musique tout l’été. Elle va chez la fourmi et demande quelque chose a manger. La fourmi est avare et ne veut pas donner de sa réserve a la cigale. Quand la fourmi revient pourquoi la cigale n’a pas de provisions elle lui dit de danser pour recevoir de la de grain.</a:t>
            </a:r>
            <a:endParaRPr lang="it-IT" b="1" dirty="0"/>
          </a:p>
          <a:p>
            <a:pPr marL="0" indent="0">
              <a:buNone/>
            </a:pPr>
            <a:r>
              <a:rPr lang="fr-FR" b="1" dirty="0"/>
              <a:t> La morale: On doit </a:t>
            </a:r>
            <a:r>
              <a:rPr lang="fr-FR" b="1" dirty="0" err="1"/>
              <a:t>prévoyer</a:t>
            </a:r>
            <a:r>
              <a:rPr lang="fr-FR" b="1" dirty="0"/>
              <a:t> pour survivre. (La fourmi a chercher ses réserves en été pour avoir de manger en hiver) On ne reçoit rien sans faire quelque chose pour ca. (À la fin la cigale doit danser pour recevoir quelque chose à manger de la fourmi)</a:t>
            </a:r>
            <a:endParaRPr lang="it-IT" b="1" dirty="0"/>
          </a:p>
          <a:p>
            <a:endParaRPr lang="it-IT" dirty="0"/>
          </a:p>
        </p:txBody>
      </p:sp>
    </p:spTree>
    <p:extLst>
      <p:ext uri="{BB962C8B-B14F-4D97-AF65-F5344CB8AC3E}">
        <p14:creationId xmlns:p14="http://schemas.microsoft.com/office/powerpoint/2010/main" xmlns="" val="2765281700"/>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horzBrick">
          <a:fgClr>
            <a:srgbClr val="410DFF"/>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latin typeface="Algerian" pitchFamily="82" charset="0"/>
              </a:rPr>
              <a:t>images</a:t>
            </a:r>
            <a:endParaRPr lang="it-IT" dirty="0"/>
          </a:p>
        </p:txBody>
      </p:sp>
      <p:pic>
        <p:nvPicPr>
          <p:cNvPr id="4" name="Segnaposto contenuto 3"/>
          <p:cNvPicPr>
            <a:picLocks noGrp="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971600" y="1412776"/>
            <a:ext cx="3888432" cy="2016224"/>
          </a:xfrm>
          <a:prstGeom prst="rect">
            <a:avLst/>
          </a:prstGeom>
        </p:spPr>
      </p:pic>
      <p:pic>
        <p:nvPicPr>
          <p:cNvPr id="5" name="Immagine 4"/>
          <p:cNvPicPr/>
          <p:nvPr/>
        </p:nvPicPr>
        <p:blipFill>
          <a:blip r:embed="rId3" cstate="print">
            <a:extLst>
              <a:ext uri="{28A0092B-C50C-407E-A947-70E740481C1C}">
                <a14:useLocalDpi xmlns:a14="http://schemas.microsoft.com/office/drawing/2010/main" xmlns="" val="0"/>
              </a:ext>
            </a:extLst>
          </a:blip>
          <a:stretch>
            <a:fillRect/>
          </a:stretch>
        </p:blipFill>
        <p:spPr>
          <a:xfrm>
            <a:off x="3203848" y="4077072"/>
            <a:ext cx="5256584" cy="2197477"/>
          </a:xfrm>
          <a:prstGeom prst="rect">
            <a:avLst/>
          </a:prstGeom>
        </p:spPr>
      </p:pic>
    </p:spTree>
    <p:extLst>
      <p:ext uri="{BB962C8B-B14F-4D97-AF65-F5344CB8AC3E}">
        <p14:creationId xmlns:p14="http://schemas.microsoft.com/office/powerpoint/2010/main" xmlns="" val="1240446960"/>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wdUpDiag">
          <a:fgClr>
            <a:schemeClr val="accent2"/>
          </a:fgClr>
          <a:bgClr>
            <a:schemeClr val="bg1"/>
          </a:bgClr>
        </a:patt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b="1" dirty="0">
                <a:latin typeface="Algerian" pitchFamily="82" charset="0"/>
              </a:rPr>
              <a:t>Rat et l'Huître</a:t>
            </a:r>
            <a:endParaRPr lang="it-IT" b="1" dirty="0">
              <a:latin typeface="Algerian" pitchFamily="82" charset="0"/>
            </a:endParaRPr>
          </a:p>
        </p:txBody>
      </p:sp>
      <p:sp>
        <p:nvSpPr>
          <p:cNvPr id="3" name="Segnaposto contenuto 2"/>
          <p:cNvSpPr>
            <a:spLocks noGrp="1"/>
          </p:cNvSpPr>
          <p:nvPr>
            <p:ph idx="1"/>
          </p:nvPr>
        </p:nvSpPr>
        <p:spPr/>
        <p:txBody>
          <a:bodyPr>
            <a:normAutofit fontScale="62500" lnSpcReduction="20000"/>
          </a:bodyPr>
          <a:lstStyle/>
          <a:p>
            <a:pPr marL="0" indent="0">
              <a:buNone/>
            </a:pPr>
            <a:r>
              <a:rPr lang="fr-FR" dirty="0" smtClean="0"/>
              <a:t>Résumé</a:t>
            </a:r>
            <a:r>
              <a:rPr lang="fr-FR" dirty="0"/>
              <a:t>: Un Rat hôte d'un champ abandonne son trou.  Au bout de quelques jours le voyageur arrive En un certain canton où </a:t>
            </a:r>
            <a:r>
              <a:rPr lang="fr-FR" dirty="0" err="1"/>
              <a:t>Thétys</a:t>
            </a:r>
            <a:r>
              <a:rPr lang="fr-FR" dirty="0"/>
              <a:t> sur la rive avait laissé mainte Huître ; et notre Rat d'abord crut voir en les voyant des vaisseaux de haut bord.</a:t>
            </a:r>
            <a:r>
              <a:rPr lang="fr-FR" b="1" dirty="0"/>
              <a:t/>
            </a:r>
            <a:br>
              <a:rPr lang="fr-FR" b="1" dirty="0"/>
            </a:br>
            <a:r>
              <a:rPr lang="fr-FR" dirty="0"/>
              <a:t>D'un certain magister le Rat tenait ces choses, et les disait à travers champs ;</a:t>
            </a:r>
            <a:r>
              <a:rPr lang="fr-FR" b="1" dirty="0"/>
              <a:t/>
            </a:r>
            <a:br>
              <a:rPr lang="fr-FR" b="1" dirty="0"/>
            </a:br>
            <a:r>
              <a:rPr lang="fr-FR" dirty="0"/>
              <a:t>N'étant pas de ces Rats qui les livres </a:t>
            </a:r>
            <a:r>
              <a:rPr lang="fr-FR" dirty="0" err="1"/>
              <a:t>rongeants</a:t>
            </a:r>
            <a:r>
              <a:rPr lang="fr-FR" dirty="0"/>
              <a:t> se font savants jusques aux dents.</a:t>
            </a:r>
            <a:r>
              <a:rPr lang="fr-FR" b="1" dirty="0"/>
              <a:t/>
            </a:r>
            <a:br>
              <a:rPr lang="fr-FR" b="1" dirty="0"/>
            </a:br>
            <a:r>
              <a:rPr lang="fr-FR" dirty="0"/>
              <a:t>Parmi tant d'Huîtres toutes closes, une s'était ouverte, et bâillant au Soleil,</a:t>
            </a:r>
            <a:r>
              <a:rPr lang="fr-FR" b="1" dirty="0"/>
              <a:t/>
            </a:r>
            <a:br>
              <a:rPr lang="fr-FR" b="1" dirty="0"/>
            </a:br>
            <a:r>
              <a:rPr lang="fr-FR" dirty="0"/>
              <a:t>d'aussi loin que le Rat voir cette Huître qui bâille : Là-dessus maître Rat plein de belle espérance, approche de l'écaille, allonge un peu le cou, se sent pris comme aux lacs ; car l'Huître tout d'un coup se referme, et voilà ce que fait l'ignorance</a:t>
            </a:r>
            <a:r>
              <a:rPr lang="fr-FR" dirty="0" smtClean="0"/>
              <a:t>.</a:t>
            </a:r>
          </a:p>
          <a:p>
            <a:endParaRPr lang="fr-FR" dirty="0" smtClean="0"/>
          </a:p>
          <a:p>
            <a:pPr marL="0" indent="0">
              <a:buNone/>
            </a:pPr>
            <a:r>
              <a:rPr lang="fr-FR" dirty="0" smtClean="0"/>
              <a:t>La </a:t>
            </a:r>
            <a:r>
              <a:rPr lang="fr-FR" dirty="0"/>
              <a:t>morale: Ceux qui n'ont du monde aucune </a:t>
            </a:r>
            <a:r>
              <a:rPr lang="fr-FR" dirty="0" smtClean="0"/>
              <a:t>expérience</a:t>
            </a:r>
            <a:r>
              <a:rPr lang="it-IT" dirty="0"/>
              <a:t> </a:t>
            </a:r>
            <a:r>
              <a:rPr lang="fr-FR" dirty="0" smtClean="0"/>
              <a:t>sont aux moindres objets frappés d'étonnement : Et puis nous y pouvons apprendre Que tel est pris qui croyait prendre</a:t>
            </a:r>
            <a:endParaRPr lang="it-IT" dirty="0" smtClean="0"/>
          </a:p>
          <a:p>
            <a:pPr marL="0" indent="0">
              <a:buNone/>
            </a:pPr>
            <a:endParaRPr lang="it-IT" dirty="0"/>
          </a:p>
        </p:txBody>
      </p:sp>
    </p:spTree>
    <p:extLst>
      <p:ext uri="{BB962C8B-B14F-4D97-AF65-F5344CB8AC3E}">
        <p14:creationId xmlns:p14="http://schemas.microsoft.com/office/powerpoint/2010/main" xmlns="" val="454642474"/>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107</TotalTime>
  <Words>896</Words>
  <Application>Microsoft Office PowerPoint</Application>
  <PresentationFormat>Presentazione su schermo (4:3)</PresentationFormat>
  <Paragraphs>54</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Les fables de jean de la fontaine</vt:lpstr>
      <vt:lpstr>  JEAN DE LA FONTAINE </vt:lpstr>
      <vt:lpstr>LE CORBEAU ET LE RENARD</vt:lpstr>
      <vt:lpstr>images</vt:lpstr>
      <vt:lpstr>La Grenouille qui veut se faire aussi grosse que le Boeuf</vt:lpstr>
      <vt:lpstr>images</vt:lpstr>
      <vt:lpstr>La Cigale et la Fourmi </vt:lpstr>
      <vt:lpstr>images</vt:lpstr>
      <vt:lpstr>Rat et l'Huître</vt:lpstr>
      <vt:lpstr>images</vt:lpstr>
      <vt:lpstr>Le loup et l’agneau</vt:lpstr>
      <vt:lpstr>images</vt:lpstr>
      <vt:lpstr>LE LOUP ET LA CICOGNE </vt:lpstr>
      <vt:lpstr>images</vt:lpstr>
      <vt:lpstr>LE LION VIEUX ET LE RENARD </vt:lpstr>
      <vt:lpstr>IMAGES</vt:lpstr>
      <vt:lpstr>LE RAT DE VILLE ET LE RAT DES CHAMPS</vt:lpstr>
      <vt:lpstr>IMAGES</vt:lpstr>
      <vt:lpstr>LE LOUPE ET LE CHIEN </vt:lpstr>
      <vt:lpstr>IMAGES</vt:lpstr>
      <vt:lpstr>LA RONDINE ET LES PETITS UCCLE</vt:lpstr>
      <vt:lpstr>IMAGES</vt:lpstr>
      <vt:lpstr>LA POULE AUX OEUFS  D’OR</vt:lpstr>
      <vt:lpstr>IMAGES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xxx</dc:creator>
  <cp:lastModifiedBy>User</cp:lastModifiedBy>
  <cp:revision>11</cp:revision>
  <dcterms:created xsi:type="dcterms:W3CDTF">2015-03-18T15:39:42Z</dcterms:created>
  <dcterms:modified xsi:type="dcterms:W3CDTF">2015-03-19T07:13:38Z</dcterms:modified>
</cp:coreProperties>
</file>