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28/03/2015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28/03/2015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28/03/2015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28/03/2015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28/03/2015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28/03/2015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28/03/2015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28/03/2015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28/03/2015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28/03/2015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28/03/2015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28/03/2015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9" name="Rectangle 11"/>
          <p:cNvSpPr>
            <a:spLocks noChangeArrowheads="1"/>
          </p:cNvSpPr>
          <p:nvPr/>
        </p:nvSpPr>
        <p:spPr bwMode="auto">
          <a:xfrm>
            <a:off x="285720" y="178592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it-IT"/>
          </a:p>
        </p:txBody>
      </p:sp>
      <p:pic>
        <p:nvPicPr>
          <p:cNvPr id="16" name="Immagine 15" descr="http://ts1.mm.bing.net/th?&amp;id=HN.608050336025415485&amp;w=300&amp;h=300&amp;c=0&amp;pid=1.9&amp;rs=0&amp;p=0"/>
          <p:cNvPicPr>
            <a:picLocks noChangeAspect="1"/>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0"/>
            <a:ext cx="1620520" cy="1943735"/>
          </a:xfrm>
          <a:prstGeom prst="ellipse">
            <a:avLst/>
          </a:prstGeom>
          <a:ln>
            <a:noFill/>
          </a:ln>
          <a:effectLst>
            <a:softEdge rad="112500"/>
          </a:effectLst>
        </p:spPr>
      </p:pic>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3" name="Rectangle 15"/>
          <p:cNvSpPr>
            <a:spLocks noChangeArrowheads="1"/>
          </p:cNvSpPr>
          <p:nvPr/>
        </p:nvSpPr>
        <p:spPr bwMode="auto">
          <a:xfrm>
            <a:off x="0" y="2071678"/>
            <a:ext cx="9144000" cy="283154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Jean de La Fontaine (né le 8 Juil. 1621 à Château-Thierry et mort le 13 Avril 1695 à Paris) est un poète française de grand renomme pour ses fables sont considérées comme un des plus grands chefs- fables de la littérature française.</a:t>
            </a:r>
            <a:endParaRPr kumimoji="0" lang="it-IT"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Ses fables constituent la principale œuvre poétique de la période classique. Le tour de force de la Fontaine est de donner par sont travaille une haute valeur à un genre littéraire.</a:t>
            </a:r>
            <a:endParaRPr kumimoji="0" lang="it-IT"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Les fables sont un œuvre écrite entre 1668 et 1694 et il s’agit d’un recueil de fables écoutes en vers la plus part mettant en scène les animaux et contenait une morale ou début ou à la fin. Ces fables furent écrites dans un but éducatif et étoilent adorées au dauphin. </a:t>
            </a:r>
            <a:endParaRPr kumimoji="0" lang="it-IT"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La Fontaine insiste sur ses intentions morales: « je me sers d’animaux pour instruire les hommes ».</a:t>
            </a:r>
            <a:endParaRPr kumimoji="0" lang="it-IT"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CasellaDiTesto 21"/>
          <p:cNvSpPr txBox="1"/>
          <p:nvPr/>
        </p:nvSpPr>
        <p:spPr>
          <a:xfrm>
            <a:off x="2571736" y="1071546"/>
            <a:ext cx="4357718" cy="769441"/>
          </a:xfrm>
          <a:prstGeom prst="rect">
            <a:avLst/>
          </a:prstGeom>
          <a:noFill/>
        </p:spPr>
        <p:txBody>
          <a:bodyPr wrap="square" rtlCol="0">
            <a:spAutoFit/>
          </a:bodyPr>
          <a:lstStyle/>
          <a:p>
            <a:pPr algn="ctr"/>
            <a:r>
              <a:rPr lang="it-IT" sz="4400" b="1" dirty="0" smtClean="0">
                <a:latin typeface="Monotype Corsiva" pitchFamily="66" charset="0"/>
              </a:rPr>
              <a:t>Jean de La </a:t>
            </a:r>
            <a:r>
              <a:rPr lang="it-IT" sz="4400" b="1" dirty="0" err="1" smtClean="0">
                <a:latin typeface="Monotype Corsiva" pitchFamily="66" charset="0"/>
              </a:rPr>
              <a:t>Fontaine</a:t>
            </a:r>
            <a:endParaRPr lang="it-IT" sz="4400" b="1" dirty="0">
              <a:latin typeface="Monotype Corsiva" pitchFamily="66"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72264" y="4477593"/>
            <a:ext cx="2063041" cy="2380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plus(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63"/>
                                        </p:tgtEl>
                                        <p:attrNameLst>
                                          <p:attrName>style.visibility</p:attrName>
                                        </p:attrNameLst>
                                      </p:cBhvr>
                                      <p:to>
                                        <p:strVal val="visible"/>
                                      </p:to>
                                    </p:set>
                                    <p:animEffect transition="in" filter="box(in)">
                                      <p:cBhvr>
                                        <p:cTn id="17" dur="500"/>
                                        <p:tgtEl>
                                          <p:spTgt spid="206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upload.wikimedia.org/wikipedia/commons/f/f8/The_Ant_and_the_Grasshopper_-_Project_Gutenberg_etext_19994.jpg"/>
          <p:cNvPicPr/>
          <p:nvPr/>
        </p:nvPicPr>
        <p:blipFill>
          <a:blip r:embed="rId2" cstate="print">
            <a:lum bright="2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0" y="0"/>
            <a:ext cx="9144000" cy="6858000"/>
          </a:xfrm>
          <a:prstGeom prst="rect">
            <a:avLst/>
          </a:prstGeom>
          <a:noFill/>
          <a:ln>
            <a:noFill/>
          </a:ln>
        </p:spPr>
      </p:pic>
      <p:sp>
        <p:nvSpPr>
          <p:cNvPr id="5" name="CasellaDiTesto 4"/>
          <p:cNvSpPr txBox="1"/>
          <p:nvPr/>
        </p:nvSpPr>
        <p:spPr>
          <a:xfrm>
            <a:off x="4429124" y="1214422"/>
            <a:ext cx="4286248" cy="707886"/>
          </a:xfrm>
          <a:prstGeom prst="rect">
            <a:avLst/>
          </a:prstGeom>
          <a:noFill/>
        </p:spPr>
        <p:txBody>
          <a:bodyPr wrap="square" rtlCol="0">
            <a:spAutoFit/>
          </a:bodyPr>
          <a:lstStyle/>
          <a:p>
            <a:pPr algn="ctr"/>
            <a:r>
              <a:rPr lang="fr-FR" sz="4000" b="1" dirty="0" smtClean="0">
                <a:solidFill>
                  <a:srgbClr val="C00000"/>
                </a:solidFill>
                <a:latin typeface="Monotype Corsiva" pitchFamily="66" charset="0"/>
              </a:rPr>
              <a:t>La cigale et la fourmi</a:t>
            </a:r>
            <a:endParaRPr lang="fr-FR" sz="4000" b="1" dirty="0">
              <a:solidFill>
                <a:srgbClr val="C00000"/>
              </a:solidFill>
              <a:latin typeface="Monotype Corsiva" pitchFamily="66" charset="0"/>
            </a:endParaRPr>
          </a:p>
        </p:txBody>
      </p:sp>
      <p:sp>
        <p:nvSpPr>
          <p:cNvPr id="7" name="CasellaDiTesto 6"/>
          <p:cNvSpPr txBox="1"/>
          <p:nvPr/>
        </p:nvSpPr>
        <p:spPr>
          <a:xfrm>
            <a:off x="3286116" y="2643182"/>
            <a:ext cx="5643602" cy="2308324"/>
          </a:xfrm>
          <a:prstGeom prst="rect">
            <a:avLst/>
          </a:prstGeom>
          <a:noFill/>
        </p:spPr>
        <p:txBody>
          <a:bodyPr wrap="square" rtlCol="0">
            <a:spAutoFit/>
          </a:bodyPr>
          <a:lstStyle/>
          <a:p>
            <a:pPr algn="just"/>
            <a:r>
              <a:rPr lang="fr-FR" b="1" dirty="0" smtClean="0">
                <a:latin typeface="Comic Sans MS" pitchFamily="66" charset="0"/>
              </a:rPr>
              <a:t>La</a:t>
            </a:r>
            <a:r>
              <a:rPr lang="fr-FR" b="1" dirty="0" smtClean="0">
                <a:solidFill>
                  <a:schemeClr val="tx2">
                    <a:lumMod val="60000"/>
                    <a:lumOff val="40000"/>
                  </a:schemeClr>
                </a:solidFill>
                <a:latin typeface="Comic Sans MS" pitchFamily="66" charset="0"/>
              </a:rPr>
              <a:t> </a:t>
            </a:r>
            <a:r>
              <a:rPr lang="fr-FR" b="1" dirty="0" smtClean="0">
                <a:latin typeface="Comic Sans MS" pitchFamily="66" charset="0"/>
              </a:rPr>
              <a:t>cigale n’a pas de manger pour l’hiver parce qu’elle a fait de la musique tout l’été. Elle va chez la fourmi et demande quelque chose a manger. La fourmi est avare et ne veut pas donner de sa réserve a la cigale. Quand la fourmi revient pourquoi la cigale n’a pas de provisions elle lui dit de danser pour recevoir de la grain.</a:t>
            </a:r>
            <a:endParaRPr lang="fr-FR" b="1" dirty="0">
              <a:latin typeface="Comic Sans MS" pitchFamily="66" charset="0"/>
            </a:endParaRPr>
          </a:p>
        </p:txBody>
      </p:sp>
      <p:sp>
        <p:nvSpPr>
          <p:cNvPr id="8" name="CasellaDiTesto 7"/>
          <p:cNvSpPr txBox="1"/>
          <p:nvPr/>
        </p:nvSpPr>
        <p:spPr>
          <a:xfrm>
            <a:off x="428596" y="5214950"/>
            <a:ext cx="3429024" cy="646331"/>
          </a:xfrm>
          <a:prstGeom prst="rect">
            <a:avLst/>
          </a:prstGeom>
          <a:noFill/>
        </p:spPr>
        <p:txBody>
          <a:bodyPr wrap="square" rtlCol="0">
            <a:spAutoFit/>
          </a:bodyPr>
          <a:lstStyle/>
          <a:p>
            <a:pPr algn="just"/>
            <a:r>
              <a:rPr lang="fr-FR" dirty="0" smtClean="0">
                <a:solidFill>
                  <a:srgbClr val="FF0000"/>
                </a:solidFill>
              </a:rPr>
              <a:t>Avarice – fourmi, </a:t>
            </a:r>
            <a:r>
              <a:rPr lang="fr-FR" dirty="0" err="1" smtClean="0">
                <a:solidFill>
                  <a:srgbClr val="FF0000"/>
                </a:solidFill>
              </a:rPr>
              <a:t>parasseuse</a:t>
            </a:r>
            <a:r>
              <a:rPr lang="fr-FR" dirty="0" smtClean="0">
                <a:solidFill>
                  <a:srgbClr val="FF0000"/>
                </a:solidFill>
              </a:rPr>
              <a:t> </a:t>
            </a:r>
            <a:r>
              <a:rPr lang="fr-FR" dirty="0" smtClean="0">
                <a:solidFill>
                  <a:srgbClr val="FF0000"/>
                </a:solidFill>
              </a:rPr>
              <a:t>- cigale</a:t>
            </a:r>
            <a:endParaRPr lang="fr-FR" dirty="0">
              <a:solidFill>
                <a:srgbClr val="FF0000"/>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ts1.mm.bing.net/th?&amp;id=HN.608050924435472884&amp;w=300&amp;h=300&amp;c=0&amp;pid=1.9&amp;rs=0&amp;p=0"/>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4000" cy="6858000"/>
          </a:xfrm>
          <a:prstGeom prst="rect">
            <a:avLst/>
          </a:prstGeom>
          <a:noFill/>
          <a:ln>
            <a:noFill/>
          </a:ln>
        </p:spPr>
      </p:pic>
      <p:sp>
        <p:nvSpPr>
          <p:cNvPr id="6" name="CasellaDiTesto 5"/>
          <p:cNvSpPr txBox="1"/>
          <p:nvPr/>
        </p:nvSpPr>
        <p:spPr>
          <a:xfrm>
            <a:off x="500034" y="785794"/>
            <a:ext cx="4357718" cy="707886"/>
          </a:xfrm>
          <a:prstGeom prst="rect">
            <a:avLst/>
          </a:prstGeom>
          <a:noFill/>
        </p:spPr>
        <p:txBody>
          <a:bodyPr wrap="square" rtlCol="0">
            <a:spAutoFit/>
          </a:bodyPr>
          <a:lstStyle/>
          <a:p>
            <a:r>
              <a:rPr lang="fr-FR" sz="4000" b="1" dirty="0" smtClean="0">
                <a:solidFill>
                  <a:schemeClr val="accent6">
                    <a:lumMod val="75000"/>
                  </a:schemeClr>
                </a:solidFill>
                <a:latin typeface="Monotype Corsiva" pitchFamily="66" charset="0"/>
              </a:rPr>
              <a:t>Le corbeau et le renard</a:t>
            </a:r>
            <a:endParaRPr lang="fr-FR" sz="4000" b="1" dirty="0">
              <a:solidFill>
                <a:schemeClr val="accent6">
                  <a:lumMod val="75000"/>
                </a:schemeClr>
              </a:solidFill>
              <a:latin typeface="Monotype Corsiva" pitchFamily="66" charset="0"/>
            </a:endParaRPr>
          </a:p>
        </p:txBody>
      </p:sp>
      <p:sp>
        <p:nvSpPr>
          <p:cNvPr id="8" name="CasellaDiTesto 7"/>
          <p:cNvSpPr txBox="1"/>
          <p:nvPr/>
        </p:nvSpPr>
        <p:spPr>
          <a:xfrm>
            <a:off x="571472" y="2000240"/>
            <a:ext cx="3714776" cy="1077218"/>
          </a:xfrm>
          <a:prstGeom prst="rect">
            <a:avLst/>
          </a:prstGeom>
          <a:noFill/>
        </p:spPr>
        <p:txBody>
          <a:bodyPr wrap="square" rtlCol="0">
            <a:spAutoFit/>
          </a:bodyPr>
          <a:lstStyle/>
          <a:p>
            <a:pPr algn="just"/>
            <a:r>
              <a:rPr lang="fr-FR" sz="1600" dirty="0" smtClean="0">
                <a:solidFill>
                  <a:schemeClr val="bg1"/>
                </a:solidFill>
                <a:latin typeface="Comic Sans MS" pitchFamily="66" charset="0"/>
              </a:rPr>
              <a:t>Le renard flatte le corbeau qui tient un </a:t>
            </a:r>
            <a:r>
              <a:rPr lang="fr-FR" sz="1600" dirty="0" smtClean="0">
                <a:solidFill>
                  <a:schemeClr val="bg1"/>
                </a:solidFill>
                <a:latin typeface="Comic Sans MS" pitchFamily="66" charset="0"/>
              </a:rPr>
              <a:t>bec un morceau de fromage, </a:t>
            </a:r>
            <a:r>
              <a:rPr lang="fr-FR" sz="1600" dirty="0" smtClean="0">
                <a:solidFill>
                  <a:schemeClr val="bg1"/>
                </a:solidFill>
                <a:latin typeface="Comic Sans MS" pitchFamily="66" charset="0"/>
              </a:rPr>
              <a:t>si bien que celui-ci est obligé de lâcher son bien.</a:t>
            </a:r>
            <a:endParaRPr lang="fr-FR" sz="1600" dirty="0">
              <a:solidFill>
                <a:schemeClr val="bg1"/>
              </a:solidFill>
              <a:latin typeface="Comic Sans MS" pitchFamily="66" charset="0"/>
            </a:endParaRPr>
          </a:p>
        </p:txBody>
      </p:sp>
      <p:sp>
        <p:nvSpPr>
          <p:cNvPr id="9" name="CasellaDiTesto 8"/>
          <p:cNvSpPr txBox="1"/>
          <p:nvPr/>
        </p:nvSpPr>
        <p:spPr>
          <a:xfrm>
            <a:off x="5715008" y="3500438"/>
            <a:ext cx="3143240" cy="923330"/>
          </a:xfrm>
          <a:prstGeom prst="rect">
            <a:avLst/>
          </a:prstGeom>
          <a:noFill/>
        </p:spPr>
        <p:txBody>
          <a:bodyPr wrap="square" rtlCol="0">
            <a:spAutoFit/>
          </a:bodyPr>
          <a:lstStyle/>
          <a:p>
            <a:r>
              <a:rPr lang="fr-FR" dirty="0" smtClean="0">
                <a:solidFill>
                  <a:schemeClr val="accent6">
                    <a:lumMod val="60000"/>
                    <a:lumOff val="40000"/>
                  </a:schemeClr>
                </a:solidFill>
                <a:latin typeface="Comic Sans MS" pitchFamily="66" charset="0"/>
              </a:rPr>
              <a:t>Apprenez que tout flatter vit aux dépens de celui qui l’écoute</a:t>
            </a:r>
            <a:endParaRPr lang="fr-FR" dirty="0">
              <a:solidFill>
                <a:schemeClr val="accent6">
                  <a:lumMod val="60000"/>
                  <a:lumOff val="40000"/>
                </a:schemeClr>
              </a:solidFill>
              <a:latin typeface="Comic Sans MS" pitchFamily="66"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ts1.mm.bing.net/th?&amp;id=HN.607991791328037401&amp;w=300&amp;h=300&amp;c=0&amp;pid=1.9&amp;rs=0&amp;p=0"/>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1"/>
            <a:ext cx="9144000" cy="6858000"/>
          </a:xfrm>
          <a:prstGeom prst="rect">
            <a:avLst/>
          </a:prstGeom>
          <a:ln>
            <a:noFill/>
          </a:ln>
          <a:effectLst>
            <a:softEdge rad="112500"/>
          </a:effectLst>
        </p:spPr>
      </p:pic>
      <p:sp>
        <p:nvSpPr>
          <p:cNvPr id="5" name="CasellaDiTesto 4"/>
          <p:cNvSpPr txBox="1"/>
          <p:nvPr/>
        </p:nvSpPr>
        <p:spPr>
          <a:xfrm>
            <a:off x="2786050" y="714356"/>
            <a:ext cx="3571900" cy="707886"/>
          </a:xfrm>
          <a:prstGeom prst="rect">
            <a:avLst/>
          </a:prstGeom>
          <a:noFill/>
        </p:spPr>
        <p:txBody>
          <a:bodyPr wrap="square" rtlCol="0">
            <a:spAutoFit/>
          </a:bodyPr>
          <a:lstStyle/>
          <a:p>
            <a:pPr algn="ctr"/>
            <a:r>
              <a:rPr lang="fr-FR" sz="4000" b="1" dirty="0" smtClean="0">
                <a:solidFill>
                  <a:srgbClr val="FFC000"/>
                </a:solidFill>
                <a:latin typeface="Monotype Corsiva" pitchFamily="66" charset="0"/>
              </a:rPr>
              <a:t>Le loup et le chien</a:t>
            </a:r>
            <a:endParaRPr lang="fr-FR" sz="4000" b="1" dirty="0">
              <a:solidFill>
                <a:srgbClr val="FFC000"/>
              </a:solidFill>
              <a:latin typeface="Monotype Corsiva" pitchFamily="66" charset="0"/>
            </a:endParaRPr>
          </a:p>
        </p:txBody>
      </p:sp>
      <p:sp>
        <p:nvSpPr>
          <p:cNvPr id="6" name="CasellaDiTesto 5"/>
          <p:cNvSpPr txBox="1"/>
          <p:nvPr/>
        </p:nvSpPr>
        <p:spPr>
          <a:xfrm>
            <a:off x="5143504" y="2071678"/>
            <a:ext cx="3714776" cy="584775"/>
          </a:xfrm>
          <a:prstGeom prst="rect">
            <a:avLst/>
          </a:prstGeom>
          <a:noFill/>
        </p:spPr>
        <p:txBody>
          <a:bodyPr wrap="square" rtlCol="0">
            <a:spAutoFit/>
          </a:bodyPr>
          <a:lstStyle/>
          <a:p>
            <a:pPr algn="just"/>
            <a:r>
              <a:rPr lang="fr-FR" sz="1600" dirty="0" smtClean="0">
                <a:solidFill>
                  <a:srgbClr val="002060"/>
                </a:solidFill>
              </a:rPr>
              <a:t>Un chien se vante de la via qu’il même, mais le loup préfère la liberté</a:t>
            </a:r>
            <a:r>
              <a:rPr lang="it-IT" sz="1600" dirty="0" smtClean="0"/>
              <a:t>.</a:t>
            </a:r>
            <a:endParaRPr lang="it-IT" sz="1600" dirty="0"/>
          </a:p>
        </p:txBody>
      </p:sp>
      <p:sp>
        <p:nvSpPr>
          <p:cNvPr id="7" name="CasellaDiTesto 6"/>
          <p:cNvSpPr txBox="1"/>
          <p:nvPr/>
        </p:nvSpPr>
        <p:spPr>
          <a:xfrm>
            <a:off x="571472" y="2786058"/>
            <a:ext cx="3071834" cy="646331"/>
          </a:xfrm>
          <a:prstGeom prst="rect">
            <a:avLst/>
          </a:prstGeom>
          <a:noFill/>
        </p:spPr>
        <p:txBody>
          <a:bodyPr wrap="square" rtlCol="0">
            <a:spAutoFit/>
          </a:bodyPr>
          <a:lstStyle/>
          <a:p>
            <a:pPr algn="just"/>
            <a:r>
              <a:rPr lang="fr-FR" dirty="0" smtClean="0">
                <a:solidFill>
                  <a:schemeClr val="accent2">
                    <a:lumMod val="50000"/>
                  </a:schemeClr>
                </a:solidFill>
              </a:rPr>
              <a:t>La liberté individuelle et ses limites</a:t>
            </a:r>
            <a:endParaRPr lang="fr-FR" dirty="0">
              <a:solidFill>
                <a:schemeClr val="accent2">
                  <a:lumMod val="50000"/>
                </a:schemeClr>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Bottom)">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Users\Pc\Pictures\favola.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CasellaDiTesto 4"/>
          <p:cNvSpPr txBox="1"/>
          <p:nvPr/>
        </p:nvSpPr>
        <p:spPr>
          <a:xfrm>
            <a:off x="4929190" y="428604"/>
            <a:ext cx="4214810" cy="707886"/>
          </a:xfrm>
          <a:prstGeom prst="rect">
            <a:avLst/>
          </a:prstGeom>
          <a:noFill/>
        </p:spPr>
        <p:txBody>
          <a:bodyPr wrap="square" rtlCol="0">
            <a:spAutoFit/>
          </a:bodyPr>
          <a:lstStyle/>
          <a:p>
            <a:r>
              <a:rPr lang="fr-FR" sz="4000" b="1" dirty="0" smtClean="0">
                <a:solidFill>
                  <a:schemeClr val="accent6">
                    <a:lumMod val="75000"/>
                  </a:schemeClr>
                </a:solidFill>
                <a:latin typeface="Monotype Corsiva" pitchFamily="66" charset="0"/>
              </a:rPr>
              <a:t>Le loup et l’agneau</a:t>
            </a:r>
            <a:endParaRPr lang="fr-FR" sz="4000" b="1" dirty="0">
              <a:solidFill>
                <a:schemeClr val="accent6">
                  <a:lumMod val="75000"/>
                </a:schemeClr>
              </a:solidFill>
              <a:latin typeface="Monotype Corsiva" pitchFamily="66" charset="0"/>
            </a:endParaRPr>
          </a:p>
        </p:txBody>
      </p:sp>
      <p:sp>
        <p:nvSpPr>
          <p:cNvPr id="6" name="CasellaDiTesto 5"/>
          <p:cNvSpPr txBox="1"/>
          <p:nvPr/>
        </p:nvSpPr>
        <p:spPr>
          <a:xfrm>
            <a:off x="4786314" y="2143116"/>
            <a:ext cx="3429024" cy="646331"/>
          </a:xfrm>
          <a:prstGeom prst="rect">
            <a:avLst/>
          </a:prstGeom>
          <a:noFill/>
        </p:spPr>
        <p:txBody>
          <a:bodyPr wrap="square" rtlCol="0">
            <a:spAutoFit/>
          </a:bodyPr>
          <a:lstStyle/>
          <a:p>
            <a:r>
              <a:rPr lang="fr-FR" dirty="0" smtClean="0">
                <a:solidFill>
                  <a:schemeClr val="accent1">
                    <a:lumMod val="50000"/>
                  </a:schemeClr>
                </a:solidFill>
                <a:latin typeface="Comic Sans MS" pitchFamily="66" charset="0"/>
              </a:rPr>
              <a:t>Un loup dévore un agneau qu’il accuse de boire son eau.</a:t>
            </a:r>
            <a:endParaRPr lang="fr-FR" dirty="0">
              <a:solidFill>
                <a:schemeClr val="accent1">
                  <a:lumMod val="50000"/>
                </a:schemeClr>
              </a:solidFill>
              <a:latin typeface="Comic Sans MS" pitchFamily="66" charset="0"/>
            </a:endParaRPr>
          </a:p>
        </p:txBody>
      </p:sp>
      <p:sp>
        <p:nvSpPr>
          <p:cNvPr id="7" name="CasellaDiTesto 6"/>
          <p:cNvSpPr txBox="1"/>
          <p:nvPr/>
        </p:nvSpPr>
        <p:spPr>
          <a:xfrm>
            <a:off x="857224" y="5143512"/>
            <a:ext cx="3929090" cy="646331"/>
          </a:xfrm>
          <a:prstGeom prst="rect">
            <a:avLst/>
          </a:prstGeom>
          <a:noFill/>
        </p:spPr>
        <p:txBody>
          <a:bodyPr wrap="square" rtlCol="0">
            <a:spAutoFit/>
          </a:bodyPr>
          <a:lstStyle/>
          <a:p>
            <a:r>
              <a:rPr lang="fr-FR" dirty="0" smtClean="0">
                <a:solidFill>
                  <a:srgbClr val="FFC000"/>
                </a:solidFill>
                <a:latin typeface="Comic Sans MS" pitchFamily="66" charset="0"/>
              </a:rPr>
              <a:t>La raison </a:t>
            </a:r>
            <a:r>
              <a:rPr lang="fr-FR" dirty="0" smtClean="0">
                <a:solidFill>
                  <a:srgbClr val="FFC000"/>
                </a:solidFill>
                <a:latin typeface="Comic Sans MS" pitchFamily="66" charset="0"/>
              </a:rPr>
              <a:t>du </a:t>
            </a:r>
            <a:r>
              <a:rPr lang="fr-FR" dirty="0" smtClean="0">
                <a:solidFill>
                  <a:srgbClr val="FFC000"/>
                </a:solidFill>
                <a:latin typeface="Comic Sans MS" pitchFamily="66" charset="0"/>
              </a:rPr>
              <a:t>plus fort est toujours la meilleure</a:t>
            </a:r>
            <a:endParaRPr lang="fr-FR" dirty="0">
              <a:solidFill>
                <a:srgbClr val="FFC000"/>
              </a:solidFill>
              <a:latin typeface="Comic Sans MS" pitchFamily="66" charset="0"/>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ts1.mm.bing.net/th?&amp;id=HN.608021826044166550&amp;w=300&amp;h=300&amp;c=0&amp;pid=1.9&amp;rs=0&amp;p=0"/>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1"/>
            <a:ext cx="9144000" cy="6858000"/>
          </a:xfrm>
          <a:prstGeom prst="rect">
            <a:avLst/>
          </a:prstGeom>
          <a:ln>
            <a:noFill/>
          </a:ln>
          <a:effectLst>
            <a:softEdge rad="112500"/>
          </a:effectLst>
        </p:spPr>
      </p:pic>
      <p:sp>
        <p:nvSpPr>
          <p:cNvPr id="5" name="CasellaDiTesto 4"/>
          <p:cNvSpPr txBox="1"/>
          <p:nvPr/>
        </p:nvSpPr>
        <p:spPr>
          <a:xfrm>
            <a:off x="3143240" y="571480"/>
            <a:ext cx="4286280" cy="707886"/>
          </a:xfrm>
          <a:prstGeom prst="rect">
            <a:avLst/>
          </a:prstGeom>
          <a:noFill/>
        </p:spPr>
        <p:txBody>
          <a:bodyPr wrap="square" rtlCol="0">
            <a:spAutoFit/>
          </a:bodyPr>
          <a:lstStyle/>
          <a:p>
            <a:r>
              <a:rPr lang="fr-FR" sz="4000" b="1" dirty="0" smtClean="0">
                <a:latin typeface="Monotype Corsiva" pitchFamily="66" charset="0"/>
              </a:rPr>
              <a:t>Le renard et la cigogne</a:t>
            </a:r>
            <a:endParaRPr lang="fr-FR" sz="4000" b="1" dirty="0">
              <a:latin typeface="Monotype Corsiva" pitchFamily="66" charset="0"/>
            </a:endParaRPr>
          </a:p>
        </p:txBody>
      </p:sp>
      <p:sp>
        <p:nvSpPr>
          <p:cNvPr id="6" name="CasellaDiTesto 5"/>
          <p:cNvSpPr txBox="1"/>
          <p:nvPr/>
        </p:nvSpPr>
        <p:spPr>
          <a:xfrm>
            <a:off x="785786" y="1785926"/>
            <a:ext cx="4786346" cy="923330"/>
          </a:xfrm>
          <a:prstGeom prst="rect">
            <a:avLst/>
          </a:prstGeom>
          <a:noFill/>
        </p:spPr>
        <p:txBody>
          <a:bodyPr wrap="square" rtlCol="0">
            <a:spAutoFit/>
          </a:bodyPr>
          <a:lstStyle/>
          <a:p>
            <a:pPr algn="just"/>
            <a:r>
              <a:rPr lang="fr-FR" dirty="0" smtClean="0">
                <a:solidFill>
                  <a:srgbClr val="0070C0"/>
                </a:solidFill>
                <a:latin typeface="Comic Sans MS" pitchFamily="66" charset="0"/>
              </a:rPr>
              <a:t>La cigogne se venge du renard en lui affront un repas dans un vase ou long bec: elle seul peut attendre les aliments.</a:t>
            </a:r>
            <a:endParaRPr lang="fr-FR" dirty="0">
              <a:solidFill>
                <a:srgbClr val="0070C0"/>
              </a:solidFill>
              <a:latin typeface="Comic Sans MS" pitchFamily="66" charset="0"/>
            </a:endParaRPr>
          </a:p>
        </p:txBody>
      </p:sp>
      <p:sp>
        <p:nvSpPr>
          <p:cNvPr id="7" name="CasellaDiTesto 6"/>
          <p:cNvSpPr txBox="1"/>
          <p:nvPr/>
        </p:nvSpPr>
        <p:spPr>
          <a:xfrm>
            <a:off x="2500298" y="4357694"/>
            <a:ext cx="3786214" cy="369332"/>
          </a:xfrm>
          <a:prstGeom prst="rect">
            <a:avLst/>
          </a:prstGeom>
          <a:noFill/>
        </p:spPr>
        <p:txBody>
          <a:bodyPr wrap="square" rtlCol="0">
            <a:spAutoFit/>
          </a:bodyPr>
          <a:lstStyle/>
          <a:p>
            <a:pPr algn="just"/>
            <a:r>
              <a:rPr lang="fr-FR" dirty="0" smtClean="0">
                <a:solidFill>
                  <a:srgbClr val="7030A0"/>
                </a:solidFill>
              </a:rPr>
              <a:t>Qui la fait </a:t>
            </a:r>
            <a:r>
              <a:rPr lang="fr-FR" dirty="0" smtClean="0">
                <a:solidFill>
                  <a:srgbClr val="7030A0"/>
                </a:solidFill>
              </a:rPr>
              <a:t>l’attend</a:t>
            </a:r>
            <a:endParaRPr lang="fr-FR" dirty="0">
              <a:solidFill>
                <a:srgbClr val="7030A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500" autoRev="1" fill="hold">
                                          <p:stCondLst>
                                            <p:cond delay="0"/>
                                          </p:stCondLst>
                                        </p:cTn>
                                        <p:tgtEl>
                                          <p:spTgt spid="7"/>
                                        </p:tgtEl>
                                        <p:attrNameLst>
                                          <p:attrName>ppt_w</p:attrName>
                                        </p:attrNameLst>
                                      </p:cBhvr>
                                    </p:anim>
                                    <p:anim by="(#ppt_w*0.50)" calcmode="lin" valueType="num">
                                      <p:cBhvr>
                                        <p:cTn id="23" dur="500" decel="50000" autoRev="1" fill="hold">
                                          <p:stCondLst>
                                            <p:cond delay="0"/>
                                          </p:stCondLst>
                                        </p:cTn>
                                        <p:tgtEl>
                                          <p:spTgt spid="7"/>
                                        </p:tgtEl>
                                        <p:attrNameLst>
                                          <p:attrName>ppt_x</p:attrName>
                                        </p:attrNameLst>
                                      </p:cBhvr>
                                    </p:anim>
                                    <p:anim from="(-#ppt_h/2)" to="(#ppt_y)" calcmode="lin" valueType="num">
                                      <p:cBhvr>
                                        <p:cTn id="24" dur="1000" fill="hold">
                                          <p:stCondLst>
                                            <p:cond delay="0"/>
                                          </p:stCondLst>
                                        </p:cTn>
                                        <p:tgtEl>
                                          <p:spTgt spid="7"/>
                                        </p:tgtEl>
                                        <p:attrNameLst>
                                          <p:attrName>ppt_y</p:attrName>
                                        </p:attrNameLst>
                                      </p:cBhvr>
                                    </p:anim>
                                    <p:animRot by="21600000">
                                      <p:cBhvr>
                                        <p:cTn id="2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extLst>
              <a:ext uri="{28A0092B-C50C-407E-A947-70E740481C1C}">
                <a14:useLocalDpi xmlns=""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a14="http://schemas.microsoft.com/office/drawing/2010/main" xmlns:pic="http://schemas.openxmlformats.org/drawingml/2006/picture" xmlns:lc="http://schemas.openxmlformats.org/drawingml/2006/lockedCanvas" w="9525">
                <a:solidFill>
                  <a:schemeClr val="tx1"/>
                </a:solidFill>
                <a:miter lim="800000"/>
                <a:headEnd/>
                <a:tailEnd/>
              </a14:hiddenLine>
            </a:ext>
          </a:extLst>
        </p:spPr>
      </p:pic>
      <p:sp>
        <p:nvSpPr>
          <p:cNvPr id="5" name="CasellaDiTesto 4"/>
          <p:cNvSpPr txBox="1"/>
          <p:nvPr/>
        </p:nvSpPr>
        <p:spPr>
          <a:xfrm>
            <a:off x="1071538" y="500042"/>
            <a:ext cx="7215238" cy="1323439"/>
          </a:xfrm>
          <a:prstGeom prst="rect">
            <a:avLst/>
          </a:prstGeom>
          <a:noFill/>
        </p:spPr>
        <p:txBody>
          <a:bodyPr wrap="square" rtlCol="0">
            <a:spAutoFit/>
          </a:bodyPr>
          <a:lstStyle/>
          <a:p>
            <a:pPr algn="ctr"/>
            <a:r>
              <a:rPr lang="fr-FR" sz="4000" dirty="0" smtClean="0">
                <a:solidFill>
                  <a:schemeClr val="accent3">
                    <a:lumMod val="75000"/>
                  </a:schemeClr>
                </a:solidFill>
                <a:latin typeface="Monotype Corsiva" pitchFamily="66" charset="0"/>
              </a:rPr>
              <a:t>La gremille qui veut se faire grosse que le bœuf </a:t>
            </a:r>
            <a:endParaRPr lang="fr-FR" sz="4000" dirty="0">
              <a:solidFill>
                <a:schemeClr val="accent3">
                  <a:lumMod val="75000"/>
                </a:schemeClr>
              </a:solidFill>
              <a:latin typeface="Monotype Corsiva" pitchFamily="66" charset="0"/>
            </a:endParaRPr>
          </a:p>
        </p:txBody>
      </p:sp>
      <p:sp>
        <p:nvSpPr>
          <p:cNvPr id="6" name="CasellaDiTesto 5"/>
          <p:cNvSpPr txBox="1"/>
          <p:nvPr/>
        </p:nvSpPr>
        <p:spPr>
          <a:xfrm>
            <a:off x="1142976" y="2571744"/>
            <a:ext cx="4143404" cy="923330"/>
          </a:xfrm>
          <a:prstGeom prst="rect">
            <a:avLst/>
          </a:prstGeom>
          <a:noFill/>
        </p:spPr>
        <p:txBody>
          <a:bodyPr wrap="square" rtlCol="0">
            <a:spAutoFit/>
          </a:bodyPr>
          <a:lstStyle/>
          <a:p>
            <a:pPr algn="just"/>
            <a:r>
              <a:rPr lang="fr-FR" dirty="0" smtClean="0">
                <a:solidFill>
                  <a:schemeClr val="accent1">
                    <a:lumMod val="20000"/>
                    <a:lumOff val="80000"/>
                  </a:schemeClr>
                </a:solidFill>
                <a:latin typeface="Comic Sans MS" pitchFamily="66" charset="0"/>
              </a:rPr>
              <a:t>Une gremille veut gonfler pour ressembler </a:t>
            </a:r>
            <a:r>
              <a:rPr lang="fr-FR" dirty="0" smtClean="0">
                <a:solidFill>
                  <a:schemeClr val="accent1">
                    <a:lumMod val="20000"/>
                    <a:lumOff val="80000"/>
                  </a:schemeClr>
                </a:solidFill>
                <a:latin typeface="Comic Sans MS" pitchFamily="66" charset="0"/>
              </a:rPr>
              <a:t>au</a:t>
            </a:r>
            <a:r>
              <a:rPr lang="fr-FR" dirty="0" smtClean="0">
                <a:solidFill>
                  <a:schemeClr val="accent1">
                    <a:lumMod val="20000"/>
                    <a:lumOff val="80000"/>
                  </a:schemeClr>
                </a:solidFill>
                <a:latin typeface="Comic Sans MS" pitchFamily="66" charset="0"/>
              </a:rPr>
              <a:t> </a:t>
            </a:r>
            <a:r>
              <a:rPr lang="fr-FR" dirty="0" smtClean="0">
                <a:solidFill>
                  <a:schemeClr val="accent1">
                    <a:lumMod val="20000"/>
                    <a:lumOff val="80000"/>
                  </a:schemeClr>
                </a:solidFill>
                <a:latin typeface="Comic Sans MS" pitchFamily="66" charset="0"/>
              </a:rPr>
              <a:t>bœuf et finit par exploser</a:t>
            </a:r>
            <a:endParaRPr lang="fr-FR" dirty="0">
              <a:solidFill>
                <a:schemeClr val="accent1">
                  <a:lumMod val="20000"/>
                  <a:lumOff val="80000"/>
                </a:schemeClr>
              </a:solidFill>
              <a:latin typeface="Comic Sans MS" pitchFamily="66" charset="0"/>
            </a:endParaRPr>
          </a:p>
        </p:txBody>
      </p:sp>
      <p:sp>
        <p:nvSpPr>
          <p:cNvPr id="7" name="CasellaDiTesto 6"/>
          <p:cNvSpPr txBox="1"/>
          <p:nvPr/>
        </p:nvSpPr>
        <p:spPr>
          <a:xfrm>
            <a:off x="4429124" y="4143380"/>
            <a:ext cx="3929090" cy="1200329"/>
          </a:xfrm>
          <a:prstGeom prst="rect">
            <a:avLst/>
          </a:prstGeom>
          <a:noFill/>
        </p:spPr>
        <p:txBody>
          <a:bodyPr wrap="square" rtlCol="0">
            <a:spAutoFit/>
          </a:bodyPr>
          <a:lstStyle/>
          <a:p>
            <a:r>
              <a:rPr lang="fr-FR" dirty="0" smtClean="0">
                <a:solidFill>
                  <a:srgbClr val="0070C0"/>
                </a:solidFill>
              </a:rPr>
              <a:t>Vanité / touret bourgeois veut bâter comme les grands seigneurs. Tous princes ont des ambassadeurs, tous marquez veut avoir des pages</a:t>
            </a:r>
            <a:endParaRPr lang="fr-FR" dirty="0">
              <a:solidFill>
                <a:srgbClr val="0070C0"/>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ts1.mm.bing.net/th?&amp;id=HN.608002670481051200&amp;w=300&amp;h=300&amp;c=0&amp;pid=1.9&amp;rs=0&amp;p=0"/>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214291"/>
            <a:ext cx="9144000" cy="6643710"/>
          </a:xfrm>
          <a:prstGeom prst="ellipse">
            <a:avLst/>
          </a:prstGeom>
          <a:ln>
            <a:noFill/>
          </a:ln>
          <a:effectLst>
            <a:softEdge rad="112500"/>
          </a:effectLst>
        </p:spPr>
      </p:pic>
      <p:sp>
        <p:nvSpPr>
          <p:cNvPr id="5" name="CasellaDiTesto 4"/>
          <p:cNvSpPr txBox="1"/>
          <p:nvPr/>
        </p:nvSpPr>
        <p:spPr>
          <a:xfrm>
            <a:off x="4000496" y="357166"/>
            <a:ext cx="4500594" cy="707886"/>
          </a:xfrm>
          <a:prstGeom prst="rect">
            <a:avLst/>
          </a:prstGeom>
          <a:noFill/>
        </p:spPr>
        <p:txBody>
          <a:bodyPr wrap="square" rtlCol="0">
            <a:spAutoFit/>
          </a:bodyPr>
          <a:lstStyle/>
          <a:p>
            <a:r>
              <a:rPr lang="fr-FR" sz="4000" b="1" dirty="0" smtClean="0">
                <a:solidFill>
                  <a:schemeClr val="accent3">
                    <a:lumMod val="75000"/>
                  </a:schemeClr>
                </a:solidFill>
                <a:latin typeface="Monotype Corsiva" pitchFamily="66" charset="0"/>
              </a:rPr>
              <a:t>La colombe et la fourmi</a:t>
            </a:r>
            <a:endParaRPr lang="fr-FR" sz="4000" b="1" dirty="0">
              <a:solidFill>
                <a:schemeClr val="accent3">
                  <a:lumMod val="75000"/>
                </a:schemeClr>
              </a:solidFill>
              <a:latin typeface="Monotype Corsiva" pitchFamily="66" charset="0"/>
            </a:endParaRPr>
          </a:p>
        </p:txBody>
      </p:sp>
      <p:sp>
        <p:nvSpPr>
          <p:cNvPr id="6" name="CasellaDiTesto 5"/>
          <p:cNvSpPr txBox="1"/>
          <p:nvPr/>
        </p:nvSpPr>
        <p:spPr>
          <a:xfrm>
            <a:off x="2214546" y="1357298"/>
            <a:ext cx="6357982" cy="1754326"/>
          </a:xfrm>
          <a:prstGeom prst="rect">
            <a:avLst/>
          </a:prstGeom>
          <a:noFill/>
        </p:spPr>
        <p:txBody>
          <a:bodyPr wrap="square" rtlCol="0">
            <a:spAutoFit/>
          </a:bodyPr>
          <a:lstStyle/>
          <a:p>
            <a:pPr algn="just"/>
            <a:r>
              <a:rPr lang="fr-FR" dirty="0" smtClean="0">
                <a:solidFill>
                  <a:schemeClr val="accent5">
                    <a:lumMod val="75000"/>
                  </a:schemeClr>
                </a:solidFill>
                <a:latin typeface="Comic Sans MS" pitchFamily="66" charset="0"/>
              </a:rPr>
              <a:t>Une fourmi est allée à l’eau dans un ruisseau et tombe dedans. Sur un arbre une colombe a vu la scène est la course pour aider la fourmi. Pendant ce temps un chasseur était sur le point de frapper la colombe avec une flèche, mais la fourmi a couru pour défendre la colombe chasseur  mourir.</a:t>
            </a:r>
            <a:endParaRPr lang="fr-FR" dirty="0">
              <a:solidFill>
                <a:schemeClr val="accent5">
                  <a:lumMod val="75000"/>
                </a:schemeClr>
              </a:solidFill>
              <a:latin typeface="Comic Sans MS" pitchFamily="66" charset="0"/>
            </a:endParaRPr>
          </a:p>
        </p:txBody>
      </p:sp>
      <p:sp>
        <p:nvSpPr>
          <p:cNvPr id="7" name="CasellaDiTesto 6"/>
          <p:cNvSpPr txBox="1"/>
          <p:nvPr/>
        </p:nvSpPr>
        <p:spPr>
          <a:xfrm>
            <a:off x="1857356" y="4357694"/>
            <a:ext cx="4214842" cy="369332"/>
          </a:xfrm>
          <a:prstGeom prst="rect">
            <a:avLst/>
          </a:prstGeom>
          <a:noFill/>
        </p:spPr>
        <p:txBody>
          <a:bodyPr wrap="square" rtlCol="0">
            <a:spAutoFit/>
          </a:bodyPr>
          <a:lstStyle/>
          <a:p>
            <a:pPr algn="just"/>
            <a:r>
              <a:rPr lang="fr-FR" dirty="0" smtClean="0">
                <a:solidFill>
                  <a:srgbClr val="FF0000"/>
                </a:solidFill>
                <a:latin typeface="Comic Sans MS" pitchFamily="66" charset="0"/>
              </a:rPr>
              <a:t>Doit rembourser les bienfaiteurs</a:t>
            </a:r>
            <a:endParaRPr lang="fr-FR" dirty="0">
              <a:solidFill>
                <a:srgbClr val="FF0000"/>
              </a:solidFill>
              <a:latin typeface="Comic Sans MS" pitchFamily="66"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set>
                                      <p:cBhvr>
                                        <p:cTn id="26" dur="455" fill="hold">
                                          <p:stCondLst>
                                            <p:cond delay="0"/>
                                          </p:stCondLst>
                                        </p:cTn>
                                        <p:tgtEl>
                                          <p:spTgt spid="7"/>
                                        </p:tgtEl>
                                        <p:attrNameLst>
                                          <p:attrName>style.rotation</p:attrName>
                                        </p:attrNameLst>
                                      </p:cBhvr>
                                      <p:to>
                                        <p:strVal val="-45.0"/>
                                      </p:to>
                                    </p:set>
                                    <p:anim calcmode="lin" valueType="num">
                                      <p:cBhvr>
                                        <p:cTn id="27"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466</Words>
  <Application>Microsoft Office PowerPoint</Application>
  <PresentationFormat>Presentazione su schermo (4:3)</PresentationFormat>
  <Paragraphs>26</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Diapositiva 1</vt:lpstr>
      <vt:lpstr>Diapositiva 2</vt:lpstr>
      <vt:lpstr>Diapositiva 3</vt:lpstr>
      <vt:lpstr>Diapositiva 4</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User</cp:lastModifiedBy>
  <cp:revision>26</cp:revision>
  <dcterms:created xsi:type="dcterms:W3CDTF">2015-03-23T21:23:38Z</dcterms:created>
  <dcterms:modified xsi:type="dcterms:W3CDTF">2015-03-28T04:47:24Z</dcterms:modified>
</cp:coreProperties>
</file>