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0" r:id="rId3"/>
    <p:sldId id="261" r:id="rId4"/>
    <p:sldId id="25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7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E0EEC-A0CD-411F-8B7E-260E5BC5F5AB}" type="datetimeFigureOut">
              <a:rPr lang="it-IT" smtClean="0"/>
              <a:pPr/>
              <a:t>28/05/2016</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F83B7-8A9E-44CD-A0D7-89DE0135B67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AFF83B7-8A9E-44CD-A0D7-89DE0135B678}"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AFF83B7-8A9E-44CD-A0D7-89DE0135B678}"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AFF83B7-8A9E-44CD-A0D7-89DE0135B678}"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AFF83B7-8A9E-44CD-A0D7-89DE0135B678}" type="slidenum">
              <a:rPr lang="it-IT" smtClean="0"/>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3547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100085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6028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108959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40547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97628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97378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0116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06635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189666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09FF0C-B963-4BA3-8B9C-CD7AF8908222}" type="datetimeFigureOut">
              <a:rPr lang="it-IT" smtClean="0"/>
              <a:pPr/>
              <a:t>28/05/2016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E3152B7-989B-46CC-9A8D-74A4BE9CA35B}" type="slidenum">
              <a:rPr lang="it-IT" smtClean="0"/>
              <a:pPr/>
              <a:t>‹N›</a:t>
            </a:fld>
            <a:endParaRPr lang="it-IT"/>
          </a:p>
        </p:txBody>
      </p:sp>
    </p:spTree>
    <p:extLst>
      <p:ext uri="{BB962C8B-B14F-4D97-AF65-F5344CB8AC3E}">
        <p14:creationId xmlns:p14="http://schemas.microsoft.com/office/powerpoint/2010/main" val="281613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9FF0C-B963-4BA3-8B9C-CD7AF8908222}" type="datetimeFigureOut">
              <a:rPr lang="it-IT" smtClean="0"/>
              <a:pPr/>
              <a:t>28/05/2016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52B7-989B-46CC-9A8D-74A4BE9CA35B}" type="slidenum">
              <a:rPr lang="it-IT" smtClean="0"/>
              <a:pPr/>
              <a:t>‹N›</a:t>
            </a:fld>
            <a:endParaRPr lang="it-IT"/>
          </a:p>
        </p:txBody>
      </p:sp>
    </p:spTree>
    <p:extLst>
      <p:ext uri="{BB962C8B-B14F-4D97-AF65-F5344CB8AC3E}">
        <p14:creationId xmlns:p14="http://schemas.microsoft.com/office/powerpoint/2010/main" val="59869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2"/>
            <a:ext cx="9144000" cy="332950"/>
          </a:xfrm>
        </p:spPr>
        <p:txBody>
          <a:bodyPr>
            <a:normAutofit fontScale="90000"/>
          </a:bodyPr>
          <a:lstStyle/>
          <a:p>
            <a:r>
              <a:rPr lang="it-IT" dirty="0" smtClean="0"/>
              <a:t>LA CUISINE FRANCAISE</a:t>
            </a:r>
            <a:endParaRPr lang="it-IT" dirty="0"/>
          </a:p>
        </p:txBody>
      </p:sp>
      <p:sp>
        <p:nvSpPr>
          <p:cNvPr id="3" name="Sottotitolo 2"/>
          <p:cNvSpPr>
            <a:spLocks noGrp="1"/>
          </p:cNvSpPr>
          <p:nvPr>
            <p:ph type="subTitle" idx="1"/>
          </p:nvPr>
        </p:nvSpPr>
        <p:spPr>
          <a:xfrm>
            <a:off x="1534274" y="4376791"/>
            <a:ext cx="9144000" cy="2239766"/>
          </a:xfrm>
        </p:spPr>
        <p:txBody>
          <a:bodyPr>
            <a:normAutofit fontScale="92500" lnSpcReduction="20000"/>
          </a:bodyPr>
          <a:lstStyle/>
          <a:p>
            <a:r>
              <a:rPr lang="fr-FR" dirty="0" smtClean="0"/>
              <a:t>Le nom dériverait du francique « </a:t>
            </a:r>
            <a:r>
              <a:rPr lang="fr-FR" dirty="0" err="1" smtClean="0"/>
              <a:t>Kuchen</a:t>
            </a:r>
            <a:r>
              <a:rPr lang="fr-FR" dirty="0" smtClean="0"/>
              <a:t> » / « </a:t>
            </a:r>
            <a:r>
              <a:rPr lang="fr-FR" dirty="0" err="1" smtClean="0"/>
              <a:t>Kuche</a:t>
            </a:r>
            <a:r>
              <a:rPr lang="fr-FR" dirty="0" smtClean="0"/>
              <a:t> » que l'on retrouve également en haut-allemand. Une francisation directe du /u/ en /i/ est néanmoins peu probable. Le pluriel de « </a:t>
            </a:r>
            <a:r>
              <a:rPr lang="fr-FR" dirty="0" err="1" smtClean="0"/>
              <a:t>Kuchen</a:t>
            </a:r>
            <a:r>
              <a:rPr lang="fr-FR" dirty="0" smtClean="0"/>
              <a:t> » est, en revanche, « </a:t>
            </a:r>
            <a:r>
              <a:rPr lang="fr-FR" dirty="0" err="1" smtClean="0"/>
              <a:t>Kéich</a:t>
            </a:r>
            <a:r>
              <a:rPr lang="fr-FR" dirty="0" smtClean="0"/>
              <a:t> »[1] et le diminutif se dit « </a:t>
            </a:r>
            <a:r>
              <a:rPr lang="fr-FR" dirty="0" err="1" smtClean="0"/>
              <a:t>Kichel</a:t>
            </a:r>
            <a:r>
              <a:rPr lang="fr-FR" dirty="0" smtClean="0"/>
              <a:t> » en zone rhénane, ce qui les rapproche plus clairement de la forme francisée « quiche ». Les francophones lorrains n'ont pas francisé la « </a:t>
            </a:r>
            <a:r>
              <a:rPr lang="fr-FR" dirty="0" err="1" smtClean="0"/>
              <a:t>Surkrut</a:t>
            </a:r>
            <a:r>
              <a:rPr lang="fr-FR" dirty="0" smtClean="0"/>
              <a:t> » en « </a:t>
            </a:r>
            <a:r>
              <a:rPr lang="fr-FR" dirty="0" err="1" smtClean="0"/>
              <a:t>chicrite</a:t>
            </a:r>
            <a:r>
              <a:rPr lang="fr-FR" dirty="0" smtClean="0"/>
              <a:t> » (pour choucroute), il n'y a aucune raison pour qu'ils empruntent un terme comme « </a:t>
            </a:r>
            <a:r>
              <a:rPr lang="fr-FR" dirty="0" err="1" smtClean="0"/>
              <a:t>Kuche</a:t>
            </a:r>
            <a:r>
              <a:rPr lang="fr-FR" dirty="0" smtClean="0"/>
              <a:t> » en quiche sans qu'une explication phonétique ne les incite à privilégier le /i/ au /ou/. Il n'est pas inutile de rappeler que le mot « </a:t>
            </a:r>
            <a:r>
              <a:rPr lang="fr-FR" dirty="0" err="1" smtClean="0"/>
              <a:t>Kich</a:t>
            </a:r>
            <a:r>
              <a:rPr lang="fr-FR" dirty="0" smtClean="0"/>
              <a:t> » en francique désigne la cuisine</a:t>
            </a:r>
            <a:endParaRPr lang="it-IT" dirty="0"/>
          </a:p>
        </p:txBody>
      </p:sp>
      <p:pic>
        <p:nvPicPr>
          <p:cNvPr id="1026" name="Picture 2" descr="F:\ricette francesi\quiche-lorraine.jpg"/>
          <p:cNvPicPr>
            <a:picLocks noChangeAspect="1" noChangeArrowheads="1"/>
          </p:cNvPicPr>
          <p:nvPr/>
        </p:nvPicPr>
        <p:blipFill>
          <a:blip r:embed="rId3" cstate="print"/>
          <a:srcRect/>
          <a:stretch>
            <a:fillRect/>
          </a:stretch>
        </p:blipFill>
        <p:spPr bwMode="auto">
          <a:xfrm>
            <a:off x="3239054" y="1474181"/>
            <a:ext cx="5145087" cy="2751471"/>
          </a:xfrm>
          <a:prstGeom prst="rect">
            <a:avLst/>
          </a:prstGeom>
          <a:noFill/>
        </p:spPr>
      </p:pic>
    </p:spTree>
    <p:extLst>
      <p:ext uri="{BB962C8B-B14F-4D97-AF65-F5344CB8AC3E}">
        <p14:creationId xmlns:p14="http://schemas.microsoft.com/office/powerpoint/2010/main" val="350674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83335"/>
            <a:ext cx="9144000" cy="805726"/>
          </a:xfrm>
        </p:spPr>
        <p:txBody>
          <a:bodyPr>
            <a:normAutofit fontScale="90000"/>
          </a:bodyPr>
          <a:lstStyle/>
          <a:p>
            <a:r>
              <a:rPr lang="it-IT" dirty="0" smtClean="0"/>
              <a:t>LA RATATOUILLE</a:t>
            </a:r>
            <a:endParaRPr lang="it-IT" dirty="0"/>
          </a:p>
        </p:txBody>
      </p:sp>
      <p:sp>
        <p:nvSpPr>
          <p:cNvPr id="3" name="Sottotitolo 2"/>
          <p:cNvSpPr>
            <a:spLocks noGrp="1"/>
          </p:cNvSpPr>
          <p:nvPr>
            <p:ph type="subTitle" idx="1"/>
          </p:nvPr>
        </p:nvSpPr>
        <p:spPr>
          <a:xfrm>
            <a:off x="1524000" y="3976099"/>
            <a:ext cx="9144000" cy="2630183"/>
          </a:xfrm>
        </p:spPr>
        <p:txBody>
          <a:bodyPr>
            <a:normAutofit fontScale="62500" lnSpcReduction="20000"/>
          </a:bodyPr>
          <a:lstStyle/>
          <a:p>
            <a:r>
              <a:rPr lang="fr-FR" dirty="0"/>
              <a:t>L</a:t>
            </a:r>
            <a:r>
              <a:rPr lang="fr-FR" dirty="0" smtClean="0"/>
              <a:t>e mot « ratatouille » est issu de l'occitan </a:t>
            </a:r>
            <a:r>
              <a:rPr lang="fr-FR" dirty="0" err="1" smtClean="0"/>
              <a:t>ratatolha</a:t>
            </a:r>
            <a:r>
              <a:rPr lang="fr-FR" dirty="0" smtClean="0"/>
              <a:t> (variantes orthographiques : </a:t>
            </a:r>
            <a:r>
              <a:rPr lang="fr-FR" dirty="0" err="1" smtClean="0"/>
              <a:t>ratatouio</a:t>
            </a:r>
            <a:r>
              <a:rPr lang="fr-FR" dirty="0" smtClean="0"/>
              <a:t> ou </a:t>
            </a:r>
            <a:r>
              <a:rPr lang="fr-FR" dirty="0" err="1" smtClean="0"/>
              <a:t>ratatoulho</a:t>
            </a:r>
            <a:r>
              <a:rPr lang="fr-FR" dirty="0" smtClean="0"/>
              <a:t>; </a:t>
            </a:r>
            <a:r>
              <a:rPr lang="fr-FR" dirty="0" err="1" smtClean="0"/>
              <a:t>retatoulho</a:t>
            </a:r>
            <a:r>
              <a:rPr lang="fr-FR" dirty="0" smtClean="0"/>
              <a:t> dans le Var[1]). Il est également utilisé dans d'autres langues. Ce plat est une spécialité de la Provence et de l'ancien Comté de Nice.</a:t>
            </a:r>
          </a:p>
          <a:p>
            <a:endParaRPr lang="fr-FR" dirty="0" smtClean="0"/>
          </a:p>
          <a:p>
            <a:r>
              <a:rPr lang="fr-FR" dirty="0" smtClean="0"/>
              <a:t>À l’origine, le mot « ratatouille » désigne dès 1778 un ragoût hétéroclite. L'abréviation « rata » désigne en argot militaire un mélange de haricots et de pommes de terre, puis de légumes variés, de pain et de viande grasse. Le rata est en effet la cantine de base du militaire, simple et rapide à confectionner.</a:t>
            </a:r>
          </a:p>
          <a:p>
            <a:endParaRPr lang="fr-FR" dirty="0" smtClean="0"/>
          </a:p>
          <a:p>
            <a:r>
              <a:rPr lang="fr-FR" dirty="0" smtClean="0"/>
              <a:t>La ratatouille est proche de la bohémienne, recette provençale également, d'origine plutôt comtadine (Comtat Venaissin) et composée uniquement d'aubergines, de tomates et d'une gousse d'ail. Elle s'apparente aussi à la piperade, spécialité basque composée de tomates, de poivrons et de piments d'Espelette.</a:t>
            </a:r>
          </a:p>
          <a:p>
            <a:endParaRPr lang="fr-FR" dirty="0"/>
          </a:p>
        </p:txBody>
      </p:sp>
      <p:pic>
        <p:nvPicPr>
          <p:cNvPr id="2050" name="Picture 2" descr="F:\ricette francesi\Ratatouille.jpg"/>
          <p:cNvPicPr>
            <a:picLocks noChangeAspect="1" noChangeArrowheads="1"/>
          </p:cNvPicPr>
          <p:nvPr/>
        </p:nvPicPr>
        <p:blipFill>
          <a:blip r:embed="rId3"/>
          <a:srcRect/>
          <a:stretch>
            <a:fillRect/>
          </a:stretch>
        </p:blipFill>
        <p:spPr bwMode="auto">
          <a:xfrm>
            <a:off x="2479104" y="976045"/>
            <a:ext cx="7248525" cy="2979506"/>
          </a:xfrm>
          <a:prstGeom prst="rect">
            <a:avLst/>
          </a:prstGeom>
          <a:noFill/>
        </p:spPr>
      </p:pic>
    </p:spTree>
    <p:extLst>
      <p:ext uri="{BB962C8B-B14F-4D97-AF65-F5344CB8AC3E}">
        <p14:creationId xmlns:p14="http://schemas.microsoft.com/office/powerpoint/2010/main" val="300807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95264" y="365126"/>
            <a:ext cx="5599416" cy="857499"/>
          </a:xfrm>
        </p:spPr>
        <p:txBody>
          <a:bodyPr>
            <a:normAutofit/>
          </a:bodyPr>
          <a:lstStyle/>
          <a:p>
            <a:r>
              <a:rPr lang="it-IT" dirty="0" smtClean="0"/>
              <a:t>LA BOUILLABAISSE</a:t>
            </a:r>
            <a:endParaRPr lang="it-IT" dirty="0"/>
          </a:p>
        </p:txBody>
      </p:sp>
      <p:sp>
        <p:nvSpPr>
          <p:cNvPr id="3" name="Segnaposto contenuto 2"/>
          <p:cNvSpPr>
            <a:spLocks noGrp="1"/>
          </p:cNvSpPr>
          <p:nvPr>
            <p:ph idx="1"/>
          </p:nvPr>
        </p:nvSpPr>
        <p:spPr>
          <a:xfrm>
            <a:off x="838200" y="4161034"/>
            <a:ext cx="10515600" cy="2696965"/>
          </a:xfrm>
        </p:spPr>
        <p:txBody>
          <a:bodyPr/>
          <a:lstStyle/>
          <a:p>
            <a:r>
              <a:rPr lang="it-IT" dirty="0" smtClean="0"/>
              <a:t>La bouillabaisse est un </a:t>
            </a:r>
            <a:r>
              <a:rPr lang="it-IT" dirty="0" err="1" smtClean="0"/>
              <a:t>plat</a:t>
            </a:r>
            <a:r>
              <a:rPr lang="it-IT" dirty="0" smtClean="0"/>
              <a:t> </a:t>
            </a:r>
            <a:r>
              <a:rPr lang="it-IT" dirty="0" err="1" smtClean="0"/>
              <a:t>traditionnel</a:t>
            </a:r>
            <a:r>
              <a:rPr lang="it-IT" dirty="0" smtClean="0"/>
              <a:t> </a:t>
            </a:r>
            <a:r>
              <a:rPr lang="it-IT" dirty="0" err="1" smtClean="0"/>
              <a:t>marseilles</a:t>
            </a:r>
            <a:r>
              <a:rPr lang="it-IT" dirty="0" smtClean="0"/>
              <a:t> de </a:t>
            </a:r>
            <a:r>
              <a:rPr lang="it-IT" dirty="0" err="1" smtClean="0"/>
              <a:t>originaire</a:t>
            </a:r>
            <a:r>
              <a:rPr lang="it-IT" dirty="0" smtClean="0"/>
              <a:t> de la </a:t>
            </a:r>
            <a:r>
              <a:rPr lang="it-IT" dirty="0" err="1" smtClean="0"/>
              <a:t>Grece</a:t>
            </a:r>
            <a:r>
              <a:rPr lang="it-IT" dirty="0" smtClean="0"/>
              <a:t> </a:t>
            </a:r>
            <a:r>
              <a:rPr lang="it-IT" dirty="0" err="1" smtClean="0"/>
              <a:t>antique</a:t>
            </a:r>
            <a:r>
              <a:rPr lang="it-IT" dirty="0" smtClean="0"/>
              <a:t>. Il se compose d’une </a:t>
            </a:r>
            <a:r>
              <a:rPr lang="it-IT" dirty="0" err="1" smtClean="0"/>
              <a:t>soupe</a:t>
            </a:r>
            <a:r>
              <a:rPr lang="it-IT" dirty="0" smtClean="0"/>
              <a:t> de </a:t>
            </a:r>
            <a:r>
              <a:rPr lang="it-IT" dirty="0" err="1" smtClean="0"/>
              <a:t>poissons</a:t>
            </a:r>
            <a:r>
              <a:rPr lang="it-IT" dirty="0" smtClean="0"/>
              <a:t> </a:t>
            </a:r>
            <a:r>
              <a:rPr lang="it-IT" dirty="0" err="1" smtClean="0"/>
              <a:t>que</a:t>
            </a:r>
            <a:r>
              <a:rPr lang="it-IT" dirty="0" smtClean="0"/>
              <a:t> l’on </a:t>
            </a:r>
            <a:r>
              <a:rPr lang="it-IT" dirty="0" err="1" smtClean="0"/>
              <a:t>mange</a:t>
            </a:r>
            <a:r>
              <a:rPr lang="it-IT" dirty="0" smtClean="0"/>
              <a:t> </a:t>
            </a:r>
            <a:r>
              <a:rPr lang="it-IT" dirty="0" err="1" smtClean="0"/>
              <a:t>avec</a:t>
            </a:r>
            <a:r>
              <a:rPr lang="it-IT" dirty="0" smtClean="0"/>
              <a:t> </a:t>
            </a:r>
            <a:r>
              <a:rPr lang="it-IT" dirty="0" err="1" smtClean="0"/>
              <a:t>des</a:t>
            </a:r>
            <a:r>
              <a:rPr lang="it-IT" dirty="0" smtClean="0"/>
              <a:t> </a:t>
            </a:r>
            <a:r>
              <a:rPr lang="it-IT" dirty="0" err="1" smtClean="0"/>
              <a:t>croutons</a:t>
            </a:r>
            <a:r>
              <a:rPr lang="it-IT" dirty="0" smtClean="0"/>
              <a:t>.</a:t>
            </a:r>
            <a:br>
              <a:rPr lang="it-IT" dirty="0" smtClean="0"/>
            </a:br>
            <a:r>
              <a:rPr lang="it-IT" dirty="0" err="1" smtClean="0"/>
              <a:t>Ingredients</a:t>
            </a:r>
            <a:r>
              <a:rPr lang="it-IT" dirty="0" smtClean="0"/>
              <a:t>:</a:t>
            </a:r>
            <a:r>
              <a:rPr lang="it-IT" dirty="0" err="1" smtClean="0"/>
              <a:t>poissons</a:t>
            </a:r>
            <a:r>
              <a:rPr lang="it-IT" dirty="0" smtClean="0"/>
              <a:t> de </a:t>
            </a:r>
            <a:r>
              <a:rPr lang="it-IT" dirty="0" err="1" smtClean="0"/>
              <a:t>rocle</a:t>
            </a:r>
            <a:r>
              <a:rPr lang="it-IT" dirty="0" smtClean="0"/>
              <a:t>,</a:t>
            </a:r>
            <a:r>
              <a:rPr lang="it-IT" dirty="0" err="1" smtClean="0"/>
              <a:t>aziminu</a:t>
            </a:r>
            <a:r>
              <a:rPr lang="it-IT" dirty="0" smtClean="0"/>
              <a:t>,</a:t>
            </a:r>
            <a:r>
              <a:rPr lang="it-IT" dirty="0" err="1" smtClean="0"/>
              <a:t>bourraide</a:t>
            </a:r>
            <a:r>
              <a:rPr lang="it-IT" dirty="0" smtClean="0"/>
              <a:t>,</a:t>
            </a:r>
            <a:r>
              <a:rPr lang="it-IT" dirty="0" err="1" smtClean="0"/>
              <a:t>setorse</a:t>
            </a:r>
            <a:r>
              <a:rPr lang="it-IT" dirty="0" smtClean="0"/>
              <a:t>,</a:t>
            </a:r>
            <a:r>
              <a:rPr lang="it-IT" dirty="0" err="1" smtClean="0"/>
              <a:t>calderaide</a:t>
            </a:r>
            <a:endParaRPr lang="it-IT" dirty="0"/>
          </a:p>
        </p:txBody>
      </p:sp>
      <p:pic>
        <p:nvPicPr>
          <p:cNvPr id="4" name="Picture 2" descr="F:\ricette francesi\la bouillabaisse.jpeg"/>
          <p:cNvPicPr>
            <a:picLocks noChangeAspect="1" noChangeArrowheads="1"/>
          </p:cNvPicPr>
          <p:nvPr/>
        </p:nvPicPr>
        <p:blipFill>
          <a:blip r:embed="rId3"/>
          <a:srcRect/>
          <a:stretch>
            <a:fillRect/>
          </a:stretch>
        </p:blipFill>
        <p:spPr bwMode="auto">
          <a:xfrm>
            <a:off x="3637050" y="1140432"/>
            <a:ext cx="4510355" cy="279457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26058" y="133565"/>
            <a:ext cx="9413890" cy="1191802"/>
          </a:xfrm>
        </p:spPr>
        <p:txBody>
          <a:bodyPr>
            <a:normAutofit/>
          </a:bodyPr>
          <a:lstStyle/>
          <a:p>
            <a:r>
              <a:rPr lang="it-IT" dirty="0" smtClean="0"/>
              <a:t>LA FONDUE SAVOYARDE</a:t>
            </a:r>
            <a:endParaRPr lang="it-IT" dirty="0"/>
          </a:p>
        </p:txBody>
      </p:sp>
      <p:sp>
        <p:nvSpPr>
          <p:cNvPr id="3" name="Sottotitolo 2"/>
          <p:cNvSpPr>
            <a:spLocks noGrp="1"/>
          </p:cNvSpPr>
          <p:nvPr>
            <p:ph type="subTitle" idx="1"/>
          </p:nvPr>
        </p:nvSpPr>
        <p:spPr>
          <a:xfrm>
            <a:off x="1750031" y="3421294"/>
            <a:ext cx="9144000" cy="3277457"/>
          </a:xfrm>
        </p:spPr>
        <p:txBody>
          <a:bodyPr>
            <a:normAutofit fontScale="92500" lnSpcReduction="20000"/>
          </a:bodyPr>
          <a:lstStyle/>
          <a:p>
            <a:endParaRPr lang="fr-FR" dirty="0" smtClean="0"/>
          </a:p>
          <a:p>
            <a:endParaRPr lang="fr-FR" dirty="0" smtClean="0"/>
          </a:p>
          <a:p>
            <a:r>
              <a:rPr lang="fr-FR" dirty="0" smtClean="0"/>
              <a:t>Afin de rendre le mélange plus homogène, la </a:t>
            </a:r>
            <a:r>
              <a:rPr lang="fr-FR" dirty="0" err="1" smtClean="0"/>
              <a:t>fLes</a:t>
            </a:r>
            <a:r>
              <a:rPr lang="fr-FR" dirty="0" smtClean="0"/>
              <a:t> ingrédients principaux pour réaliser une fondue savoyarde sont du fromage à pâte pressée cuite coupé en dés (habituellement 1/3 de comté, 1/3 beaufort, 1/3 gruyère de Savoie), du vin blanc, de l'ail et du pain[6].</a:t>
            </a:r>
          </a:p>
          <a:p>
            <a:endParaRPr lang="fr-FR" dirty="0" smtClean="0"/>
          </a:p>
          <a:p>
            <a:r>
              <a:rPr lang="fr-FR" dirty="0" smtClean="0"/>
              <a:t>Certaines variantes de la recette autorisent l'adjonction d'une petite quantité d'alcool de cerise (en particulier du kirsch) pour </a:t>
            </a:r>
            <a:r>
              <a:rPr lang="fr-FR" dirty="0" err="1" smtClean="0"/>
              <a:t>réhausser</a:t>
            </a:r>
            <a:r>
              <a:rPr lang="fr-FR" dirty="0" smtClean="0"/>
              <a:t> le goût, et parfois l'usage de fromage savoyard </a:t>
            </a:r>
            <a:r>
              <a:rPr lang="fr-FR" dirty="0" err="1" smtClean="0"/>
              <a:t>arine</a:t>
            </a:r>
            <a:r>
              <a:rPr lang="fr-FR" dirty="0" smtClean="0"/>
              <a:t> de maïs ou la fécule de pomme de terre sont parfois utilisées, bien que la recette originale n'en comporte pas toujours.</a:t>
            </a:r>
          </a:p>
          <a:p>
            <a:endParaRPr lang="fr-FR" dirty="0" smtClean="0"/>
          </a:p>
          <a:p>
            <a:endParaRPr lang="it-IT" dirty="0"/>
          </a:p>
        </p:txBody>
      </p:sp>
      <p:pic>
        <p:nvPicPr>
          <p:cNvPr id="4098" name="Picture 2" descr="F:\ricette francesi\fondue savoyarde.jpg"/>
          <p:cNvPicPr>
            <a:picLocks noChangeAspect="1" noChangeArrowheads="1"/>
          </p:cNvPicPr>
          <p:nvPr/>
        </p:nvPicPr>
        <p:blipFill>
          <a:blip r:embed="rId3"/>
          <a:srcRect/>
          <a:stretch>
            <a:fillRect/>
          </a:stretch>
        </p:blipFill>
        <p:spPr bwMode="auto">
          <a:xfrm>
            <a:off x="3554858" y="1232899"/>
            <a:ext cx="5609690" cy="2630183"/>
          </a:xfrm>
          <a:prstGeom prst="rect">
            <a:avLst/>
          </a:prstGeom>
          <a:noFill/>
        </p:spPr>
      </p:pic>
    </p:spTree>
    <p:extLst>
      <p:ext uri="{BB962C8B-B14F-4D97-AF65-F5344CB8AC3E}">
        <p14:creationId xmlns:p14="http://schemas.microsoft.com/office/powerpoint/2010/main" val="33448919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451</Words>
  <Application>Microsoft Office PowerPoint</Application>
  <PresentationFormat>Widescreen</PresentationFormat>
  <Paragraphs>20</Paragraphs>
  <Slides>4</Slides>
  <Notes>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vt:i4>
      </vt:variant>
    </vt:vector>
  </HeadingPairs>
  <TitlesOfParts>
    <vt:vector size="8" baseType="lpstr">
      <vt:lpstr>Arial</vt:lpstr>
      <vt:lpstr>Calibri</vt:lpstr>
      <vt:lpstr>Calibri Light</vt:lpstr>
      <vt:lpstr>Tema di Office</vt:lpstr>
      <vt:lpstr>LA CUISINE FRANCAISE</vt:lpstr>
      <vt:lpstr>LA RATATOUILLE</vt:lpstr>
      <vt:lpstr>LA BOUILLABAISSE</vt:lpstr>
      <vt:lpstr>LA FONDUE SAVOYARDE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CUISINE FRANCAISE</dc:title>
  <dc:creator>crupi</dc:creator>
  <cp:lastModifiedBy>rosa ceccio</cp:lastModifiedBy>
  <cp:revision>8</cp:revision>
  <dcterms:created xsi:type="dcterms:W3CDTF">2016-05-24T20:56:49Z</dcterms:created>
  <dcterms:modified xsi:type="dcterms:W3CDTF">2016-05-28T08:17:11Z</dcterms:modified>
</cp:coreProperties>
</file>