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66" r:id="rId4"/>
    <p:sldId id="269" r:id="rId5"/>
    <p:sldId id="259" r:id="rId6"/>
    <p:sldId id="267" r:id="rId7"/>
    <p:sldId id="260" r:id="rId8"/>
    <p:sldId id="261" r:id="rId9"/>
    <p:sldId id="262" r:id="rId10"/>
    <p:sldId id="268" r:id="rId11"/>
    <p:sldId id="270" r:id="rId12"/>
    <p:sldId id="271" r:id="rId13"/>
    <p:sldId id="273" r:id="rId14"/>
    <p:sldId id="276" r:id="rId15"/>
    <p:sldId id="274" r:id="rId16"/>
    <p:sldId id="278" r:id="rId17"/>
    <p:sldId id="277" r:id="rId18"/>
    <p:sldId id="272" r:id="rId19"/>
    <p:sldId id="281" r:id="rId2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7" autoAdjust="0"/>
  </p:normalViewPr>
  <p:slideViewPr>
    <p:cSldViewPr>
      <p:cViewPr varScale="1">
        <p:scale>
          <a:sx n="118" d="100"/>
          <a:sy n="118" d="100"/>
        </p:scale>
        <p:origin x="140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3B649-1368-4A12-95C7-CC938FFE41A8}" type="datetimeFigureOut">
              <a:rPr lang="it-IT" smtClean="0"/>
              <a:pPr/>
              <a:t>18/05/2016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30E1C-672E-4123-A67E-68B6B485305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advClick="0" advTm="5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3B649-1368-4A12-95C7-CC938FFE41A8}" type="datetimeFigureOut">
              <a:rPr lang="it-IT" smtClean="0"/>
              <a:pPr/>
              <a:t>18/05/2016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30E1C-672E-4123-A67E-68B6B485305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advClick="0" advTm="5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3B649-1368-4A12-95C7-CC938FFE41A8}" type="datetimeFigureOut">
              <a:rPr lang="it-IT" smtClean="0"/>
              <a:pPr/>
              <a:t>18/05/2016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30E1C-672E-4123-A67E-68B6B485305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advClick="0" advTm="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3B649-1368-4A12-95C7-CC938FFE41A8}" type="datetimeFigureOut">
              <a:rPr lang="it-IT" smtClean="0"/>
              <a:pPr/>
              <a:t>18/05/2016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30E1C-672E-4123-A67E-68B6B485305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advClick="0" advTm="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3B649-1368-4A12-95C7-CC938FFE41A8}" type="datetimeFigureOut">
              <a:rPr lang="it-IT" smtClean="0"/>
              <a:pPr/>
              <a:t>18/05/2016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30E1C-672E-4123-A67E-68B6B485305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advClick="0" advTm="5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3B649-1368-4A12-95C7-CC938FFE41A8}" type="datetimeFigureOut">
              <a:rPr lang="it-IT" smtClean="0"/>
              <a:pPr/>
              <a:t>18/05/2016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30E1C-672E-4123-A67E-68B6B485305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advClick="0" advTm="5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3B649-1368-4A12-95C7-CC938FFE41A8}" type="datetimeFigureOut">
              <a:rPr lang="it-IT" smtClean="0"/>
              <a:pPr/>
              <a:t>18/05/2016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30E1C-672E-4123-A67E-68B6B485305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advClick="0" advTm="5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3B649-1368-4A12-95C7-CC938FFE41A8}" type="datetimeFigureOut">
              <a:rPr lang="it-IT" smtClean="0"/>
              <a:pPr/>
              <a:t>18/05/2016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30E1C-672E-4123-A67E-68B6B485305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advClick="0" advTm="5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3B649-1368-4A12-95C7-CC938FFE41A8}" type="datetimeFigureOut">
              <a:rPr lang="it-IT" smtClean="0"/>
              <a:pPr/>
              <a:t>18/05/2016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30E1C-672E-4123-A67E-68B6B485305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advClick="0" advTm="5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3B649-1368-4A12-95C7-CC938FFE41A8}" type="datetimeFigureOut">
              <a:rPr lang="it-IT" smtClean="0"/>
              <a:pPr/>
              <a:t>18/05/2016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30E1C-672E-4123-A67E-68B6B485305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advClick="0" advTm="5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3B649-1368-4A12-95C7-CC938FFE41A8}" type="datetimeFigureOut">
              <a:rPr lang="it-IT" smtClean="0"/>
              <a:pPr/>
              <a:t>18/05/2016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30E1C-672E-4123-A67E-68B6B485305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advClick="0" advTm="5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23B649-1368-4A12-95C7-CC938FFE41A8}" type="datetimeFigureOut">
              <a:rPr lang="it-IT" smtClean="0"/>
              <a:pPr/>
              <a:t>18/05/2016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30E1C-672E-4123-A67E-68B6B485305A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5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it.wikipedia.org/wiki/1984" TargetMode="External"/><Relationship Id="rId2" Type="http://schemas.openxmlformats.org/officeDocument/2006/relationships/hyperlink" Target="http://it.wikipedia.org/wiki/Orwell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gif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it.wikipedia.org/wiki/Formica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it.wikipedia.org/wiki/Termite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it.wikipedia.org/wiki/Insetto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5508104" y="188640"/>
            <a:ext cx="34198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 smtClean="0">
                <a:solidFill>
                  <a:srgbClr val="002060"/>
                </a:solidFill>
                <a:latin typeface="Lucida Calligraphy" panose="03010101010101010101" pitchFamily="66" charset="0"/>
              </a:rPr>
              <a:t>Istituto Comprensivo</a:t>
            </a:r>
            <a:br>
              <a:rPr lang="it-IT" dirty="0" smtClean="0">
                <a:solidFill>
                  <a:srgbClr val="002060"/>
                </a:solidFill>
                <a:latin typeface="Lucida Calligraphy" panose="03010101010101010101" pitchFamily="66" charset="0"/>
              </a:rPr>
            </a:br>
            <a:r>
              <a:rPr lang="it-IT" dirty="0" smtClean="0">
                <a:solidFill>
                  <a:srgbClr val="002060"/>
                </a:solidFill>
                <a:latin typeface="Lucida Calligraphy" panose="03010101010101010101" pitchFamily="66" charset="0"/>
              </a:rPr>
              <a:t>Bova </a:t>
            </a:r>
            <a:r>
              <a:rPr lang="it-IT" dirty="0" err="1" smtClean="0">
                <a:solidFill>
                  <a:srgbClr val="002060"/>
                </a:solidFill>
                <a:latin typeface="Lucida Calligraphy" panose="03010101010101010101" pitchFamily="66" charset="0"/>
              </a:rPr>
              <a:t>Marina-Condofuri</a:t>
            </a:r>
            <a:r>
              <a:rPr lang="it-IT" dirty="0" smtClean="0">
                <a:solidFill>
                  <a:srgbClr val="002060"/>
                </a:solidFill>
                <a:latin typeface="Lucida Calligraphy" panose="03010101010101010101" pitchFamily="66" charset="0"/>
              </a:rPr>
              <a:t/>
            </a:r>
            <a:br>
              <a:rPr lang="it-IT" dirty="0" smtClean="0">
                <a:solidFill>
                  <a:srgbClr val="002060"/>
                </a:solidFill>
                <a:latin typeface="Lucida Calligraphy" panose="03010101010101010101" pitchFamily="66" charset="0"/>
              </a:rPr>
            </a:br>
            <a:r>
              <a:rPr lang="it-IT" dirty="0" smtClean="0">
                <a:solidFill>
                  <a:srgbClr val="002060"/>
                </a:solidFill>
                <a:latin typeface="Lucida Calligraphy" panose="03010101010101010101" pitchFamily="66" charset="0"/>
              </a:rPr>
              <a:t>Scuola Secondaria di Primo Grado</a:t>
            </a:r>
            <a:br>
              <a:rPr lang="it-IT" dirty="0" smtClean="0">
                <a:solidFill>
                  <a:srgbClr val="002060"/>
                </a:solidFill>
                <a:latin typeface="Lucida Calligraphy" panose="03010101010101010101" pitchFamily="66" charset="0"/>
              </a:rPr>
            </a:br>
            <a:r>
              <a:rPr lang="it-IT" dirty="0" smtClean="0">
                <a:solidFill>
                  <a:srgbClr val="002060"/>
                </a:solidFill>
                <a:latin typeface="Lucida Calligraphy" panose="03010101010101010101" pitchFamily="66" charset="0"/>
              </a:rPr>
              <a:t>Plesso </a:t>
            </a:r>
            <a:r>
              <a:rPr lang="it-IT" b="1" dirty="0" err="1" smtClean="0">
                <a:solidFill>
                  <a:srgbClr val="002060"/>
                </a:solidFill>
                <a:latin typeface="Lucida Calligraphy" panose="03010101010101010101" pitchFamily="66" charset="0"/>
              </a:rPr>
              <a:t>Palizzi</a:t>
            </a:r>
            <a:r>
              <a:rPr lang="it-IT" b="1" dirty="0" smtClean="0">
                <a:solidFill>
                  <a:srgbClr val="002060"/>
                </a:solidFill>
                <a:latin typeface="Lucida Calligraphy" panose="03010101010101010101" pitchFamily="66" charset="0"/>
              </a:rPr>
              <a:t> Marina </a:t>
            </a:r>
          </a:p>
        </p:txBody>
      </p:sp>
      <p:sp>
        <p:nvSpPr>
          <p:cNvPr id="6" name="Rettangolo 5"/>
          <p:cNvSpPr/>
          <p:nvPr/>
        </p:nvSpPr>
        <p:spPr>
          <a:xfrm>
            <a:off x="0" y="4293096"/>
            <a:ext cx="39959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 smtClean="0">
                <a:solidFill>
                  <a:srgbClr val="002060"/>
                </a:solidFill>
                <a:latin typeface="Lucida Calligraphy" panose="03010101010101010101" pitchFamily="66" charset="0"/>
              </a:rPr>
              <a:t>Prof.ssa </a:t>
            </a:r>
            <a:r>
              <a:rPr lang="it-IT" dirty="0" err="1" smtClean="0">
                <a:solidFill>
                  <a:srgbClr val="002060"/>
                </a:solidFill>
                <a:latin typeface="Lucida Calligraphy" panose="03010101010101010101" pitchFamily="66" charset="0"/>
              </a:rPr>
              <a:t>Condemi</a:t>
            </a:r>
            <a:r>
              <a:rPr lang="it-IT" dirty="0" smtClean="0">
                <a:solidFill>
                  <a:srgbClr val="002060"/>
                </a:solidFill>
                <a:latin typeface="Lucida Calligraphy" panose="03010101010101010101" pitchFamily="66" charset="0"/>
              </a:rPr>
              <a:t> Maria Francesca</a:t>
            </a:r>
            <a:br>
              <a:rPr lang="it-IT" dirty="0" smtClean="0">
                <a:solidFill>
                  <a:srgbClr val="002060"/>
                </a:solidFill>
                <a:latin typeface="Lucida Calligraphy" panose="03010101010101010101" pitchFamily="66" charset="0"/>
              </a:rPr>
            </a:br>
            <a:r>
              <a:rPr lang="it-IT" dirty="0" smtClean="0">
                <a:solidFill>
                  <a:srgbClr val="002060"/>
                </a:solidFill>
                <a:latin typeface="Lucida Calligraphy" panose="03010101010101010101" pitchFamily="66" charset="0"/>
              </a:rPr>
              <a:t>A.S. 2015/2016</a:t>
            </a:r>
            <a:endParaRPr lang="it-IT" dirty="0"/>
          </a:p>
        </p:txBody>
      </p:sp>
      <p:grpSp>
        <p:nvGrpSpPr>
          <p:cNvPr id="10" name="Gruppo 9"/>
          <p:cNvGrpSpPr/>
          <p:nvPr/>
        </p:nvGrpSpPr>
        <p:grpSpPr>
          <a:xfrm>
            <a:off x="5436096" y="1772816"/>
            <a:ext cx="3456384" cy="2304256"/>
            <a:chOff x="2627784" y="1916832"/>
            <a:chExt cx="4762500" cy="3810000"/>
          </a:xfrm>
        </p:grpSpPr>
        <p:pic>
          <p:nvPicPr>
            <p:cNvPr id="11269" name="Picture 5" descr="http://www.acquacanina.org/10%20bibliografie/libro2/images/pergamena%20ok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627784" y="1916832"/>
              <a:ext cx="4762500" cy="3810000"/>
            </a:xfrm>
            <a:prstGeom prst="rect">
              <a:avLst/>
            </a:prstGeom>
            <a:noFill/>
          </p:spPr>
        </p:pic>
        <p:sp>
          <p:nvSpPr>
            <p:cNvPr id="9" name="Rettangolo 8"/>
            <p:cNvSpPr/>
            <p:nvPr/>
          </p:nvSpPr>
          <p:spPr>
            <a:xfrm>
              <a:off x="3779912" y="2924946"/>
              <a:ext cx="2518965" cy="17811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1600" b="1" dirty="0" smtClean="0">
                  <a:solidFill>
                    <a:srgbClr val="002060"/>
                  </a:solidFill>
                  <a:latin typeface="Lucida Calligraphy" panose="03010101010101010101" pitchFamily="66" charset="0"/>
                </a:rPr>
                <a:t>FAVOLE di IERI e di OGGI a CONFRONTO</a:t>
              </a:r>
              <a:endParaRPr lang="it-IT" sz="1600" b="1" dirty="0"/>
            </a:p>
          </p:txBody>
        </p:sp>
      </p:grpSp>
      <p:pic>
        <p:nvPicPr>
          <p:cNvPr id="2" name="Come un pittor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25016" y="116327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6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059832" y="188640"/>
            <a:ext cx="370790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Riferimenti culturali</a:t>
            </a:r>
            <a:endParaRPr kumimoji="0" lang="it-IT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763688" y="692696"/>
            <a:ext cx="71653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600" dirty="0" smtClean="0">
                <a:latin typeface="Lucida Handwriting" pitchFamily="66" charset="0"/>
                <a:ea typeface="Times New Roman" pitchFamily="18" charset="0"/>
                <a:cs typeface="Simplified Arabic Fixed" pitchFamily="49" charset="-78"/>
              </a:rPr>
              <a:t>Z vive in una società dispotica, molto simile a quella in cui la realtà quotidiana si sta lentamente ma inesorabilmente trasformando: una società frenetica, in cui l'individualismo è bandito e soffocato da una sorta di gigantesca coscienza collettiva che regolamenta tutto il vivere comune. </a:t>
            </a:r>
            <a:endParaRPr lang="it-IT" sz="1600" dirty="0" smtClean="0">
              <a:latin typeface="Lucida Handwriting" pitchFamily="66" charset="0"/>
              <a:cs typeface="Arial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4211960" y="4149080"/>
            <a:ext cx="43559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latin typeface="Lucida Handwriting" pitchFamily="66" charset="0"/>
                <a:ea typeface="Times New Roman" pitchFamily="18" charset="0"/>
                <a:cs typeface="Simplified Arabic Fixed" pitchFamily="49" charset="-78"/>
              </a:rPr>
              <a:t>Come se non bastasse, in questa visione della possibile società del domani (molto simile, per certi versi, a quella descritta da </a:t>
            </a:r>
            <a:r>
              <a:rPr lang="it-IT" dirty="0" smtClean="0">
                <a:latin typeface="Lucida Handwriting" pitchFamily="66" charset="0"/>
                <a:ea typeface="Times New Roman" pitchFamily="18" charset="0"/>
                <a:cs typeface="Simplified Arabic Fixed" pitchFamily="49" charset="-78"/>
                <a:hlinkClick r:id="rId2" tooltip="Orwell"/>
              </a:rPr>
              <a:t>Orwell</a:t>
            </a:r>
            <a:r>
              <a:rPr lang="it-IT" dirty="0" smtClean="0">
                <a:latin typeface="Lucida Handwriting" pitchFamily="66" charset="0"/>
                <a:ea typeface="Times New Roman" pitchFamily="18" charset="0"/>
                <a:cs typeface="Simplified Arabic Fixed" pitchFamily="49" charset="-78"/>
              </a:rPr>
              <a:t> nel suo </a:t>
            </a:r>
            <a:r>
              <a:rPr lang="it-IT" dirty="0" smtClean="0">
                <a:latin typeface="Lucida Handwriting" pitchFamily="66" charset="0"/>
                <a:ea typeface="Times New Roman" pitchFamily="18" charset="0"/>
                <a:cs typeface="Simplified Arabic Fixed" pitchFamily="49" charset="-78"/>
                <a:hlinkClick r:id="rId3" tooltip="1984"/>
              </a:rPr>
              <a:t>1984</a:t>
            </a:r>
            <a:r>
              <a:rPr lang="it-IT" dirty="0" smtClean="0">
                <a:latin typeface="Lucida Handwriting" pitchFamily="66" charset="0"/>
                <a:ea typeface="Times New Roman" pitchFamily="18" charset="0"/>
                <a:cs typeface="Simplified Arabic Fixed" pitchFamily="49" charset="-78"/>
              </a:rPr>
              <a:t>) l'importanza e il ruolo di un individuo vengono stabiliti fin dal momento della nascita.</a:t>
            </a:r>
            <a:endParaRPr lang="it-IT" dirty="0"/>
          </a:p>
        </p:txBody>
      </p:sp>
      <p:pic>
        <p:nvPicPr>
          <p:cNvPr id="25602" name="Picture 2" descr="http://arjelle.altervista.org/Tesine/Federica/1984-George-Orwell-unabridged-retail-Blackstone-Audi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4077072"/>
            <a:ext cx="2396505" cy="2626307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88640"/>
            <a:ext cx="15113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tangolo 6"/>
          <p:cNvSpPr/>
          <p:nvPr/>
        </p:nvSpPr>
        <p:spPr>
          <a:xfrm>
            <a:off x="0" y="2420888"/>
            <a:ext cx="8964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latin typeface="Lucida Handwriting" pitchFamily="66" charset="0"/>
                <a:ea typeface="Times New Roman" pitchFamily="18" charset="0"/>
                <a:cs typeface="Simplified Arabic Fixed" pitchFamily="49" charset="-78"/>
              </a:rPr>
              <a:t>Tutti si muovono e agiscono allo stesso modo, basti pensare alla scena del ballo nel bar, dove i ballerini sembrano degli automi telecomandati piuttosto che degli esseri senzienti, in una sorta di gigantesco sistema che, oltretutto, ha nel lavoro e nella produttività il proprio chiodo fisso: sotto questo aspetto eloquente è il messaggio scritto nell'area di allenamento dei futuri operai, </a:t>
            </a:r>
            <a:r>
              <a:rPr lang="it-IT" sz="1600" i="1" dirty="0" err="1" smtClean="0">
                <a:latin typeface="Lucida Handwriting" pitchFamily="66" charset="0"/>
                <a:ea typeface="Times New Roman" pitchFamily="18" charset="0"/>
                <a:cs typeface="Simplified Arabic Fixed" pitchFamily="49" charset="-78"/>
              </a:rPr>
              <a:t>Freetime</a:t>
            </a:r>
            <a:r>
              <a:rPr lang="it-IT" sz="1600" i="1" dirty="0" smtClean="0">
                <a:latin typeface="Lucida Handwriting" pitchFamily="66" charset="0"/>
                <a:ea typeface="Times New Roman" pitchFamily="18" charset="0"/>
                <a:cs typeface="Simplified Arabic Fixed" pitchFamily="49" charset="-78"/>
              </a:rPr>
              <a:t> </a:t>
            </a:r>
            <a:r>
              <a:rPr lang="it-IT" sz="1600" i="1" dirty="0" err="1" smtClean="0">
                <a:latin typeface="Lucida Handwriting" pitchFamily="66" charset="0"/>
                <a:ea typeface="Times New Roman" pitchFamily="18" charset="0"/>
                <a:cs typeface="Simplified Arabic Fixed" pitchFamily="49" charset="-78"/>
              </a:rPr>
              <a:t>is</a:t>
            </a:r>
            <a:r>
              <a:rPr lang="it-IT" sz="1600" i="1" dirty="0" smtClean="0">
                <a:latin typeface="Lucida Handwriting" pitchFamily="66" charset="0"/>
                <a:ea typeface="Times New Roman" pitchFamily="18" charset="0"/>
                <a:cs typeface="Simplified Arabic Fixed" pitchFamily="49" charset="-78"/>
              </a:rPr>
              <a:t> </a:t>
            </a:r>
            <a:r>
              <a:rPr lang="it-IT" sz="1600" i="1" dirty="0" err="1" smtClean="0">
                <a:latin typeface="Lucida Handwriting" pitchFamily="66" charset="0"/>
                <a:ea typeface="Times New Roman" pitchFamily="18" charset="0"/>
                <a:cs typeface="Simplified Arabic Fixed" pitchFamily="49" charset="-78"/>
              </a:rPr>
              <a:t>for</a:t>
            </a:r>
            <a:r>
              <a:rPr lang="it-IT" sz="1600" i="1" dirty="0" smtClean="0">
                <a:latin typeface="Lucida Handwriting" pitchFamily="66" charset="0"/>
                <a:ea typeface="Times New Roman" pitchFamily="18" charset="0"/>
                <a:cs typeface="Simplified Arabic Fixed" pitchFamily="49" charset="-78"/>
              </a:rPr>
              <a:t> Training</a:t>
            </a:r>
            <a:r>
              <a:rPr lang="it-IT" sz="1600" dirty="0" smtClean="0">
                <a:latin typeface="Lucida Handwriting" pitchFamily="66" charset="0"/>
                <a:ea typeface="Times New Roman" pitchFamily="18" charset="0"/>
                <a:cs typeface="Simplified Arabic Fixed" pitchFamily="49" charset="-78"/>
              </a:rPr>
              <a:t> (Il tempo libero è per allenarsi). </a:t>
            </a:r>
            <a:endParaRPr lang="it-IT" sz="1600" dirty="0"/>
          </a:p>
        </p:txBody>
      </p:sp>
    </p:spTree>
  </p:cSld>
  <p:clrMapOvr>
    <a:masterClrMapping/>
  </p:clrMapOvr>
  <p:transition advClick="0" advTm="3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ediaworld\Desktop\Condemi Mariafrancesca\Immagine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620688"/>
            <a:ext cx="4510624" cy="3384376"/>
          </a:xfrm>
          <a:prstGeom prst="rect">
            <a:avLst/>
          </a:prstGeom>
          <a:noFill/>
          <a:ln w="38100" cmpd="dbl">
            <a:solidFill>
              <a:schemeClr val="tx1"/>
            </a:solidFill>
          </a:ln>
          <a:scene3d>
            <a:camera prst="orthographicFront">
              <a:rot lat="0" lon="0" rev="900000"/>
            </a:camera>
            <a:lightRig rig="threePt" dir="t"/>
          </a:scene3d>
        </p:spPr>
      </p:pic>
      <p:pic>
        <p:nvPicPr>
          <p:cNvPr id="2051" name="Picture 3" descr="C:\Users\mediaworld\Desktop\Condemi Mariafrancesca\Immagine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2924944"/>
            <a:ext cx="4536504" cy="3403794"/>
          </a:xfrm>
          <a:prstGeom prst="rect">
            <a:avLst/>
          </a:prstGeom>
          <a:noFill/>
          <a:ln w="38100" cmpd="dbl">
            <a:solidFill>
              <a:schemeClr val="tx1"/>
            </a:solidFill>
          </a:ln>
          <a:scene3d>
            <a:camera prst="orthographicFront">
              <a:rot lat="0" lon="0" rev="20694000"/>
            </a:camera>
            <a:lightRig rig="threePt" dir="t"/>
          </a:scene3d>
        </p:spPr>
      </p:pic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ediaworld\Desktop\Condemi Mariafrancesca\Immagine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88640"/>
            <a:ext cx="8064896" cy="518424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63500">
            <a:bevelT prst="convex"/>
          </a:sp3d>
        </p:spPr>
      </p:pic>
      <p:pic>
        <p:nvPicPr>
          <p:cNvPr id="2" name="Picture 4" descr="C:\Users\mediaworld\Desktop\Condemi Mariafrancesca\Immagine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83436" y="3861048"/>
            <a:ext cx="3792820" cy="284756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76200">
            <a:bevelT prst="convex"/>
          </a:sp3d>
        </p:spPr>
      </p:pic>
      <p:pic>
        <p:nvPicPr>
          <p:cNvPr id="4" name="Picture 4" descr="formiche animate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5805264"/>
            <a:ext cx="1052735" cy="105273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ediaworld\Desktop\Condemi Mariafrancesca\Immagine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700808"/>
            <a:ext cx="4176464" cy="3135601"/>
          </a:xfrm>
          <a:prstGeom prst="rect">
            <a:avLst/>
          </a:prstGeom>
          <a:noFill/>
          <a:ln w="38100">
            <a:solidFill>
              <a:schemeClr val="tx1"/>
            </a:solidFill>
            <a:prstDash val="solid"/>
            <a:bevel/>
          </a:ln>
        </p:spPr>
      </p:pic>
      <p:pic>
        <p:nvPicPr>
          <p:cNvPr id="4099" name="Picture 3" descr="C:\Users\mediaworld\Desktop\Condemi Mariafrancesca\Immagine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188640"/>
            <a:ext cx="4795553" cy="3600400"/>
          </a:xfrm>
          <a:prstGeom prst="rect">
            <a:avLst/>
          </a:prstGeom>
          <a:noFill/>
          <a:ln w="47625">
            <a:solidFill>
              <a:schemeClr val="tx1"/>
            </a:solidFill>
            <a:prstDash val="lgDashDot"/>
          </a:ln>
          <a:scene3d>
            <a:camera prst="orthographicFront"/>
            <a:lightRig rig="threePt" dir="t"/>
          </a:scene3d>
          <a:sp3d extrusionH="76200">
            <a:bevelB w="120650" prst="slope"/>
            <a:extrusionClr>
              <a:schemeClr val="tx1"/>
            </a:extrusionClr>
          </a:sp3d>
        </p:spPr>
      </p:pic>
      <p:pic>
        <p:nvPicPr>
          <p:cNvPr id="4100" name="Picture 4" descr="C:\Users\mediaworld\Desktop\Condemi Mariafrancesca\Immagine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3933056"/>
            <a:ext cx="3672408" cy="2757166"/>
          </a:xfrm>
          <a:prstGeom prst="rect">
            <a:avLst/>
          </a:prstGeom>
          <a:noFill/>
          <a:ln w="41275" cmpd="sng">
            <a:solidFill>
              <a:schemeClr val="tx1"/>
            </a:solidFill>
            <a:prstDash val="solid"/>
          </a:ln>
        </p:spPr>
      </p:pic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://www.pianetagratis.it/gif/animali/formiche/01/0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4077072"/>
            <a:ext cx="1069082" cy="1460211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6000">
    <p:newsfla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mediaworld\Desktop\Condemi Mariafrancesca\Immagine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4411909" cy="3312368"/>
          </a:xfrm>
          <a:prstGeom prst="rect">
            <a:avLst/>
          </a:prstGeom>
          <a:noFill/>
          <a:ln w="44450" cap="rnd">
            <a:solidFill>
              <a:schemeClr val="tx1"/>
            </a:solidFill>
            <a:prstDash val="lgDash"/>
          </a:ln>
        </p:spPr>
      </p:pic>
      <p:pic>
        <p:nvPicPr>
          <p:cNvPr id="5123" name="Picture 3" descr="C:\Users\mediaworld\Desktop\Condemi Mariafrancesca\Immagine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2708920"/>
            <a:ext cx="3744416" cy="2811228"/>
          </a:xfrm>
          <a:prstGeom prst="rect">
            <a:avLst/>
          </a:prstGeom>
          <a:noFill/>
          <a:ln w="44450" cap="rnd">
            <a:solidFill>
              <a:schemeClr val="tx1"/>
            </a:solidFill>
            <a:prstDash val="lgDash"/>
          </a:ln>
        </p:spPr>
      </p:pic>
      <p:pic>
        <p:nvPicPr>
          <p:cNvPr id="5125" name="Picture 5" descr="C:\Users\mediaworld\Desktop\Condemi Mariafrancesca\Immagine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4365104"/>
            <a:ext cx="3240360" cy="2295525"/>
          </a:xfrm>
          <a:prstGeom prst="rect">
            <a:avLst/>
          </a:prstGeom>
          <a:noFill/>
          <a:ln w="44450" cap="rnd">
            <a:solidFill>
              <a:schemeClr val="tx1"/>
            </a:solidFill>
            <a:prstDash val="lgDash"/>
          </a:ln>
        </p:spPr>
      </p:pic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ediaworld\Desktop\Condemi Mariafrancesca\Immagine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188640"/>
            <a:ext cx="5250954" cy="3942305"/>
          </a:xfrm>
          <a:prstGeom prst="rect">
            <a:avLst/>
          </a:prstGeom>
          <a:noFill/>
          <a:ln w="38100" cap="rnd">
            <a:solidFill>
              <a:schemeClr val="tx1"/>
            </a:solidFill>
            <a:prstDash val="lgDash"/>
            <a:rou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2924944"/>
            <a:ext cx="3894187" cy="2853166"/>
          </a:xfrm>
          <a:prstGeom prst="rect">
            <a:avLst/>
          </a:prstGeom>
          <a:noFill/>
          <a:ln w="38100" cap="rnd">
            <a:solidFill>
              <a:schemeClr val="tx1"/>
            </a:solidFill>
            <a:prstDash val="lgDash"/>
            <a:round/>
            <a:headEnd/>
            <a:tailEnd/>
          </a:ln>
        </p:spPr>
      </p:pic>
      <p:pic>
        <p:nvPicPr>
          <p:cNvPr id="6148" name="Picture 4" descr="C:\Users\mediaworld\Desktop\Condemi Mariafrancesca\Immagine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4005064"/>
            <a:ext cx="3456384" cy="2594980"/>
          </a:xfrm>
          <a:prstGeom prst="rect">
            <a:avLst/>
          </a:prstGeom>
          <a:noFill/>
          <a:ln w="38100" cap="rnd">
            <a:solidFill>
              <a:schemeClr val="tx1"/>
            </a:solidFill>
            <a:prstDash val="lgDash"/>
            <a:round/>
          </a:ln>
        </p:spPr>
      </p:pic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formica animata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060848"/>
            <a:ext cx="864096" cy="86409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zoom dir="in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ormiche animate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1143000" cy="1143001"/>
          </a:xfrm>
          <a:prstGeom prst="rect">
            <a:avLst/>
          </a:prstGeom>
          <a:noFill/>
        </p:spPr>
      </p:pic>
      <p:pic>
        <p:nvPicPr>
          <p:cNvPr id="8194" name="Picture 2" descr="C:\Users\mediaworld\Desktop\Condemi Mariafrancesca\Immagine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188640"/>
            <a:ext cx="6115050" cy="4591050"/>
          </a:xfrm>
          <a:prstGeom prst="rect">
            <a:avLst/>
          </a:prstGeom>
          <a:noFill/>
          <a:ln w="38100" cap="rnd" cmpd="sng">
            <a:solidFill>
              <a:schemeClr val="tx1"/>
            </a:solidFill>
            <a:beve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pic>
        <p:nvPicPr>
          <p:cNvPr id="8195" name="Picture 3" descr="C:\Users\mediaworld\Desktop\Condemi Mariafrancesca\Immagine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140968"/>
            <a:ext cx="4714605" cy="3539626"/>
          </a:xfrm>
          <a:prstGeom prst="rect">
            <a:avLst/>
          </a:prstGeom>
          <a:noFill/>
          <a:ln w="38100" cap="rnd" cmpd="sng">
            <a:solidFill>
              <a:schemeClr val="tx1"/>
            </a:solidFill>
            <a:beve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619672" y="4941168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Julia</a:t>
            </a:r>
            <a:endParaRPr lang="it-IT" sz="2400" b="1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6588224" y="6237312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Samuel</a:t>
            </a:r>
            <a:endParaRPr lang="it-IT" sz="2400" b="1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251520" y="188640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err="1" smtClean="0"/>
              <a:t>Roxana</a:t>
            </a:r>
            <a:endParaRPr lang="it-IT" sz="2400" b="1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4211960" y="5661248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Giulia</a:t>
            </a:r>
            <a:endParaRPr lang="it-IT" sz="2400" b="1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971600" y="3284984"/>
            <a:ext cx="1215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err="1" smtClean="0"/>
              <a:t>Jasmine</a:t>
            </a:r>
            <a:endParaRPr lang="it-IT" sz="2400" b="1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6372200" y="188640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Marco</a:t>
            </a:r>
            <a:endParaRPr lang="it-IT" sz="2400" b="1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2411760" y="5733256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Anastasia</a:t>
            </a:r>
            <a:endParaRPr lang="it-IT" sz="2400" b="1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3419872" y="0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Vincenzo</a:t>
            </a:r>
            <a:endParaRPr lang="it-IT" sz="2400" b="1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7631832" y="2132856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Domenico Z.</a:t>
            </a:r>
            <a:endParaRPr lang="it-IT" sz="2400" b="1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2339752" y="2276872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Domenico F.</a:t>
            </a:r>
            <a:endParaRPr lang="it-IT" sz="2400" b="1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4355976" y="2996952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Antonio G.</a:t>
            </a:r>
            <a:endParaRPr lang="it-IT" sz="2400" b="1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4860032" y="260648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Filiberto</a:t>
            </a:r>
            <a:endParaRPr lang="it-IT" sz="2400" b="1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3635896" y="692696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Michele</a:t>
            </a:r>
            <a:endParaRPr lang="it-IT" sz="2400" b="1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2123728" y="476672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Antonio Z.</a:t>
            </a:r>
            <a:endParaRPr lang="it-IT" sz="2400" b="1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6372200" y="3284984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Saverio</a:t>
            </a:r>
            <a:endParaRPr lang="it-IT" sz="2400" b="1" dirty="0"/>
          </a:p>
        </p:txBody>
      </p:sp>
    </p:spTree>
  </p:cSld>
  <p:clrMapOvr>
    <a:masterClrMapping/>
  </p:clrMapOvr>
  <p:transition spd="slow" advClick="0" advTm="7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0"/>
                            </p:stCondLst>
                            <p:childTnLst>
                              <p:par>
                                <p:cTn id="9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000"/>
                            </p:stCondLst>
                            <p:childTnLst>
                              <p:par>
                                <p:cTn id="10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7000"/>
                            </p:stCondLst>
                            <p:childTnLst>
                              <p:par>
                                <p:cTn id="12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8000"/>
                            </p:stCondLst>
                            <p:childTnLst>
                              <p:par>
                                <p:cTn id="14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9000"/>
                            </p:stCondLst>
                            <p:childTnLst>
                              <p:par>
                                <p:cTn id="15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9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0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13000"/>
                            </p:stCondLst>
                            <p:childTnLst>
                              <p:par>
                                <p:cTn id="22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14000"/>
                            </p:stCondLst>
                            <p:childTnLst>
                              <p:par>
                                <p:cTn id="24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5364088" y="3933056"/>
            <a:ext cx="16561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002060"/>
                </a:solidFill>
                <a:latin typeface="Lucida Calligraphy" panose="03010101010101010101" pitchFamily="66" charset="0"/>
              </a:rPr>
              <a:t>Classe IC</a:t>
            </a:r>
            <a:endParaRPr lang="it-IT" sz="3200" b="1" dirty="0"/>
          </a:p>
        </p:txBody>
      </p:sp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5508104" y="260648"/>
            <a:ext cx="340340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kumimoji="0" lang="it-IT" sz="5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hiller" pitchFamily="82" charset="0"/>
                <a:cs typeface="Arial" pitchFamily="34" charset="0"/>
              </a:rPr>
              <a:t>LA CICALA E LA FORMICA</a:t>
            </a:r>
          </a:p>
        </p:txBody>
      </p:sp>
    </p:spTree>
  </p:cSld>
  <p:clrMapOvr>
    <a:masterClrMapping/>
  </p:clrMapOvr>
  <p:transition spd="slow" advClick="0" advTm="4000">
    <p:spli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331640" y="0"/>
            <a:ext cx="973343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it-IT" b="1" dirty="0" smtClean="0">
                <a:latin typeface="Castellar"/>
                <a:ea typeface="Times New Roman"/>
                <a:cs typeface="Times New Roman"/>
              </a:rPr>
              <a:t>ESOPO</a:t>
            </a:r>
            <a:endParaRPr lang="it-IT" dirty="0">
              <a:ea typeface="Times New Roman"/>
              <a:cs typeface="Times New Roman"/>
            </a:endParaRPr>
          </a:p>
        </p:txBody>
      </p:sp>
      <p:pic>
        <p:nvPicPr>
          <p:cNvPr id="3" name="Picture 5" descr="C:\Users\mediaworld\Desktop\esop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4664"/>
            <a:ext cx="2915734" cy="4968552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</p:pic>
      <p:sp>
        <p:nvSpPr>
          <p:cNvPr id="4" name="Rettangolo 3"/>
          <p:cNvSpPr/>
          <p:nvPr/>
        </p:nvSpPr>
        <p:spPr>
          <a:xfrm>
            <a:off x="323528" y="5445224"/>
            <a:ext cx="2376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it-IT" sz="1200" b="1" i="1" dirty="0" smtClean="0">
                <a:ea typeface="Times New Roman"/>
              </a:rPr>
              <a:t>Morale</a:t>
            </a:r>
            <a:r>
              <a:rPr lang="it-IT" sz="1200" dirty="0" smtClean="0">
                <a:ea typeface="Times New Roman"/>
              </a:rPr>
              <a:t>: chi nulla mai fa, nulla mai ottiene.</a:t>
            </a:r>
            <a:endParaRPr lang="it-IT" sz="1200" dirty="0">
              <a:ea typeface="Times New Roman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3347864" y="548680"/>
            <a:ext cx="2592288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it-IT" b="1" dirty="0" smtClean="0">
                <a:latin typeface="Castellar"/>
                <a:ea typeface="Times New Roman"/>
                <a:cs typeface="Times New Roman"/>
              </a:rPr>
              <a:t>JEAN  de LA FONTAINE</a:t>
            </a:r>
            <a:endParaRPr lang="it-IT" dirty="0">
              <a:ea typeface="Times New Roman"/>
              <a:cs typeface="Times New Roman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6732240" y="0"/>
            <a:ext cx="1944216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it-IT" b="1" dirty="0" smtClean="0">
                <a:latin typeface="Castellar"/>
                <a:ea typeface="Times New Roman"/>
                <a:cs typeface="Times New Roman"/>
              </a:rPr>
              <a:t>GIANNI RODARI</a:t>
            </a:r>
            <a:endParaRPr lang="it-IT" dirty="0">
              <a:ea typeface="Times New Roman"/>
              <a:cs typeface="Times New Roman"/>
            </a:endParaRPr>
          </a:p>
        </p:txBody>
      </p:sp>
      <p:pic>
        <p:nvPicPr>
          <p:cNvPr id="7" name="Picture 6" descr="C:\Users\mediaworld\Desktop\ts113-1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1340768"/>
            <a:ext cx="2880320" cy="5278071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</p:pic>
      <p:pic>
        <p:nvPicPr>
          <p:cNvPr id="8" name="Picture 4" descr="C:\Users\mediaworld\Desktop\cicala-formica-637x10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696812"/>
            <a:ext cx="2736304" cy="5036444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</p:pic>
    </p:spTree>
  </p:cSld>
  <p:clrMapOvr>
    <a:masterClrMapping/>
  </p:clrMapOvr>
  <p:transition spd="med"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861048"/>
            <a:ext cx="22733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Tabella 1"/>
          <p:cNvGraphicFramePr>
            <a:graphicFrameLocks noGrp="1"/>
          </p:cNvGraphicFramePr>
          <p:nvPr/>
        </p:nvGraphicFramePr>
        <p:xfrm>
          <a:off x="1331638" y="188641"/>
          <a:ext cx="7560840" cy="6634658"/>
        </p:xfrm>
        <a:graphic>
          <a:graphicData uri="http://schemas.openxmlformats.org/drawingml/2006/table">
            <a:tbl>
              <a:tblPr/>
              <a:tblGrid>
                <a:gridCol w="1866700"/>
                <a:gridCol w="1957930"/>
                <a:gridCol w="1868105"/>
                <a:gridCol w="1868105"/>
              </a:tblGrid>
              <a:tr h="8629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300" dirty="0">
                        <a:latin typeface="Castellar"/>
                        <a:ea typeface="Times New Roman"/>
                        <a:cs typeface="Times New Roman"/>
                      </a:endParaRPr>
                    </a:p>
                  </a:txBody>
                  <a:tcPr marL="26927" marR="26927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600" dirty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>
                          <a:latin typeface="+mn-lt"/>
                          <a:ea typeface="Times New Roman"/>
                          <a:cs typeface="Times New Roman"/>
                        </a:rPr>
                        <a:t>FAVOLA di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b="1" dirty="0">
                          <a:latin typeface="+mn-lt"/>
                          <a:ea typeface="Times New Roman"/>
                          <a:cs typeface="Times New Roman"/>
                        </a:rPr>
                        <a:t>ESOPO</a:t>
                      </a:r>
                      <a:endParaRPr lang="it-IT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6927" marR="26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400" dirty="0">
                        <a:latin typeface="Castellar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>
                          <a:latin typeface="+mn-lt"/>
                          <a:ea typeface="Times New Roman"/>
                          <a:cs typeface="Times New Roman"/>
                        </a:rPr>
                        <a:t>FAVOLA di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b="1" dirty="0">
                          <a:latin typeface="+mn-lt"/>
                          <a:ea typeface="Times New Roman"/>
                          <a:cs typeface="Times New Roman"/>
                        </a:rPr>
                        <a:t>JEAN de LA FONTAINE</a:t>
                      </a:r>
                      <a:endParaRPr lang="it-IT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6927" marR="26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400" dirty="0">
                        <a:latin typeface="Castellar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>
                          <a:latin typeface="+mn-lt"/>
                          <a:ea typeface="Times New Roman"/>
                          <a:cs typeface="Times New Roman"/>
                        </a:rPr>
                        <a:t>FAVOLA di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b="1" dirty="0">
                          <a:latin typeface="+mn-lt"/>
                          <a:ea typeface="Times New Roman"/>
                          <a:cs typeface="Times New Roman"/>
                        </a:rPr>
                        <a:t>GIANNI RODARI</a:t>
                      </a:r>
                      <a:endParaRPr lang="it-IT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6927" marR="26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59658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2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latin typeface="Calibri"/>
                          <a:ea typeface="Times New Roman"/>
                          <a:cs typeface="Times New Roman"/>
                        </a:rPr>
                        <a:t>Caratteristiche della cicala (vizi e virtù)</a:t>
                      </a:r>
                    </a:p>
                  </a:txBody>
                  <a:tcPr marL="26927" marR="269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6927" marR="269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6927" marR="269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6927" marR="269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658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2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latin typeface="Calibri"/>
                          <a:ea typeface="Times New Roman"/>
                          <a:cs typeface="Times New Roman"/>
                        </a:rPr>
                        <a:t>Caratteristiche della formica (vizi e virtù)</a:t>
                      </a:r>
                    </a:p>
                  </a:txBody>
                  <a:tcPr marL="26927" marR="269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6927" marR="269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6927" marR="269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6927" marR="269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9514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2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latin typeface="Calibri"/>
                          <a:ea typeface="Times New Roman"/>
                          <a:cs typeface="Times New Roman"/>
                        </a:rPr>
                        <a:t>Riassunto breve</a:t>
                      </a:r>
                    </a:p>
                  </a:txBody>
                  <a:tcPr marL="26927" marR="269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6927" marR="269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6927" marR="269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400" dirty="0">
                          <a:latin typeface="Calibri"/>
                          <a:ea typeface="Times New Roman"/>
                          <a:cs typeface="Times New Roman"/>
                        </a:rPr>
                        <a:t/>
                      </a:r>
                      <a:br>
                        <a:rPr lang="it-IT" sz="400" dirty="0">
                          <a:latin typeface="Calibri"/>
                          <a:ea typeface="Times New Roman"/>
                          <a:cs typeface="Times New Roman"/>
                        </a:rPr>
                      </a:br>
                      <a:endParaRPr lang="it-IT" sz="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6927" marR="269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419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 smtClean="0">
                          <a:latin typeface="Calibri"/>
                          <a:ea typeface="Times New Roman"/>
                          <a:cs typeface="Times New Roman"/>
                        </a:rPr>
                        <a:t>Morale</a:t>
                      </a:r>
                      <a:r>
                        <a:rPr lang="it-IT" sz="1200" b="1" dirty="0">
                          <a:latin typeface="Calibri"/>
                          <a:ea typeface="Times New Roman"/>
                          <a:cs typeface="Times New Roman"/>
                        </a:rPr>
                        <a:t>:</a:t>
                      </a:r>
                    </a:p>
                  </a:txBody>
                  <a:tcPr marL="26927" marR="269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 smtClean="0">
                          <a:latin typeface="Calibri"/>
                          <a:ea typeface="Times New Roman"/>
                          <a:cs typeface="Times New Roman"/>
                        </a:rPr>
                        <a:t>    esplicita</a:t>
                      </a:r>
                      <a:endParaRPr lang="it-IT" sz="12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 smtClean="0">
                          <a:latin typeface="Calibri"/>
                          <a:ea typeface="Times New Roman"/>
                          <a:cs typeface="Times New Roman"/>
                        </a:rPr>
                        <a:t>    implicita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6927" marR="269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 smtClean="0">
                          <a:latin typeface="Calibri"/>
                          <a:ea typeface="Times New Roman"/>
                          <a:cs typeface="Times New Roman"/>
                        </a:rPr>
                        <a:t>  esplicita</a:t>
                      </a:r>
                      <a:endParaRPr lang="it-IT" sz="12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 smtClean="0">
                          <a:latin typeface="Calibri"/>
                          <a:ea typeface="Times New Roman"/>
                          <a:cs typeface="Times New Roman"/>
                        </a:rPr>
                        <a:t>   implicita</a:t>
                      </a:r>
                      <a:endParaRPr lang="it-IT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6927" marR="269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 smtClean="0">
                          <a:latin typeface="Calibri"/>
                          <a:ea typeface="Times New Roman"/>
                          <a:cs typeface="Times New Roman"/>
                        </a:rPr>
                        <a:t>  esplicita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 smtClean="0">
                          <a:latin typeface="Calibri"/>
                          <a:ea typeface="Times New Roman"/>
                          <a:cs typeface="Times New Roman"/>
                        </a:rPr>
                        <a:t>  implicita</a:t>
                      </a:r>
                      <a:endParaRPr lang="it-IT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6927" marR="269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524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latin typeface="Calibri"/>
                          <a:ea typeface="Times New Roman"/>
                          <a:cs typeface="Times New Roman"/>
                        </a:rPr>
                        <a:t>Quale versione ti è piaciuta di più?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200" dirty="0" smtClean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 smtClean="0">
                          <a:latin typeface="Calibri"/>
                          <a:ea typeface="Times New Roman"/>
                          <a:cs typeface="Times New Roman"/>
                        </a:rPr>
                        <a:t>Perché</a:t>
                      </a:r>
                      <a:r>
                        <a:rPr lang="it-IT" sz="1200" b="1" dirty="0">
                          <a:latin typeface="Calibri"/>
                          <a:ea typeface="Times New Roman"/>
                          <a:cs typeface="Times New Roman"/>
                        </a:rPr>
                        <a:t>?</a:t>
                      </a:r>
                    </a:p>
                  </a:txBody>
                  <a:tcPr marL="26927" marR="269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400" dirty="0">
                          <a:latin typeface="Calibri"/>
                        </a:rPr>
                        <a:t/>
                      </a:r>
                      <a:br>
                        <a:rPr lang="it-IT" sz="400" dirty="0">
                          <a:latin typeface="Calibri"/>
                        </a:rPr>
                      </a:br>
                      <a:endParaRPr lang="it-IT" sz="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6927" marR="269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400" dirty="0">
                          <a:latin typeface="Calibri"/>
                        </a:rPr>
                        <a:t/>
                      </a:r>
                      <a:br>
                        <a:rPr lang="it-IT" sz="400" dirty="0">
                          <a:latin typeface="Calibri"/>
                        </a:rPr>
                      </a:br>
                      <a:endParaRPr lang="it-IT" sz="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6927" marR="269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400" dirty="0">
                          <a:latin typeface="Calibri"/>
                        </a:rPr>
                        <a:t/>
                      </a:r>
                      <a:br>
                        <a:rPr lang="it-IT" sz="400" dirty="0">
                          <a:latin typeface="Calibri"/>
                        </a:rPr>
                      </a:br>
                      <a:endParaRPr lang="it-IT" sz="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6927" marR="269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14" name="Gruppo 13"/>
          <p:cNvGrpSpPr/>
          <p:nvPr/>
        </p:nvGrpSpPr>
        <p:grpSpPr>
          <a:xfrm>
            <a:off x="3995936" y="4005064"/>
            <a:ext cx="3996382" cy="900039"/>
            <a:chOff x="3995936" y="4005064"/>
            <a:chExt cx="3996382" cy="900039"/>
          </a:xfrm>
        </p:grpSpPr>
        <p:sp>
          <p:nvSpPr>
            <p:cNvPr id="8200" name="AutoShape 8"/>
            <p:cNvSpPr>
              <a:spLocks noChangeArrowheads="1"/>
            </p:cNvSpPr>
            <p:nvPr/>
          </p:nvSpPr>
          <p:spPr bwMode="auto">
            <a:xfrm>
              <a:off x="7812360" y="4221088"/>
              <a:ext cx="107950" cy="10795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8199" name="AutoShape 7"/>
            <p:cNvSpPr>
              <a:spLocks noChangeArrowheads="1"/>
            </p:cNvSpPr>
            <p:nvPr/>
          </p:nvSpPr>
          <p:spPr bwMode="auto">
            <a:xfrm>
              <a:off x="7812360" y="4005064"/>
              <a:ext cx="107950" cy="10795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8198" name="AutoShape 6"/>
            <p:cNvSpPr>
              <a:spLocks noChangeArrowheads="1"/>
            </p:cNvSpPr>
            <p:nvPr/>
          </p:nvSpPr>
          <p:spPr bwMode="auto">
            <a:xfrm>
              <a:off x="6012160" y="4221088"/>
              <a:ext cx="107950" cy="10795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8197" name="AutoShape 5"/>
            <p:cNvSpPr>
              <a:spLocks noChangeArrowheads="1"/>
            </p:cNvSpPr>
            <p:nvPr/>
          </p:nvSpPr>
          <p:spPr bwMode="auto">
            <a:xfrm>
              <a:off x="6012160" y="4005064"/>
              <a:ext cx="107950" cy="10795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8196" name="AutoShape 4"/>
            <p:cNvSpPr>
              <a:spLocks noChangeArrowheads="1"/>
            </p:cNvSpPr>
            <p:nvPr/>
          </p:nvSpPr>
          <p:spPr bwMode="auto">
            <a:xfrm>
              <a:off x="4067944" y="4221088"/>
              <a:ext cx="107950" cy="10795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8202" name="AutoShape 10"/>
            <p:cNvSpPr>
              <a:spLocks noChangeArrowheads="1"/>
            </p:cNvSpPr>
            <p:nvPr/>
          </p:nvSpPr>
          <p:spPr bwMode="auto">
            <a:xfrm>
              <a:off x="4067944" y="4005064"/>
              <a:ext cx="107950" cy="10795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8194" name="AutoShape 2"/>
            <p:cNvSpPr>
              <a:spLocks noChangeArrowheads="1"/>
            </p:cNvSpPr>
            <p:nvPr/>
          </p:nvSpPr>
          <p:spPr bwMode="auto">
            <a:xfrm>
              <a:off x="7884368" y="4797152"/>
              <a:ext cx="107950" cy="107951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8193" name="AutoShape 1"/>
            <p:cNvSpPr>
              <a:spLocks noChangeArrowheads="1"/>
            </p:cNvSpPr>
            <p:nvPr/>
          </p:nvSpPr>
          <p:spPr bwMode="auto">
            <a:xfrm>
              <a:off x="5868144" y="4797152"/>
              <a:ext cx="107950" cy="107951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8195" name="AutoShape 3"/>
            <p:cNvSpPr>
              <a:spLocks noChangeArrowheads="1"/>
            </p:cNvSpPr>
            <p:nvPr/>
          </p:nvSpPr>
          <p:spPr bwMode="auto">
            <a:xfrm>
              <a:off x="3995936" y="4797152"/>
              <a:ext cx="107950" cy="107951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0"/>
            <a:ext cx="1033636" cy="1362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7000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a 2"/>
          <p:cNvGraphicFramePr>
            <a:graphicFrameLocks noGrp="1"/>
          </p:cNvGraphicFramePr>
          <p:nvPr/>
        </p:nvGraphicFramePr>
        <p:xfrm>
          <a:off x="5471592" y="908720"/>
          <a:ext cx="3672408" cy="5804916"/>
        </p:xfrm>
        <a:graphic>
          <a:graphicData uri="http://schemas.openxmlformats.org/drawingml/2006/table">
            <a:tbl>
              <a:tblPr/>
              <a:tblGrid>
                <a:gridCol w="3672408"/>
              </a:tblGrid>
              <a:tr h="4912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it-IT" sz="1400" b="1" i="1" dirty="0">
                          <a:solidFill>
                            <a:srgbClr val="000000"/>
                          </a:solidFill>
                          <a:latin typeface="Lucida Handwriting"/>
                          <a:ea typeface="Times New Roman"/>
                          <a:cs typeface="Times New Roman"/>
                        </a:rPr>
                        <a:t>« </a:t>
                      </a:r>
                      <a:r>
                        <a:rPr lang="it-IT" sz="1400" b="1" i="1" dirty="0" err="1">
                          <a:solidFill>
                            <a:srgbClr val="000000"/>
                          </a:solidFill>
                          <a:latin typeface="Lucida Handwriting"/>
                          <a:ea typeface="Times New Roman"/>
                          <a:cs typeface="Times New Roman"/>
                        </a:rPr>
                        <a:t>Io…io</a:t>
                      </a:r>
                      <a:r>
                        <a:rPr lang="it-IT" sz="1400" b="1" i="1" dirty="0">
                          <a:solidFill>
                            <a:srgbClr val="000000"/>
                          </a:solidFill>
                          <a:latin typeface="Lucida Handwriting"/>
                          <a:ea typeface="Times New Roman"/>
                          <a:cs typeface="Times New Roman"/>
                        </a:rPr>
                        <a:t> credo che tutto risalga al fatto che ho avuto un’infanzia molto </a:t>
                      </a:r>
                      <a:r>
                        <a:rPr lang="it-IT" sz="1400" b="1" i="1" dirty="0" err="1">
                          <a:solidFill>
                            <a:srgbClr val="000000"/>
                          </a:solidFill>
                          <a:latin typeface="Lucida Handwriting"/>
                          <a:ea typeface="Times New Roman"/>
                          <a:cs typeface="Times New Roman"/>
                        </a:rPr>
                        <a:t>ansiosa</a:t>
                      </a:r>
                      <a:r>
                        <a:rPr lang="it-IT" sz="1400" b="1" i="1" dirty="0" err="1" smtClean="0">
                          <a:solidFill>
                            <a:srgbClr val="000000"/>
                          </a:solidFill>
                          <a:latin typeface="Lucida Handwriting"/>
                          <a:ea typeface="Times New Roman"/>
                          <a:cs typeface="Times New Roman"/>
                        </a:rPr>
                        <a:t>…</a:t>
                      </a:r>
                      <a:endParaRPr lang="it-IT" sz="1400" b="1" i="1" dirty="0" smtClean="0">
                        <a:solidFill>
                          <a:srgbClr val="000000"/>
                        </a:solidFill>
                        <a:latin typeface="Lucida Handwriting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it-IT" sz="1400" b="1" i="1" dirty="0" smtClean="0">
                        <a:solidFill>
                          <a:srgbClr val="000000"/>
                        </a:solidFill>
                        <a:latin typeface="Lucida Handwriting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it-IT" sz="1400" b="1" i="1" dirty="0" smtClean="0">
                        <a:solidFill>
                          <a:srgbClr val="000000"/>
                        </a:solidFill>
                        <a:latin typeface="Lucida Handwriting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it-IT" sz="1400" b="1" i="1" dirty="0" smtClean="0">
                        <a:solidFill>
                          <a:srgbClr val="000000"/>
                        </a:solidFill>
                        <a:latin typeface="Lucida Handwriting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it-IT" sz="1400" b="1" i="1" dirty="0" smtClean="0">
                        <a:solidFill>
                          <a:srgbClr val="000000"/>
                        </a:solidFill>
                        <a:latin typeface="Lucida Handwriting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it-IT" sz="1400" b="1" i="1" dirty="0" smtClean="0">
                        <a:solidFill>
                          <a:srgbClr val="000000"/>
                        </a:solidFill>
                        <a:latin typeface="Lucida Handwriting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it-IT" sz="1400" b="1" i="1" dirty="0" smtClean="0">
                        <a:solidFill>
                          <a:srgbClr val="000000"/>
                        </a:solidFill>
                        <a:latin typeface="Lucida Handwriting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it-IT" sz="1400" b="1" i="1" dirty="0" smtClean="0">
                        <a:solidFill>
                          <a:srgbClr val="000000"/>
                        </a:solidFill>
                        <a:latin typeface="Lucida Handwriting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it-IT" sz="1400" b="1" i="1" dirty="0" smtClean="0">
                        <a:solidFill>
                          <a:srgbClr val="000000"/>
                        </a:solidFill>
                        <a:latin typeface="Lucida Handwriting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it-IT" sz="1400" b="1" i="1" dirty="0" smtClean="0">
                        <a:solidFill>
                          <a:srgbClr val="000000"/>
                        </a:solidFill>
                        <a:latin typeface="Lucida Handwriting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it-IT" sz="1400" b="1" i="1" dirty="0" smtClean="0">
                        <a:solidFill>
                          <a:srgbClr val="000000"/>
                        </a:solidFill>
                        <a:latin typeface="Lucida Handwriting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it-IT" sz="1400" b="1" i="1" dirty="0" smtClean="0">
                        <a:solidFill>
                          <a:srgbClr val="000000"/>
                        </a:solidFill>
                        <a:latin typeface="Lucida Handwriting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it-IT" sz="1400" b="1" i="1" dirty="0" smtClean="0">
                        <a:solidFill>
                          <a:srgbClr val="000000"/>
                        </a:solidFill>
                        <a:latin typeface="Lucida Handwriting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it-IT" sz="1400" b="1" i="1" dirty="0" smtClean="0">
                        <a:solidFill>
                          <a:srgbClr val="000000"/>
                        </a:solidFill>
                        <a:latin typeface="Lucida Handwriting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it-IT" sz="1400" b="1" i="1" dirty="0" smtClean="0">
                        <a:solidFill>
                          <a:srgbClr val="000000"/>
                        </a:solidFill>
                        <a:latin typeface="Lucida Handwriting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it-IT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17088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10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it-IT" sz="1400" b="1" i="1" dirty="0">
                          <a:solidFill>
                            <a:srgbClr val="000000"/>
                          </a:solidFill>
                          <a:latin typeface="Lucida Handwriting"/>
                          <a:ea typeface="Times New Roman"/>
                          <a:cs typeface="Times New Roman"/>
                        </a:rPr>
                        <a:t>(La prima battuta del film)</a:t>
                      </a:r>
                      <a:endParaRPr lang="it-IT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17088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4" name="Tabella 3"/>
          <p:cNvGraphicFramePr>
            <a:graphicFrameLocks noGrp="1"/>
          </p:cNvGraphicFramePr>
          <p:nvPr/>
        </p:nvGraphicFramePr>
        <p:xfrm>
          <a:off x="179512" y="2708920"/>
          <a:ext cx="5328592" cy="1626380"/>
        </p:xfrm>
        <a:graphic>
          <a:graphicData uri="http://schemas.openxmlformats.org/drawingml/2006/table">
            <a:tbl>
              <a:tblPr/>
              <a:tblGrid>
                <a:gridCol w="5328592"/>
              </a:tblGrid>
              <a:tr h="138101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it-IT" sz="1400" b="1" i="1" dirty="0" smtClean="0">
                          <a:solidFill>
                            <a:srgbClr val="000000"/>
                          </a:solidFill>
                          <a:latin typeface="Lucida Handwriting"/>
                          <a:ea typeface="Times New Roman"/>
                          <a:cs typeface="Times New Roman"/>
                        </a:rPr>
                        <a:t>… </a:t>
                      </a:r>
                      <a:r>
                        <a:rPr lang="it-IT" sz="1400" b="1" i="1" dirty="0">
                          <a:solidFill>
                            <a:srgbClr val="000000"/>
                          </a:solidFill>
                          <a:latin typeface="Lucida Handwriting"/>
                          <a:ea typeface="Times New Roman"/>
                          <a:cs typeface="Times New Roman"/>
                        </a:rPr>
                        <a:t>Sa, mia madre non aveva mai tempo per me. Insomma, quando si è il figlio di mezzo in una famiglia di 5 milioni non ricevi nessuna attenzione! </a:t>
                      </a:r>
                      <a:r>
                        <a:rPr lang="it-IT" sz="1400" b="1" i="1" dirty="0" smtClean="0">
                          <a:solidFill>
                            <a:srgbClr val="000000"/>
                          </a:solidFill>
                          <a:latin typeface="Lucida Handwriting"/>
                          <a:ea typeface="Times New Roman"/>
                          <a:cs typeface="Times New Roman"/>
                        </a:rPr>
                        <a:t>»</a:t>
                      </a:r>
                    </a:p>
                  </a:txBody>
                  <a:tcPr marL="0" marR="17088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91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it-IT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17088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Click="0" advTm="10000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cartoni-animati.com/wp-content/uploads/z-la-formica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12776"/>
            <a:ext cx="4167445" cy="4392488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</p:pic>
      <p:sp>
        <p:nvSpPr>
          <p:cNvPr id="6" name="Rettangolo 5"/>
          <p:cNvSpPr/>
          <p:nvPr/>
        </p:nvSpPr>
        <p:spPr>
          <a:xfrm>
            <a:off x="4427984" y="1124744"/>
            <a:ext cx="4572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dirty="0" smtClean="0">
                <a:latin typeface="Lucida Handwriting" pitchFamily="66" charset="0"/>
                <a:ea typeface="Times New Roman" pitchFamily="18" charset="0"/>
                <a:cs typeface="Times New Roman" pitchFamily="18" charset="0"/>
              </a:rPr>
              <a:t>Z </a:t>
            </a:r>
            <a:r>
              <a:rPr lang="it-IT" dirty="0" smtClean="0">
                <a:ea typeface="Times New Roman" pitchFamily="18" charset="0"/>
                <a:cs typeface="Times New Roman" pitchFamily="18" charset="0"/>
              </a:rPr>
              <a:t>è</a:t>
            </a:r>
            <a:r>
              <a:rPr lang="it-IT" dirty="0" smtClean="0">
                <a:latin typeface="Lucida Handwriting" pitchFamily="66" charset="0"/>
                <a:ea typeface="Times New Roman" pitchFamily="18" charset="0"/>
                <a:cs typeface="Times New Roman" pitchFamily="18" charset="0"/>
              </a:rPr>
              <a:t> una </a:t>
            </a:r>
            <a:r>
              <a:rPr lang="it-IT" u="sng" dirty="0" smtClean="0">
                <a:solidFill>
                  <a:srgbClr val="FF0000"/>
                </a:solidFill>
                <a:latin typeface="Lucida Handwriting" pitchFamily="66" charset="0"/>
                <a:ea typeface="Times New Roman" pitchFamily="18" charset="0"/>
                <a:cs typeface="Times New Roman" pitchFamily="18" charset="0"/>
                <a:hlinkClick r:id="rId3" tooltip="Formica"/>
              </a:rPr>
              <a:t>formica</a:t>
            </a:r>
            <a:r>
              <a:rPr lang="it-IT" u="sng" dirty="0" smtClean="0">
                <a:solidFill>
                  <a:srgbClr val="FF0000"/>
                </a:solidFill>
                <a:latin typeface="Lucida Handwriting" pitchFamily="66" charset="0"/>
                <a:ea typeface="Times New Roman" pitchFamily="18" charset="0"/>
                <a:cs typeface="Times New Roman" pitchFamily="18" charset="0"/>
              </a:rPr>
              <a:t> operaia</a:t>
            </a:r>
            <a:r>
              <a:rPr lang="it-IT" dirty="0" smtClean="0">
                <a:latin typeface="Lucida Handwriting" pitchFamily="66" charset="0"/>
                <a:ea typeface="Times New Roman" pitchFamily="18" charset="0"/>
                <a:cs typeface="Times New Roman" pitchFamily="18" charset="0"/>
              </a:rPr>
              <a:t>, nevrotica e insoddisfatta. Con altri milioni di formiche collabora alla costruzione di un nuovo formicaio, sentendosi inutile e comunque diverso dagli altri.</a:t>
            </a:r>
            <a:endParaRPr lang="it-IT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dirty="0" smtClean="0">
                <a:latin typeface="Lucida Handwriting" pitchFamily="66" charset="0"/>
                <a:ea typeface="Times New Roman" pitchFamily="18" charset="0"/>
                <a:cs typeface="Times New Roman" pitchFamily="18" charset="0"/>
              </a:rPr>
              <a:t>Una sera incontra ad un bar una conturbante formica femmina, di cui si invaghisce. Questa </a:t>
            </a:r>
            <a:r>
              <a:rPr lang="it-IT" dirty="0" smtClean="0">
                <a:ea typeface="Times New Roman" pitchFamily="18" charset="0"/>
                <a:cs typeface="Times New Roman" pitchFamily="18" charset="0"/>
              </a:rPr>
              <a:t>è</a:t>
            </a:r>
            <a:r>
              <a:rPr lang="it-IT" dirty="0" smtClean="0">
                <a:latin typeface="Lucida Handwriting" pitchFamily="66" charset="0"/>
                <a:ea typeface="Times New Roman" pitchFamily="18" charset="0"/>
                <a:cs typeface="Times New Roman" pitchFamily="18" charset="0"/>
              </a:rPr>
              <a:t> la principessa </a:t>
            </a:r>
            <a:r>
              <a:rPr lang="it-IT" dirty="0" err="1" smtClean="0">
                <a:latin typeface="Lucida Handwriting" pitchFamily="66" charset="0"/>
                <a:ea typeface="Times New Roman" pitchFamily="18" charset="0"/>
                <a:cs typeface="Times New Roman" pitchFamily="18" charset="0"/>
              </a:rPr>
              <a:t>Bala</a:t>
            </a:r>
            <a:r>
              <a:rPr lang="it-IT" dirty="0" smtClean="0">
                <a:latin typeface="Lucida Handwriting" pitchFamily="66" charset="0"/>
                <a:ea typeface="Times New Roman" pitchFamily="18" charset="0"/>
                <a:cs typeface="Times New Roman" pitchFamily="18" charset="0"/>
              </a:rPr>
              <a:t>, erede al trono e futura formica regina. Per riuscire a colpire la sua attenzione Z si sostituisce all'amico </a:t>
            </a:r>
            <a:r>
              <a:rPr lang="it-IT" dirty="0" err="1" smtClean="0">
                <a:latin typeface="Lucida Handwriting" pitchFamily="66" charset="0"/>
                <a:ea typeface="Times New Roman" pitchFamily="18" charset="0"/>
                <a:cs typeface="Times New Roman" pitchFamily="18" charset="0"/>
              </a:rPr>
              <a:t>Weaver</a:t>
            </a:r>
            <a:r>
              <a:rPr lang="it-IT" dirty="0" smtClean="0">
                <a:latin typeface="Lucida Handwriting" pitchFamily="66" charset="0"/>
                <a:ea typeface="Times New Roman" pitchFamily="18" charset="0"/>
                <a:cs typeface="Times New Roman" pitchFamily="18" charset="0"/>
              </a:rPr>
              <a:t>, formica soldato, per partecipare alla sfilata delle armate del formicaio.</a:t>
            </a:r>
            <a:endParaRPr lang="it-IT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3419872" y="332656"/>
            <a:ext cx="17716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i="1" dirty="0" smtClean="0">
                <a:solidFill>
                  <a:srgbClr val="C00000"/>
                </a:solidFill>
                <a:latin typeface="Lucida Handwriting" pitchFamily="66" charset="0"/>
                <a:ea typeface="Times New Roman" pitchFamily="18" charset="0"/>
                <a:cs typeface="Times New Roman" pitchFamily="18" charset="0"/>
              </a:rPr>
              <a:t>Trama</a:t>
            </a:r>
            <a:endParaRPr lang="it-IT" sz="3200" dirty="0"/>
          </a:p>
        </p:txBody>
      </p:sp>
    </p:spTree>
  </p:cSld>
  <p:clrMapOvr>
    <a:masterClrMapping/>
  </p:clrMapOvr>
  <p:transition advClick="0" advTm="2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179512" y="188640"/>
            <a:ext cx="4032448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Handwriting" pitchFamily="66" charset="0"/>
                <a:ea typeface="Times New Roman" pitchFamily="18" charset="0"/>
                <a:cs typeface="Times New Roman" pitchFamily="18" charset="0"/>
              </a:rPr>
              <a:t>Nel frattempo il generale Mandibola, comandante delle forze armate, sta attuando un piano per detronizzare la regina, allagando il formicaio e facendo sopravvivere cos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ì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Handwriting" pitchFamily="66" charset="0"/>
                <a:ea typeface="Times New Roman" pitchFamily="18" charset="0"/>
                <a:cs typeface="Times New Roman" pitchFamily="18" charset="0"/>
              </a:rPr>
              <a:t> solo i pi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ù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Handwriting" pitchFamily="66" charset="0"/>
                <a:ea typeface="Times New Roman" pitchFamily="18" charset="0"/>
                <a:cs typeface="Times New Roman" pitchFamily="18" charset="0"/>
              </a:rPr>
              <a:t> forti. Il generale invia quindi le truppe fedeli ad una impari battaglia contro una colonia di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Handwriting" pitchFamily="66" charset="0"/>
                <a:ea typeface="Times New Roman" pitchFamily="18" charset="0"/>
                <a:cs typeface="Times New Roman" pitchFamily="18" charset="0"/>
                <a:hlinkClick r:id="rId2" tooltip="Termite"/>
              </a:rPr>
              <a:t>termiti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Handwriting" pitchFamily="66" charset="0"/>
                <a:ea typeface="Times New Roman" pitchFamily="18" charset="0"/>
                <a:cs typeface="Times New Roman" pitchFamily="18" charset="0"/>
              </a:rPr>
              <a:t>. 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 descr="http://i25.tinypic.com/afdi5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3429000"/>
            <a:ext cx="4355976" cy="2419987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</p:pic>
      <p:pic>
        <p:nvPicPr>
          <p:cNvPr id="6148" name="Picture 4" descr="https://i.ytimg.com/vi/RD1VoLpDk_k/maxresdefaul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620688"/>
            <a:ext cx="4608512" cy="2592288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555776" y="6237312"/>
            <a:ext cx="590465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Handwriting" pitchFamily="66" charset="0"/>
                <a:ea typeface="Times New Roman" pitchFamily="18" charset="0"/>
                <a:cs typeface="Times New Roman" pitchFamily="18" charset="0"/>
              </a:rPr>
              <a:t>Z si trova coinvolto e rimane unico sopravvissuto.</a:t>
            </a:r>
            <a:endParaRPr kumimoji="0" lang="it-IT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Click="0" advTm="1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30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5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11560" y="506869"/>
            <a:ext cx="8208912" cy="3570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Handwriting" pitchFamily="66" charset="0"/>
                <a:ea typeface="Times New Roman" pitchFamily="18" charset="0"/>
                <a:cs typeface="Times New Roman" pitchFamily="18" charset="0"/>
              </a:rPr>
              <a:t>Tornato al formicaio viene proclamato eroe, ma quando viene scoperta la sostituzione, Z viene condannato. Obbligato dagli eventi, quest'ultimo rapisce la principessa </a:t>
            </a:r>
            <a:r>
              <a:rPr kumimoji="0" lang="it-IT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Lucida Handwriting" pitchFamily="66" charset="0"/>
                <a:ea typeface="Times New Roman" pitchFamily="18" charset="0"/>
                <a:cs typeface="Times New Roman" pitchFamily="18" charset="0"/>
              </a:rPr>
              <a:t>Bala</a:t>
            </a: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Handwriting" pitchFamily="66" charset="0"/>
                <a:ea typeface="Times New Roman" pitchFamily="18" charset="0"/>
                <a:cs typeface="Times New Roman" pitchFamily="18" charset="0"/>
              </a:rPr>
              <a:t>, cercando la fuga verso </a:t>
            </a:r>
            <a:r>
              <a:rPr kumimoji="0" lang="it-IT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Lucida Handwriting" pitchFamily="66" charset="0"/>
                <a:ea typeface="Times New Roman" pitchFamily="18" charset="0"/>
                <a:cs typeface="Times New Roman" pitchFamily="18" charset="0"/>
              </a:rPr>
              <a:t>Insettopia</a:t>
            </a: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Handwriting" pitchFamily="66" charset="0"/>
                <a:ea typeface="Times New Roman" pitchFamily="18" charset="0"/>
                <a:cs typeface="Times New Roman" pitchFamily="18" charset="0"/>
              </a:rPr>
              <a:t>, paese idealizzato di libert</a:t>
            </a: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à</a:t>
            </a: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Handwriting" pitchFamily="66" charset="0"/>
                <a:ea typeface="Times New Roman" pitchFamily="18" charset="0"/>
                <a:cs typeface="Times New Roman" pitchFamily="18" charset="0"/>
              </a:rPr>
              <a:t> e pace per tutti gli </a:t>
            </a: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Handwriting" pitchFamily="66" charset="0"/>
                <a:ea typeface="Times New Roman" pitchFamily="18" charset="0"/>
                <a:cs typeface="Times New Roman" pitchFamily="18" charset="0"/>
                <a:hlinkClick r:id="rId2" tooltip="Insetto"/>
              </a:rPr>
              <a:t>insetti</a:t>
            </a: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Handwriting" pitchFamily="66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it-IT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Handwriting" pitchFamily="66" charset="0"/>
                <a:ea typeface="Times New Roman" pitchFamily="18" charset="0"/>
                <a:cs typeface="Times New Roman" pitchFamily="18" charset="0"/>
              </a:rPr>
              <a:t>Inseguiti da Cutter, formica alata e luogotenente del generale Mandibola, la principessa, che nel frattempo si </a:t>
            </a: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è</a:t>
            </a: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Handwriting" pitchFamily="66" charset="0"/>
                <a:ea typeface="Times New Roman" pitchFamily="18" charset="0"/>
                <a:cs typeface="Times New Roman" pitchFamily="18" charset="0"/>
              </a:rPr>
              <a:t> innamorata del rapitore, viene ricondotta a casa. Z, nel tentativo di liberarla, rientra nel formicaio, e scopre i piani di sterminio ideati dal generale.</a:t>
            </a:r>
            <a:endParaRPr kumimoji="0" lang="it-IT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Handwriting" pitchFamily="66" charset="0"/>
                <a:ea typeface="Times New Roman" pitchFamily="18" charset="0"/>
                <a:cs typeface="Times New Roman" pitchFamily="18" charset="0"/>
              </a:rPr>
              <a:t>Con l'aiuto della comunit</a:t>
            </a: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à</a:t>
            </a: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Handwriting" pitchFamily="66" charset="0"/>
                <a:ea typeface="Times New Roman" pitchFamily="18" charset="0"/>
                <a:cs typeface="Times New Roman" pitchFamily="18" charset="0"/>
              </a:rPr>
              <a:t> delle formiche operaie e il ravvedimento di Cutter in compagnia dell'esercito rimasto, Z riesce a salvare il formicaio, mentre il generale Mandibola muore sfracellandosi.</a:t>
            </a:r>
            <a:endParaRPr kumimoji="0" lang="it-IT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Handwriting" pitchFamily="66" charset="0"/>
                <a:ea typeface="Times New Roman" pitchFamily="18" charset="0"/>
                <a:cs typeface="Times New Roman" pitchFamily="18" charset="0"/>
              </a:rPr>
              <a:t>Z sposer</a:t>
            </a: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à</a:t>
            </a: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Handwriting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it-IT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Lucida Handwriting" pitchFamily="66" charset="0"/>
                <a:ea typeface="Times New Roman" pitchFamily="18" charset="0"/>
                <a:cs typeface="Times New Roman" pitchFamily="18" charset="0"/>
              </a:rPr>
              <a:t>Bala</a:t>
            </a: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Handwriting" pitchFamily="66" charset="0"/>
                <a:ea typeface="Times New Roman" pitchFamily="18" charset="0"/>
                <a:cs typeface="Times New Roman" pitchFamily="18" charset="0"/>
              </a:rPr>
              <a:t>, e la pace regner</a:t>
            </a: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à</a:t>
            </a: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Handwriting" pitchFamily="66" charset="0"/>
                <a:ea typeface="Times New Roman" pitchFamily="18" charset="0"/>
                <a:cs typeface="Times New Roman" pitchFamily="18" charset="0"/>
              </a:rPr>
              <a:t> nel formicaio.</a:t>
            </a:r>
            <a:r>
              <a:rPr kumimoji="0" lang="it-IT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Handwriting" pitchFamily="66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it-IT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Handwriting" pitchFamily="66" charset="0"/>
                <a:ea typeface="Times New Roman" pitchFamily="18" charset="0"/>
                <a:cs typeface="Times New Roman" pitchFamily="18" charset="0"/>
              </a:rPr>
            </a:b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22" name="AutoShape 2" descr="https://s3-eu-west-1.amazonaws.com/static.screenweek.it/2009/2/15/Z-la-formica-_big.jpg?123472145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124" name="AutoShape 4" descr="https://s3-eu-west-1.amazonaws.com/static.screenweek.it/2009/2/15/Z-la-formica-_big.jpg?123472145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5125" name="Picture 5" descr="C:\Users\mediaworld\Desktop\Z-la-formica-_b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3" y="3933056"/>
            <a:ext cx="5695159" cy="278448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</p:pic>
    </p:spTree>
  </p:cSld>
  <p:clrMapOvr>
    <a:masterClrMapping/>
  </p:clrMapOvr>
  <p:transition advClick="0" advTm="3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613</Words>
  <Application>Microsoft Office PowerPoint</Application>
  <PresentationFormat>Presentazione su schermo (4:3)</PresentationFormat>
  <Paragraphs>91</Paragraphs>
  <Slides>19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9" baseType="lpstr">
      <vt:lpstr>Arial</vt:lpstr>
      <vt:lpstr>Bookman Old Style</vt:lpstr>
      <vt:lpstr>Calibri</vt:lpstr>
      <vt:lpstr>Castellar</vt:lpstr>
      <vt:lpstr>Chiller</vt:lpstr>
      <vt:lpstr>Lucida Calligraphy</vt:lpstr>
      <vt:lpstr>Lucida Handwriting</vt:lpstr>
      <vt:lpstr>Simplified Arabic Fixed</vt:lpstr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utente 1</dc:creator>
  <cp:lastModifiedBy>User</cp:lastModifiedBy>
  <cp:revision>64</cp:revision>
  <dcterms:created xsi:type="dcterms:W3CDTF">2016-03-14T10:53:59Z</dcterms:created>
  <dcterms:modified xsi:type="dcterms:W3CDTF">2016-05-18T17:13:06Z</dcterms:modified>
</cp:coreProperties>
</file>