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3"/>
  </p:notesMasterIdLst>
  <p:sldIdLst>
    <p:sldId id="256" r:id="rId2"/>
    <p:sldId id="257" r:id="rId3"/>
    <p:sldId id="258" r:id="rId4"/>
    <p:sldId id="259" r:id="rId5"/>
    <p:sldId id="260" r:id="rId6"/>
    <p:sldId id="272" r:id="rId7"/>
    <p:sldId id="261" r:id="rId8"/>
    <p:sldId id="282" r:id="rId9"/>
    <p:sldId id="275" r:id="rId10"/>
    <p:sldId id="285" r:id="rId11"/>
    <p:sldId id="271" r:id="rId12"/>
    <p:sldId id="281" r:id="rId13"/>
    <p:sldId id="262" r:id="rId14"/>
    <p:sldId id="276" r:id="rId15"/>
    <p:sldId id="263" r:id="rId16"/>
    <p:sldId id="264" r:id="rId17"/>
    <p:sldId id="265" r:id="rId18"/>
    <p:sldId id="266" r:id="rId19"/>
    <p:sldId id="267" r:id="rId20"/>
    <p:sldId id="288" r:id="rId21"/>
    <p:sldId id="289" r:id="rId22"/>
    <p:sldId id="273" r:id="rId23"/>
    <p:sldId id="268" r:id="rId24"/>
    <p:sldId id="277" r:id="rId25"/>
    <p:sldId id="284" r:id="rId26"/>
    <p:sldId id="274" r:id="rId27"/>
    <p:sldId id="278" r:id="rId28"/>
    <p:sldId id="279" r:id="rId29"/>
    <p:sldId id="270" r:id="rId30"/>
    <p:sldId id="280" r:id="rId31"/>
    <p:sldId id="290" r:id="rId32"/>
  </p:sldIdLst>
  <p:sldSz cx="6858000" cy="9906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737" autoAdjust="0"/>
  </p:normalViewPr>
  <p:slideViewPr>
    <p:cSldViewPr snapToGrid="0">
      <p:cViewPr varScale="1">
        <p:scale>
          <a:sx n="82" d="100"/>
          <a:sy n="82" d="100"/>
        </p:scale>
        <p:origin x="3072" y="10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8BD03-A869-4BF1-9131-78A5F21755A6}" type="datetimeFigureOut">
              <a:rPr lang="it-IT" smtClean="0"/>
              <a:t>18/05/2016</a:t>
            </a:fld>
            <a:endParaRPr lang="it-IT"/>
          </a:p>
        </p:txBody>
      </p:sp>
      <p:sp>
        <p:nvSpPr>
          <p:cNvPr id="4" name="Segnaposto immagine diapositiva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93C99-5087-435E-B1B3-72C4513F9AA2}" type="slidenum">
              <a:rPr lang="it-IT" smtClean="0"/>
              <a:t>‹N›</a:t>
            </a:fld>
            <a:endParaRPr lang="it-IT"/>
          </a:p>
        </p:txBody>
      </p:sp>
    </p:spTree>
    <p:extLst>
      <p:ext uri="{BB962C8B-B14F-4D97-AF65-F5344CB8AC3E}">
        <p14:creationId xmlns:p14="http://schemas.microsoft.com/office/powerpoint/2010/main" val="102158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6393C99-5087-435E-B1B3-72C4513F9AA2}" type="slidenum">
              <a:rPr lang="it-IT" smtClean="0"/>
              <a:t>29</a:t>
            </a:fld>
            <a:endParaRPr lang="it-IT"/>
          </a:p>
        </p:txBody>
      </p:sp>
    </p:spTree>
    <p:extLst>
      <p:ext uri="{BB962C8B-B14F-4D97-AF65-F5344CB8AC3E}">
        <p14:creationId xmlns:p14="http://schemas.microsoft.com/office/powerpoint/2010/main" val="385486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3251200" y="1689900"/>
            <a:ext cx="3611126" cy="721327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400050" y="770467"/>
            <a:ext cx="4616035" cy="4512735"/>
          </a:xfrm>
        </p:spPr>
        <p:txBody>
          <a:bodyPr anchor="b">
            <a:normAutofit/>
          </a:bodyPr>
          <a:lstStyle>
            <a:lvl1pPr algn="l">
              <a:defRPr sz="33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400050" y="5552254"/>
            <a:ext cx="3715688" cy="2763895"/>
          </a:xfrm>
        </p:spPr>
        <p:txBody>
          <a:bodyPr anchor="t">
            <a:normAutofit/>
          </a:bodyPr>
          <a:lstStyle>
            <a:lvl1pPr marL="0" indent="0" algn="l">
              <a:buNone/>
              <a:defRPr sz="1500">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590005847"/>
      </p:ext>
    </p:extLst>
  </p:cSld>
  <p:clrMapOvr>
    <a:masterClrMapping/>
  </p:clrMapOvr>
  <p:transition spd="slow" advClick="0" advTm="12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lstStyle/>
          <a:p>
            <a:r>
              <a:rPr lang="it-IT" smtClean="0"/>
              <a:t>Fare clic per modificare lo stile del titolo</a:t>
            </a:r>
            <a:endParaRPr lang="en-US" dirty="0"/>
          </a:p>
        </p:txBody>
      </p:sp>
      <p:sp>
        <p:nvSpPr>
          <p:cNvPr id="6" name="Picture Placeholder 2"/>
          <p:cNvSpPr>
            <a:spLocks noGrp="1" noChangeAspect="1"/>
          </p:cNvSpPr>
          <p:nvPr>
            <p:ph type="pic" idx="13"/>
          </p:nvPr>
        </p:nvSpPr>
        <p:spPr>
          <a:xfrm>
            <a:off x="400050" y="770467"/>
            <a:ext cx="6057900" cy="451273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9" name="Text Placeholder 9"/>
          <p:cNvSpPr>
            <a:spLocks noGrp="1"/>
          </p:cNvSpPr>
          <p:nvPr>
            <p:ph type="body" sz="quarter" idx="14"/>
          </p:nvPr>
        </p:nvSpPr>
        <p:spPr>
          <a:xfrm>
            <a:off x="571502" y="5552252"/>
            <a:ext cx="5460999" cy="6604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25D5BEC5-1C34-49C9-BA8B-4D7133C8BAE1}" type="datetimeFigureOut">
              <a:rPr lang="it-IT" smtClean="0"/>
              <a:t>18/05/2016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1175856245"/>
      </p:ext>
    </p:extLst>
  </p:cSld>
  <p:clrMapOvr>
    <a:masterClrMapping/>
  </p:clrMapOvr>
  <p:transition spd="slow" advClick="0" advTm="12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400050" y="770467"/>
            <a:ext cx="6057900" cy="4182533"/>
          </a:xfrm>
        </p:spPr>
        <p:txBody>
          <a:bodyPr anchor="ctr">
            <a:normAutofit/>
          </a:bodyPr>
          <a:lstStyle>
            <a:lvl1pPr algn="l">
              <a:defRPr sz="21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00050" y="5943600"/>
            <a:ext cx="4787664" cy="2751667"/>
          </a:xfrm>
        </p:spPr>
        <p:txBody>
          <a:bodyPr anchor="ctr">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527169758"/>
      </p:ext>
    </p:extLst>
  </p:cSld>
  <p:clrMapOvr>
    <a:masterClrMapping/>
  </p:clrMapOvr>
  <p:transition spd="slow" advClick="0" advTm="12000">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42213" y="770467"/>
            <a:ext cx="5144840" cy="4182533"/>
          </a:xfrm>
        </p:spPr>
        <p:txBody>
          <a:bodyPr anchor="ctr">
            <a:normAutofit/>
          </a:bodyPr>
          <a:lstStyle>
            <a:lvl1pPr algn="l">
              <a:defRPr sz="21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800101" y="4953000"/>
            <a:ext cx="4801850" cy="697089"/>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400050" y="6212657"/>
            <a:ext cx="4786771" cy="248261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
        <p:nvSpPr>
          <p:cNvPr id="14" name="TextBox 13"/>
          <p:cNvSpPr txBox="1"/>
          <p:nvPr/>
        </p:nvSpPr>
        <p:spPr>
          <a:xfrm>
            <a:off x="171451" y="1026457"/>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5772151" y="3999091"/>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29887916"/>
      </p:ext>
    </p:extLst>
  </p:cSld>
  <p:clrMapOvr>
    <a:masterClrMapping/>
  </p:clrMapOvr>
  <p:transition spd="slow" advClick="0" advTm="12000">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400050" y="4953000"/>
            <a:ext cx="4786771" cy="2451800"/>
          </a:xfrm>
        </p:spPr>
        <p:txBody>
          <a:bodyPr anchor="b">
            <a:normAutofit/>
          </a:bodyPr>
          <a:lstStyle>
            <a:lvl1pPr algn="l">
              <a:defRPr sz="21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00050" y="7414305"/>
            <a:ext cx="4787664" cy="1280961"/>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2629204756"/>
      </p:ext>
    </p:extLst>
  </p:cSld>
  <p:clrMapOvr>
    <a:masterClrMapping/>
  </p:clrMapOvr>
  <p:transition spd="slow" advClick="0" advTm="12000">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642213" y="770467"/>
            <a:ext cx="5144840" cy="4182533"/>
          </a:xfrm>
        </p:spPr>
        <p:txBody>
          <a:bodyPr anchor="ctr">
            <a:normAutofit/>
          </a:bodyPr>
          <a:lstStyle>
            <a:lvl1pPr algn="l">
              <a:defRPr sz="21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400050" y="5613400"/>
            <a:ext cx="4786771" cy="1516473"/>
          </a:xfrm>
        </p:spPr>
        <p:txBody>
          <a:bodyPr vert="horz" lIns="91440" tIns="45720" rIns="91440" bIns="45720" rtlCol="0" anchor="b">
            <a:normAutofit/>
          </a:bodyPr>
          <a:lstStyle>
            <a:lvl1pPr>
              <a:buNone/>
              <a:defRPr lang="en-US" sz="15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400050" y="7154334"/>
            <a:ext cx="4786770" cy="154093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
        <p:nvSpPr>
          <p:cNvPr id="14" name="TextBox 13"/>
          <p:cNvSpPr txBox="1"/>
          <p:nvPr/>
        </p:nvSpPr>
        <p:spPr>
          <a:xfrm>
            <a:off x="171451" y="1026457"/>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5772151" y="3999091"/>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84605439"/>
      </p:ext>
    </p:extLst>
  </p:cSld>
  <p:clrMapOvr>
    <a:masterClrMapping/>
  </p:clrMapOvr>
  <p:transition spd="slow" advClick="0" advTm="12000">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400050" y="770467"/>
            <a:ext cx="5644244" cy="4182533"/>
          </a:xfrm>
        </p:spPr>
        <p:txBody>
          <a:bodyPr vert="horz" lIns="91440" tIns="45720" rIns="91440" bIns="45720" rtlCol="0" anchor="ctr">
            <a:normAutofit/>
          </a:bodyPr>
          <a:lstStyle>
            <a:lvl1pPr>
              <a:defRPr lang="en-US" sz="2100"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400050" y="5674549"/>
            <a:ext cx="4786771" cy="1210733"/>
          </a:xfrm>
        </p:spPr>
        <p:txBody>
          <a:bodyPr vert="horz" lIns="91440" tIns="45720" rIns="91440" bIns="45720" rtlCol="0" anchor="b">
            <a:normAutofit/>
          </a:bodyPr>
          <a:lstStyle>
            <a:lvl1pPr>
              <a:buNone/>
              <a:defRPr lang="en-US" sz="15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400050" y="6885285"/>
            <a:ext cx="4786770" cy="180998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1660813401"/>
      </p:ext>
    </p:extLst>
  </p:cSld>
  <p:clrMapOvr>
    <a:masterClrMapping/>
  </p:clrMapOvr>
  <p:transition spd="slow" advClick="0" advTm="12000">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lgn="l">
              <a:defRPr sz="2100"/>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00051" y="770468"/>
            <a:ext cx="4916150" cy="544219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858161448"/>
      </p:ext>
    </p:extLst>
  </p:cSld>
  <p:clrMapOvr>
    <a:masterClrMapping/>
  </p:clrMapOvr>
  <p:transition spd="slow" advClick="0" advTm="12000">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24804" y="770467"/>
            <a:ext cx="1533146" cy="6383867"/>
          </a:xfrm>
        </p:spPr>
        <p:txBody>
          <a:bodyPr vert="eaVert">
            <a:normAutofit/>
          </a:bodyPr>
          <a:lstStyle>
            <a:lvl1pPr>
              <a:defRPr sz="2100"/>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00050" y="770467"/>
            <a:ext cx="4387509" cy="79248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2602312319"/>
      </p:ext>
    </p:extLst>
  </p:cSld>
  <p:clrMapOvr>
    <a:masterClrMapping/>
  </p:clrMapOvr>
  <p:transition spd="slow" advClick="0" advTm="12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400051" y="770467"/>
            <a:ext cx="4916150" cy="5442190"/>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3519055661"/>
      </p:ext>
    </p:extLst>
  </p:cSld>
  <p:clrMapOvr>
    <a:masterClrMapping/>
  </p:clrMapOvr>
  <p:transition spd="slow" advClick="0" advTm="12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00050" y="2861733"/>
            <a:ext cx="4801851" cy="3350919"/>
          </a:xfrm>
        </p:spPr>
        <p:txBody>
          <a:bodyPr anchor="b">
            <a:normAutofit/>
          </a:bodyPr>
          <a:lstStyle>
            <a:lvl1pPr algn="l">
              <a:defRPr sz="2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00051" y="6481704"/>
            <a:ext cx="4801850" cy="221356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5D5BEC5-1C34-49C9-BA8B-4D7133C8BAE1}" type="datetimeFigureOut">
              <a:rPr lang="it-IT" smtClean="0"/>
              <a:t>18/05/2016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3325143121"/>
      </p:ext>
    </p:extLst>
  </p:cSld>
  <p:clrMapOvr>
    <a:masterClrMapping/>
  </p:clrMapOvr>
  <p:transition spd="slow" advClick="0" advTm="12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defRPr sz="2400"/>
            </a:lvl1pPr>
          </a:lstStyle>
          <a:p>
            <a:r>
              <a:rPr lang="it-IT" smtClean="0"/>
              <a:t>Fare clic per modificare lo stile del titolo</a:t>
            </a:r>
            <a:endParaRPr lang="en-US" dirty="0"/>
          </a:p>
        </p:txBody>
      </p:sp>
      <p:sp>
        <p:nvSpPr>
          <p:cNvPr id="11" name="Content Placeholder 3"/>
          <p:cNvSpPr>
            <a:spLocks noGrp="1"/>
          </p:cNvSpPr>
          <p:nvPr>
            <p:ph sz="half" idx="13"/>
          </p:nvPr>
        </p:nvSpPr>
        <p:spPr>
          <a:xfrm>
            <a:off x="400051" y="770467"/>
            <a:ext cx="2962475" cy="5442186"/>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2" name="Content Placeholder 5"/>
          <p:cNvSpPr>
            <a:spLocks noGrp="1"/>
          </p:cNvSpPr>
          <p:nvPr>
            <p:ph sz="quarter" idx="4"/>
          </p:nvPr>
        </p:nvSpPr>
        <p:spPr>
          <a:xfrm>
            <a:off x="3496771" y="770466"/>
            <a:ext cx="2961179" cy="5429956"/>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5D5BEC5-1C34-49C9-BA8B-4D7133C8BAE1}" type="datetimeFigureOut">
              <a:rPr lang="it-IT" smtClean="0"/>
              <a:t>18/05/2016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4285710742"/>
      </p:ext>
    </p:extLst>
  </p:cSld>
  <p:clrMapOvr>
    <a:masterClrMapping/>
  </p:clrMapOvr>
  <p:transition spd="slow" advClick="0" advTm="12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defRPr sz="2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71501" y="770467"/>
            <a:ext cx="2787650" cy="880533"/>
          </a:xfrm>
        </p:spPr>
        <p:txBody>
          <a:bodyPr anchor="b">
            <a:noAutofit/>
          </a:bodyPr>
          <a:lstStyle>
            <a:lvl1pPr marL="0" indent="0">
              <a:buNone/>
              <a:defRPr sz="1800" b="0" cap="all">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400050" y="1651001"/>
            <a:ext cx="2959100" cy="4561652"/>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641263" y="818622"/>
            <a:ext cx="2823038" cy="832378"/>
          </a:xfrm>
        </p:spPr>
        <p:txBody>
          <a:bodyPr anchor="b">
            <a:noAutofit/>
          </a:bodyPr>
          <a:lstStyle>
            <a:lvl1pPr marL="0" indent="0">
              <a:buNone/>
              <a:defRPr sz="1800" b="0" cap="all">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3496772" y="1651000"/>
            <a:ext cx="2967529" cy="4549422"/>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5D5BEC5-1C34-49C9-BA8B-4D7133C8BAE1}" type="datetimeFigureOut">
              <a:rPr lang="it-IT" smtClean="0"/>
              <a:t>18/05/2016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3024930890"/>
      </p:ext>
    </p:extLst>
  </p:cSld>
  <p:clrMapOvr>
    <a:masterClrMapping/>
  </p:clrMapOvr>
  <p:transition spd="slow" advClick="0" advTm="12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00051" y="6493934"/>
            <a:ext cx="4916150" cy="2201333"/>
          </a:xfrm>
        </p:spPr>
        <p:txBody>
          <a:bodyPr>
            <a:normAutofit/>
          </a:bodyPr>
          <a:lstStyle>
            <a:lvl1pPr>
              <a:defRPr sz="2400"/>
            </a:lvl1p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5D5BEC5-1C34-49C9-BA8B-4D7133C8BAE1}" type="datetimeFigureOut">
              <a:rPr lang="it-IT" smtClean="0"/>
              <a:t>18/05/2016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1150711082"/>
      </p:ext>
    </p:extLst>
  </p:cSld>
  <p:clrMapOvr>
    <a:masterClrMapping/>
  </p:clrMapOvr>
  <p:transition spd="slow" advClick="0" advTm="12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5BEC5-1C34-49C9-BA8B-4D7133C8BAE1}" type="datetimeFigureOut">
              <a:rPr lang="it-IT" smtClean="0"/>
              <a:t>18/05/2016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2478934931"/>
      </p:ext>
    </p:extLst>
  </p:cSld>
  <p:clrMapOvr>
    <a:masterClrMapping/>
  </p:clrMapOvr>
  <p:transition spd="slow" advClick="0" advTm="12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064000" y="770467"/>
            <a:ext cx="2400300" cy="2201333"/>
          </a:xfrm>
        </p:spPr>
        <p:txBody>
          <a:bodyPr anchor="b">
            <a:normAutofit/>
          </a:bodyPr>
          <a:lstStyle>
            <a:lvl1pPr algn="l">
              <a:defRPr sz="15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00050" y="770467"/>
            <a:ext cx="3329066" cy="79248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064000" y="3191937"/>
            <a:ext cx="2400300" cy="3020719"/>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5D5BEC5-1C34-49C9-BA8B-4D7133C8BAE1}" type="datetimeFigureOut">
              <a:rPr lang="it-IT" smtClean="0"/>
              <a:t>18/05/2016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3521814600"/>
      </p:ext>
    </p:extLst>
  </p:cSld>
  <p:clrMapOvr>
    <a:masterClrMapping/>
  </p:clrMapOvr>
  <p:transition spd="slow" advClick="0" advTm="12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371850" y="2091267"/>
            <a:ext cx="2672444" cy="1651000"/>
          </a:xfrm>
        </p:spPr>
        <p:txBody>
          <a:bodyPr anchor="b">
            <a:normAutofit/>
          </a:bodyPr>
          <a:lstStyle>
            <a:lvl1pPr algn="l">
              <a:defRPr sz="1800" b="0"/>
            </a:lvl1p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571500" y="1320800"/>
            <a:ext cx="2460731" cy="693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372021" y="3962400"/>
            <a:ext cx="2673167" cy="3008489"/>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5D5BEC5-1C34-49C9-BA8B-4D7133C8BAE1}" type="datetimeFigureOut">
              <a:rPr lang="it-IT" smtClean="0"/>
              <a:t>18/05/2016</a:t>
            </a:fld>
            <a:endParaRPr lang="it-IT"/>
          </a:p>
        </p:txBody>
      </p:sp>
      <p:sp>
        <p:nvSpPr>
          <p:cNvPr id="6" name="Footer Placeholder 5"/>
          <p:cNvSpPr>
            <a:spLocks noGrp="1"/>
          </p:cNvSpPr>
          <p:nvPr>
            <p:ph type="ftr" sz="quarter" idx="11"/>
          </p:nvPr>
        </p:nvSpPr>
        <p:spPr>
          <a:xfrm>
            <a:off x="400050" y="8915401"/>
            <a:ext cx="4358793" cy="527403"/>
          </a:xfrm>
        </p:spPr>
        <p:txBody>
          <a:bodyPr/>
          <a:lstStyle/>
          <a:p>
            <a:endParaRPr lang="it-IT"/>
          </a:p>
        </p:txBody>
      </p:sp>
      <p:sp>
        <p:nvSpPr>
          <p:cNvPr id="7" name="Slide Number Placeholder 6"/>
          <p:cNvSpPr>
            <a:spLocks noGrp="1"/>
          </p:cNvSpPr>
          <p:nvPr>
            <p:ph type="sldNum" sz="quarter" idx="12"/>
          </p:nvPr>
        </p:nvSpPr>
        <p:spPr/>
        <p:txBody>
          <a:bodyPr/>
          <a:lstStyle/>
          <a:p>
            <a:fld id="{DDB35744-E56D-4DCB-8B58-0EA3151B50ED}" type="slidenum">
              <a:rPr lang="it-IT" smtClean="0"/>
              <a:t>‹N›</a:t>
            </a:fld>
            <a:endParaRPr lang="it-IT"/>
          </a:p>
        </p:txBody>
      </p:sp>
    </p:spTree>
    <p:extLst>
      <p:ext uri="{BB962C8B-B14F-4D97-AF65-F5344CB8AC3E}">
        <p14:creationId xmlns:p14="http://schemas.microsoft.com/office/powerpoint/2010/main" val="420191929"/>
      </p:ext>
    </p:extLst>
  </p:cSld>
  <p:clrMapOvr>
    <a:masterClrMapping/>
  </p:clrMapOvr>
  <p:transition spd="slow" advClick="0" advTm="12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5003006" y="5625631"/>
            <a:ext cx="1852842" cy="384010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400051" y="6493934"/>
            <a:ext cx="4916150" cy="2201333"/>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00051" y="770468"/>
            <a:ext cx="4916150" cy="5442190"/>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572684" y="8915405"/>
            <a:ext cx="900347" cy="527403"/>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25D5BEC5-1C34-49C9-BA8B-4D7133C8BAE1}" type="datetimeFigureOut">
              <a:rPr lang="it-IT" smtClean="0"/>
              <a:t>18/05/2016</a:t>
            </a:fld>
            <a:endParaRPr lang="it-IT"/>
          </a:p>
        </p:txBody>
      </p:sp>
      <p:sp>
        <p:nvSpPr>
          <p:cNvPr id="5" name="Footer Placeholder 4"/>
          <p:cNvSpPr>
            <a:spLocks noGrp="1"/>
          </p:cNvSpPr>
          <p:nvPr>
            <p:ph type="ftr" sz="quarter" idx="3"/>
          </p:nvPr>
        </p:nvSpPr>
        <p:spPr>
          <a:xfrm>
            <a:off x="400050" y="8915401"/>
            <a:ext cx="4358793" cy="527403"/>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5830820" y="8057803"/>
            <a:ext cx="642680" cy="967669"/>
          </a:xfrm>
          <a:prstGeom prst="rect">
            <a:avLst/>
          </a:prstGeom>
        </p:spPr>
        <p:txBody>
          <a:bodyPr vert="horz" lIns="91440" tIns="45720" rIns="91440" bIns="45720" rtlCol="0" anchor="b"/>
          <a:lstStyle>
            <a:lvl1pPr algn="r">
              <a:defRPr sz="2100" b="0" i="0">
                <a:solidFill>
                  <a:schemeClr val="bg2">
                    <a:lumMod val="50000"/>
                  </a:schemeClr>
                </a:solidFill>
                <a:effectLst/>
                <a:latin typeface="+mn-lt"/>
              </a:defRPr>
            </a:lvl1pPr>
          </a:lstStyle>
          <a:p>
            <a:fld id="{DDB35744-E56D-4DCB-8B58-0EA3151B50ED}" type="slidenum">
              <a:rPr lang="it-IT" smtClean="0"/>
              <a:t>‹N›</a:t>
            </a:fld>
            <a:endParaRPr lang="it-IT"/>
          </a:p>
        </p:txBody>
      </p:sp>
    </p:spTree>
    <p:extLst>
      <p:ext uri="{BB962C8B-B14F-4D97-AF65-F5344CB8AC3E}">
        <p14:creationId xmlns:p14="http://schemas.microsoft.com/office/powerpoint/2010/main" val="3457371339"/>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ransition spd="slow" advClick="0" advTm="12000">
    <p:wheel spokes="1"/>
  </p:transition>
  <p:txStyles>
    <p:titleStyle>
      <a:lvl1pPr algn="l" defTabSz="342900" rtl="0" eaLnBrk="1" latinLnBrk="0" hangingPunct="1">
        <a:spcBef>
          <a:spcPct val="0"/>
        </a:spcBef>
        <a:buNone/>
        <a:defRPr sz="2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it/url?sa=i&amp;rct=j&amp;q=&amp;esrc=s&amp;source=images&amp;cd=&amp;cad=rja&amp;uact=8&amp;ved=0ahUKEwiLvJ6YroTLAhWFUhQKHcM1BTkQjRwIBw&amp;url=http://blog.petiteplaisance.it/carmine-fiorillo-il-carro-armato-di-benigni-e-i-bambini-di-terezin-considerazioni-inattuali-a-margine-del-film-la-vita-e-bella/&amp;psig=AFQjCNFIxBt3ZfyWIjuvHzoRWfzDPMB2ZA&amp;ust=145598961895714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509065" y="1926878"/>
            <a:ext cx="1898675" cy="705222"/>
          </a:xfrm>
        </p:spPr>
        <p:txBody>
          <a:bodyPr>
            <a:normAutofit fontScale="90000"/>
          </a:bodyPr>
          <a:lstStyle/>
          <a:p>
            <a:pPr algn="ctr"/>
            <a:r>
              <a:rPr lang="it-IT" dirty="0"/>
              <a:t/>
            </a:r>
            <a:br>
              <a:rPr lang="it-IT" dirty="0"/>
            </a:br>
            <a:endParaRPr lang="it-IT" dirty="0"/>
          </a:p>
        </p:txBody>
      </p:sp>
      <p:sp>
        <p:nvSpPr>
          <p:cNvPr id="4" name="Rettangolo 3"/>
          <p:cNvSpPr/>
          <p:nvPr/>
        </p:nvSpPr>
        <p:spPr>
          <a:xfrm>
            <a:off x="1025908" y="663530"/>
            <a:ext cx="5057831" cy="2862322"/>
          </a:xfrm>
          <a:prstGeom prst="rect">
            <a:avLst/>
          </a:prstGeom>
        </p:spPr>
        <p:txBody>
          <a:bodyPr wrap="square">
            <a:spAutoFit/>
          </a:bodyPr>
          <a:lstStyle/>
          <a:p>
            <a:pPr algn="ctr"/>
            <a:r>
              <a:rPr lang="it-IT" sz="2000" dirty="0">
                <a:solidFill>
                  <a:srgbClr val="002060"/>
                </a:solidFill>
                <a:latin typeface="Lucida Calligraphy" panose="03010101010101010101" pitchFamily="66" charset="0"/>
              </a:rPr>
              <a:t>Istituto Comprensivo</a:t>
            </a:r>
            <a:br>
              <a:rPr lang="it-IT" sz="2000" dirty="0">
                <a:solidFill>
                  <a:srgbClr val="002060"/>
                </a:solidFill>
                <a:latin typeface="Lucida Calligraphy" panose="03010101010101010101" pitchFamily="66" charset="0"/>
              </a:rPr>
            </a:br>
            <a:r>
              <a:rPr lang="it-IT" sz="2000" dirty="0" smtClean="0">
                <a:solidFill>
                  <a:srgbClr val="002060"/>
                </a:solidFill>
                <a:latin typeface="Lucida Calligraphy" panose="03010101010101010101" pitchFamily="66" charset="0"/>
              </a:rPr>
              <a:t>Bova Marina-Condofuri</a:t>
            </a:r>
            <a:r>
              <a:rPr lang="it-IT" sz="2000" dirty="0">
                <a:solidFill>
                  <a:srgbClr val="002060"/>
                </a:solidFill>
                <a:latin typeface="Lucida Calligraphy" panose="03010101010101010101" pitchFamily="66" charset="0"/>
              </a:rPr>
              <a:t/>
            </a:r>
            <a:br>
              <a:rPr lang="it-IT" sz="2000" dirty="0">
                <a:solidFill>
                  <a:srgbClr val="002060"/>
                </a:solidFill>
                <a:latin typeface="Lucida Calligraphy" panose="03010101010101010101" pitchFamily="66" charset="0"/>
              </a:rPr>
            </a:br>
            <a:r>
              <a:rPr lang="it-IT" sz="2000" dirty="0">
                <a:solidFill>
                  <a:srgbClr val="002060"/>
                </a:solidFill>
                <a:latin typeface="Lucida Calligraphy" panose="03010101010101010101" pitchFamily="66" charset="0"/>
              </a:rPr>
              <a:t>Scuola </a:t>
            </a:r>
            <a:r>
              <a:rPr lang="it-IT" sz="2000" dirty="0" smtClean="0">
                <a:solidFill>
                  <a:srgbClr val="002060"/>
                </a:solidFill>
                <a:latin typeface="Lucida Calligraphy" panose="03010101010101010101" pitchFamily="66" charset="0"/>
              </a:rPr>
              <a:t>Secondaria </a:t>
            </a:r>
            <a:r>
              <a:rPr lang="it-IT" sz="2000" dirty="0">
                <a:solidFill>
                  <a:srgbClr val="002060"/>
                </a:solidFill>
                <a:latin typeface="Lucida Calligraphy" panose="03010101010101010101" pitchFamily="66" charset="0"/>
              </a:rPr>
              <a:t>di P</a:t>
            </a:r>
            <a:r>
              <a:rPr lang="it-IT" sz="2000" dirty="0" smtClean="0">
                <a:solidFill>
                  <a:srgbClr val="002060"/>
                </a:solidFill>
                <a:latin typeface="Lucida Calligraphy" panose="03010101010101010101" pitchFamily="66" charset="0"/>
              </a:rPr>
              <a:t>rimo </a:t>
            </a:r>
            <a:r>
              <a:rPr lang="it-IT" sz="2000" dirty="0">
                <a:solidFill>
                  <a:srgbClr val="002060"/>
                </a:solidFill>
                <a:latin typeface="Lucida Calligraphy" panose="03010101010101010101" pitchFamily="66" charset="0"/>
              </a:rPr>
              <a:t>G</a:t>
            </a:r>
            <a:r>
              <a:rPr lang="it-IT" sz="2000" dirty="0" smtClean="0">
                <a:solidFill>
                  <a:srgbClr val="002060"/>
                </a:solidFill>
                <a:latin typeface="Lucida Calligraphy" panose="03010101010101010101" pitchFamily="66" charset="0"/>
              </a:rPr>
              <a:t>rado</a:t>
            </a:r>
            <a:r>
              <a:rPr lang="it-IT" sz="2000" dirty="0">
                <a:solidFill>
                  <a:srgbClr val="002060"/>
                </a:solidFill>
                <a:latin typeface="Lucida Calligraphy" panose="03010101010101010101" pitchFamily="66" charset="0"/>
              </a:rPr>
              <a:t/>
            </a:r>
            <a:br>
              <a:rPr lang="it-IT" sz="2000" dirty="0">
                <a:solidFill>
                  <a:srgbClr val="002060"/>
                </a:solidFill>
                <a:latin typeface="Lucida Calligraphy" panose="03010101010101010101" pitchFamily="66" charset="0"/>
              </a:rPr>
            </a:br>
            <a:r>
              <a:rPr lang="it-IT" sz="2000" dirty="0" smtClean="0">
                <a:solidFill>
                  <a:srgbClr val="002060"/>
                </a:solidFill>
                <a:latin typeface="Lucida Calligraphy" panose="03010101010101010101" pitchFamily="66" charset="0"/>
              </a:rPr>
              <a:t>Plesso </a:t>
            </a:r>
            <a:r>
              <a:rPr lang="it-IT" sz="2000" b="1" dirty="0">
                <a:solidFill>
                  <a:srgbClr val="002060"/>
                </a:solidFill>
                <a:latin typeface="Lucida Calligraphy" panose="03010101010101010101" pitchFamily="66" charset="0"/>
              </a:rPr>
              <a:t>Palizzi Marina </a:t>
            </a:r>
            <a:endParaRPr lang="it-IT" sz="2000" b="1" dirty="0" smtClean="0">
              <a:solidFill>
                <a:srgbClr val="002060"/>
              </a:solidFill>
              <a:latin typeface="Lucida Calligraphy" panose="03010101010101010101" pitchFamily="66" charset="0"/>
            </a:endParaRPr>
          </a:p>
          <a:p>
            <a:pPr algn="ctr"/>
            <a:r>
              <a:rPr lang="it-IT" sz="2000" dirty="0">
                <a:solidFill>
                  <a:srgbClr val="002060"/>
                </a:solidFill>
                <a:latin typeface="Lucida Calligraphy" panose="03010101010101010101" pitchFamily="66" charset="0"/>
              </a:rPr>
              <a:t/>
            </a:r>
            <a:br>
              <a:rPr lang="it-IT" sz="2000" dirty="0">
                <a:solidFill>
                  <a:srgbClr val="002060"/>
                </a:solidFill>
                <a:latin typeface="Lucida Calligraphy" panose="03010101010101010101" pitchFamily="66" charset="0"/>
              </a:rPr>
            </a:br>
            <a:r>
              <a:rPr lang="it-IT" sz="2000" dirty="0" smtClean="0">
                <a:solidFill>
                  <a:srgbClr val="002060"/>
                </a:solidFill>
                <a:latin typeface="Lucida Calligraphy" panose="03010101010101010101" pitchFamily="66" charset="0"/>
              </a:rPr>
              <a:t>CLASSE </a:t>
            </a:r>
            <a:r>
              <a:rPr lang="it-IT" sz="2000" b="1" dirty="0" smtClean="0">
                <a:solidFill>
                  <a:srgbClr val="002060"/>
                </a:solidFill>
                <a:latin typeface="Lucida Calligraphy" pitchFamily="66" charset="0"/>
              </a:rPr>
              <a:t>I</a:t>
            </a:r>
            <a:r>
              <a:rPr lang="it-IT" sz="2000" b="1" dirty="0" smtClean="0">
                <a:solidFill>
                  <a:srgbClr val="002060"/>
                </a:solidFill>
                <a:latin typeface="Lucida Calligraphy" pitchFamily="66" charset="0"/>
                <a:cs typeface="Times New Roman"/>
              </a:rPr>
              <a:t>ª</a:t>
            </a:r>
            <a:r>
              <a:rPr lang="it-IT" sz="2000" b="1" dirty="0" smtClean="0">
                <a:solidFill>
                  <a:srgbClr val="002060"/>
                </a:solidFill>
                <a:latin typeface="Lucida Calligraphy" panose="03010101010101010101" pitchFamily="66" charset="0"/>
              </a:rPr>
              <a:t> </a:t>
            </a:r>
            <a:r>
              <a:rPr lang="it-IT" sz="2000" dirty="0" smtClean="0">
                <a:solidFill>
                  <a:srgbClr val="002060"/>
                </a:solidFill>
                <a:latin typeface="Lucida Calligraphy" panose="03010101010101010101" pitchFamily="66" charset="0"/>
              </a:rPr>
              <a:t>SEZ.  </a:t>
            </a:r>
            <a:r>
              <a:rPr lang="it-IT" sz="2000" b="1" dirty="0" smtClean="0">
                <a:solidFill>
                  <a:srgbClr val="002060"/>
                </a:solidFill>
                <a:latin typeface="Lucida Calligraphy" panose="03010101010101010101" pitchFamily="66" charset="0"/>
              </a:rPr>
              <a:t>C</a:t>
            </a:r>
          </a:p>
          <a:p>
            <a:pPr algn="ctr"/>
            <a:r>
              <a:rPr lang="it-IT" sz="2000" dirty="0">
                <a:solidFill>
                  <a:srgbClr val="002060"/>
                </a:solidFill>
                <a:latin typeface="Lucida Calligraphy" panose="03010101010101010101" pitchFamily="66" charset="0"/>
              </a:rPr>
              <a:t/>
            </a:r>
            <a:br>
              <a:rPr lang="it-IT" sz="2000" dirty="0">
                <a:solidFill>
                  <a:srgbClr val="002060"/>
                </a:solidFill>
                <a:latin typeface="Lucida Calligraphy" panose="03010101010101010101" pitchFamily="66" charset="0"/>
              </a:rPr>
            </a:br>
            <a:r>
              <a:rPr lang="it-IT" sz="2000" dirty="0" smtClean="0">
                <a:solidFill>
                  <a:srgbClr val="002060"/>
                </a:solidFill>
                <a:latin typeface="Lucida Calligraphy" panose="03010101010101010101" pitchFamily="66" charset="0"/>
              </a:rPr>
              <a:t>Prof.ssa </a:t>
            </a:r>
            <a:r>
              <a:rPr lang="it-IT" sz="2000" dirty="0">
                <a:solidFill>
                  <a:srgbClr val="002060"/>
                </a:solidFill>
                <a:latin typeface="Lucida Calligraphy" panose="03010101010101010101" pitchFamily="66" charset="0"/>
              </a:rPr>
              <a:t>Condemi Maria </a:t>
            </a:r>
            <a:r>
              <a:rPr lang="it-IT" sz="2000" dirty="0" smtClean="0">
                <a:solidFill>
                  <a:srgbClr val="002060"/>
                </a:solidFill>
                <a:latin typeface="Lucida Calligraphy" panose="03010101010101010101" pitchFamily="66" charset="0"/>
              </a:rPr>
              <a:t>Francesca</a:t>
            </a:r>
            <a:r>
              <a:rPr lang="it-IT" sz="2000" dirty="0">
                <a:solidFill>
                  <a:srgbClr val="002060"/>
                </a:solidFill>
                <a:latin typeface="Lucida Calligraphy" panose="03010101010101010101" pitchFamily="66" charset="0"/>
              </a:rPr>
              <a:t/>
            </a:r>
            <a:br>
              <a:rPr lang="it-IT" sz="2000" dirty="0">
                <a:solidFill>
                  <a:srgbClr val="002060"/>
                </a:solidFill>
                <a:latin typeface="Lucida Calligraphy" panose="03010101010101010101" pitchFamily="66" charset="0"/>
              </a:rPr>
            </a:br>
            <a:r>
              <a:rPr lang="it-IT" sz="2000" dirty="0">
                <a:solidFill>
                  <a:srgbClr val="002060"/>
                </a:solidFill>
                <a:latin typeface="Lucida Calligraphy" panose="03010101010101010101" pitchFamily="66" charset="0"/>
              </a:rPr>
              <a:t>ANNO SCOLASTICO 2015/2016</a:t>
            </a:r>
          </a:p>
        </p:txBody>
      </p:sp>
      <p:sp>
        <p:nvSpPr>
          <p:cNvPr id="6" name="AutoShape 2"/>
          <p:cNvSpPr>
            <a:spLocks noChangeArrowheads="1"/>
          </p:cNvSpPr>
          <p:nvPr/>
        </p:nvSpPr>
        <p:spPr bwMode="auto">
          <a:xfrm>
            <a:off x="853872" y="3693633"/>
            <a:ext cx="5429362" cy="4529138"/>
          </a:xfrm>
          <a:prstGeom prst="horizontalScroll">
            <a:avLst>
              <a:gd name="adj" fmla="val 12500"/>
            </a:avLst>
          </a:prstGeom>
          <a:solidFill>
            <a:schemeClr val="bg2">
              <a:lumMod val="60000"/>
              <a:lumOff val="40000"/>
              <a:alpha val="29000"/>
            </a:schemeClr>
          </a:solidFill>
          <a:ln w="38100">
            <a:solidFill>
              <a:srgbClr val="1405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it-IT" sz="3600" b="1" i="0" u="none" strike="noStrike" cap="none" normalizeH="0" baseline="0" noProof="1" smtClean="0">
                <a:ln>
                  <a:noFill/>
                </a:ln>
                <a:solidFill>
                  <a:srgbClr val="002060"/>
                </a:solidFill>
                <a:effectLst/>
                <a:latin typeface="Bradley Hand ITC" panose="03070402050302030203" pitchFamily="66" charset="0"/>
              </a:rPr>
              <a:t>Film – fiaba</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it-IT" sz="3600" b="1" i="0" u="none" strike="noStrike" cap="none" normalizeH="0" baseline="0" noProof="1" smtClean="0">
                <a:ln>
                  <a:noFill/>
                </a:ln>
                <a:solidFill>
                  <a:srgbClr val="002060"/>
                </a:solidFill>
                <a:effectLst/>
                <a:latin typeface="Chiller" panose="04020404031007020602" pitchFamily="82" charset="0"/>
              </a:rPr>
              <a:t>“La vita è bella”</a:t>
            </a: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1100" b="0" i="0" u="none" strike="noStrike" cap="none" normalizeH="0" baseline="0" noProof="1"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pic>
        <p:nvPicPr>
          <p:cNvPr id="7" name="Immagine 6" descr="D:\Manti\Pictures\7VCA00A9RCCAEB5WOSCATW1CBKCALO1RTNCAZOYG3ZCAFNJJ3NCA3VCTITCAF0WD0NCA8R6H8DCA1KABAPCA1HGPW6CAM2E9KNCAVFFPFDCANBOW1PCA4REFGZCAS79F81CAWW9H18CAH2VVP3CAHUS4HB.jpg"/>
          <p:cNvPicPr/>
          <p:nvPr/>
        </p:nvPicPr>
        <p:blipFill>
          <a:blip r:embed="rId4"/>
          <a:srcRect/>
          <a:stretch>
            <a:fillRect/>
          </a:stretch>
        </p:blipFill>
        <p:spPr bwMode="auto">
          <a:xfrm>
            <a:off x="2107143" y="5958202"/>
            <a:ext cx="3133725" cy="1457325"/>
          </a:xfrm>
          <a:prstGeom prst="rect">
            <a:avLst/>
          </a:prstGeom>
          <a:gradFill>
            <a:gsLst>
              <a:gs pos="10000">
                <a:schemeClr val="bg2">
                  <a:lumMod val="21000"/>
                  <a:lumOff val="79000"/>
                  <a:alpha val="82000"/>
                </a:schemeClr>
              </a:gs>
              <a:gs pos="100000">
                <a:schemeClr val="bg2">
                  <a:shade val="96000"/>
                  <a:satMod val="120000"/>
                  <a:lumMod val="90000"/>
                </a:schemeClr>
              </a:gs>
            </a:gsLst>
            <a:lin ang="6120000" scaled="1"/>
          </a:gradFill>
          <a:ln w="9525">
            <a:noFill/>
            <a:miter lim="800000"/>
            <a:headEnd/>
            <a:tailEnd/>
          </a:ln>
        </p:spPr>
      </p:pic>
      <p:pic>
        <p:nvPicPr>
          <p:cNvPr id="8" name="noa_beautiful_that_way_la_vita_e_bella_testo_ita_mp3_62543">
            <a:hlinkClick r:id="" action="ppaction://media"/>
          </p:cNvPr>
          <p:cNvPicPr>
            <a:picLocks noChangeAspect="1"/>
          </p:cNvPicPr>
          <p:nvPr>
            <a:audioFile r:link="rId2"/>
            <p:extLst>
              <p:ext uri="{DAA4B4D4-6D71-4841-9C94-3DE7FCFB9230}">
                <p14:media xmlns:p14="http://schemas.microsoft.com/office/powerpoint/2010/main" r:embed="rId1">
                  <p14:fade in="750" out="500"/>
                </p14:media>
              </p:ext>
            </p:extLst>
          </p:nvPr>
        </p:nvPicPr>
        <p:blipFill>
          <a:blip r:embed="rId5"/>
          <a:stretch>
            <a:fillRect/>
          </a:stretch>
        </p:blipFill>
        <p:spPr>
          <a:xfrm>
            <a:off x="6022661" y="319094"/>
            <a:ext cx="609600" cy="609600"/>
          </a:xfrm>
          <a:prstGeom prst="rect">
            <a:avLst/>
          </a:prstGeom>
        </p:spPr>
      </p:pic>
    </p:spTree>
    <p:extLst>
      <p:ext uri="{BB962C8B-B14F-4D97-AF65-F5344CB8AC3E}">
        <p14:creationId xmlns:p14="http://schemas.microsoft.com/office/powerpoint/2010/main" val="3584746918"/>
      </p:ext>
    </p:extLst>
  </p:cSld>
  <p:clrMapOvr>
    <a:masterClrMapping/>
  </p:clrMapOvr>
  <mc:AlternateContent xmlns:mc="http://schemas.openxmlformats.org/markup-compatibility/2006" xmlns:p14="http://schemas.microsoft.com/office/powerpoint/2010/main">
    <mc:Choice Requires="p14">
      <p:transition spd="slow" advClick="0" advTm="8152">
        <p14:flash/>
      </p:transition>
    </mc:Choice>
    <mc:Fallback xmlns="">
      <p:transition spd="slow" advClick="0" advTm="81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p14:playEvt time="0"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515815"/>
            <a:ext cx="6121400" cy="2686633"/>
          </a:xfrm>
          <a:prstGeom prst="rect">
            <a:avLst/>
          </a:prstGeom>
        </p:spPr>
        <p:txBody>
          <a:bodyPr wrap="square">
            <a:spAutoFit/>
          </a:bodyPr>
          <a:lstStyle/>
          <a:p>
            <a:pPr lvl="0" algn="just">
              <a:lnSpc>
                <a:spcPct val="115000"/>
              </a:lnSpc>
              <a:spcAft>
                <a:spcPts val="1000"/>
              </a:spcAft>
            </a:pP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Ma la tragedia della storia si abbatte anche su di loro: Guido, Giosuè e lo zio vengono caricati dai tedeschi su un treno per essere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deportati</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in Germania. </a:t>
            </a:r>
            <a:endPar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lvl="0" algn="just">
              <a:lnSpc>
                <a:spcPct val="115000"/>
              </a:lnSpc>
              <a:spcAft>
                <a:spcPts val="1000"/>
              </a:spcAft>
            </a:pP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Dora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segue il loro destino e sale anche lei sul treno che porta nel lager, dove si svolge la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seconda parte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del film.</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098" y="6373364"/>
            <a:ext cx="4881685" cy="3258524"/>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90" y="3375559"/>
            <a:ext cx="3759099" cy="2824694"/>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138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337">
        <p15:prstTrans prst="wind"/>
      </p:transition>
    </mc:Choice>
    <mc:Fallback xmlns="">
      <p:transition spd="slow" advClick="0" advTm="10337">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0051" y="770466"/>
            <a:ext cx="6167004" cy="5772837"/>
          </a:xfrm>
        </p:spPr>
        <p:txBody>
          <a:bodyPr>
            <a:noAutofit/>
          </a:bodyPr>
          <a:lstStyle/>
          <a:p>
            <a:pPr marL="0" indent="0" algn="just">
              <a:lnSpc>
                <a:spcPct val="115000"/>
              </a:lnSpc>
              <a:spcAft>
                <a:spcPts val="1000"/>
              </a:spcAft>
              <a:buNone/>
            </a:pP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Mentre il vecchio zio viene poco dopo ucciso, insieme ai vecchi e ai bambini, nella camera a gas mascherata come una doccia, Guido nasconde Giosuè nella baracca cui è assegnato.</a:t>
            </a:r>
          </a:p>
          <a:p>
            <a:pPr marL="0" indent="0" algn="just">
              <a:lnSpc>
                <a:spcPct val="115000"/>
              </a:lnSpc>
              <a:spcAft>
                <a:spcPts val="1000"/>
              </a:spcAft>
              <a:buNone/>
            </a:pP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Per </a:t>
            </a:r>
            <a:r>
              <a:rPr lang="it-IT" sz="2000" b="1"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rendere sopportabile</a:t>
            </a: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al bambino l’inaccettabile realtà </a:t>
            </a:r>
            <a:r>
              <a:rPr lang="it-IT" sz="2000" b="1"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inventa un gioco</a:t>
            </a: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gli racconta che guardie e internati affrontano dure prove per accumulare dei punti e infine ottenere in premio un carro armato vero. Guido così si sfinisce di fatica, ma riesce a proteggere il figlio e a far sapere a Dora, rinchiusa con le altre donne, che entrambi sono ancora vivi.</a:t>
            </a:r>
          </a:p>
          <a:p>
            <a:endParaRPr lang="it-IT" sz="2000" dirty="0"/>
          </a:p>
        </p:txBody>
      </p:sp>
      <p:pic>
        <p:nvPicPr>
          <p:cNvPr id="2050" name="Picture 2" descr="C:\Users\Acer\Desktop\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132634"/>
            <a:ext cx="4402015" cy="3301511"/>
          </a:xfrm>
          <a:prstGeom prst="ellipse">
            <a:avLst/>
          </a:prstGeom>
          <a:ln w="63500"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32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1055">
        <p15:prstTrans prst="wind"/>
      </p:transition>
    </mc:Choice>
    <mc:Fallback xmlns="">
      <p:transition spd="slow" advClick="0" advTm="2105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9712" y="723575"/>
            <a:ext cx="6141426" cy="5442190"/>
          </a:xfrm>
        </p:spPr>
        <p:txBody>
          <a:bodyPr>
            <a:normAutofit lnSpcReduction="10000"/>
          </a:bodyPr>
          <a:lstStyle/>
          <a:p>
            <a:pPr marL="0" lvl="0" indent="0" algn="just">
              <a:lnSpc>
                <a:spcPct val="115000"/>
              </a:lnSpc>
              <a:spcAft>
                <a:spcPts val="1000"/>
              </a:spcAft>
              <a:buClr>
                <a:srgbClr val="FEB687"/>
              </a:buClr>
              <a:buNone/>
            </a:pP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Giunge finalmente la capitolazione dei nazisti di fronte all’avanzata delle truppe alleate. Nell’evacuazione del campo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Guido muore</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ma riesce fino all’ultimo a mantenere la finzione del gioco con la quale ha cercato di salvaguardare l’innocenza del bambino. </a:t>
            </a:r>
            <a:endPar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marL="0" lvl="0" indent="0" algn="just">
              <a:lnSpc>
                <a:spcPct val="115000"/>
              </a:lnSpc>
              <a:spcAft>
                <a:spcPts val="1000"/>
              </a:spcAft>
              <a:buClr>
                <a:srgbClr val="FEB687"/>
              </a:buClr>
              <a:buNone/>
            </a:pP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Giosuè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esulta vedendo avanzare un enorme carro armato americano (lui pensa che quello sia il premio che il padre gli aveva promesso) e ritrova sua madre. </a:t>
            </a:r>
            <a:endPar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marL="0" lvl="0" indent="0" algn="just">
              <a:lnSpc>
                <a:spcPct val="115000"/>
              </a:lnSpc>
              <a:spcAft>
                <a:spcPts val="1000"/>
              </a:spcAft>
              <a:buClr>
                <a:srgbClr val="FEB687"/>
              </a:buClr>
              <a:buNone/>
            </a:pP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L’ultima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inquadratura esprime</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la stessa speranza</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che è sintetizzata nel titolo del film. </a:t>
            </a:r>
          </a:p>
          <a:p>
            <a:endParaRPr lang="it-IT" sz="2000" dirty="0"/>
          </a:p>
        </p:txBody>
      </p:sp>
      <p:pic>
        <p:nvPicPr>
          <p:cNvPr id="4" name="Immagine 3" descr="D:\Manti\Desktop\benigni\I3CAV8B2BLCA6VYKHPCAO4B29BCAD0APMBCAGCV6Y8CA0JWVV6CAEITFEQCAKDQ5ZXCAUNYBI5CABZBZ7UCAANQ78ZCAFOWCVLCA19GV6YCAGF4KPUCA043Z4GCA021IVVCALIZ6AACAHF2OM0CA7QS5QW.jpg"/>
          <p:cNvPicPr/>
          <p:nvPr/>
        </p:nvPicPr>
        <p:blipFill>
          <a:blip r:embed="rId2" cstate="print"/>
          <a:srcRect/>
          <a:stretch>
            <a:fillRect/>
          </a:stretch>
        </p:blipFill>
        <p:spPr bwMode="auto">
          <a:xfrm>
            <a:off x="1415318" y="5962565"/>
            <a:ext cx="3640014" cy="3274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884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788">
        <p15:prstTrans prst="wind"/>
      </p:transition>
    </mc:Choice>
    <mc:Fallback xmlns="">
      <p:transition spd="slow" advClick="0" advTm="1878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Immagine 2" descr="D:\Manti\Pictures\vita_bella_roberto_benigni_roberto_benigni_001_jpg_nwkr.jpg"/>
          <p:cNvPicPr/>
          <p:nvPr/>
        </p:nvPicPr>
        <p:blipFill>
          <a:blip r:embed="rId2" cstate="print"/>
          <a:srcRect/>
          <a:stretch>
            <a:fillRect/>
          </a:stretch>
        </p:blipFill>
        <p:spPr bwMode="auto">
          <a:xfrm>
            <a:off x="190500" y="1279859"/>
            <a:ext cx="2997329" cy="2342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magine 3" descr="D:\Manti\Pictures\giorgio-cantarini.jpg"/>
          <p:cNvPicPr/>
          <p:nvPr/>
        </p:nvPicPr>
        <p:blipFill>
          <a:blip r:embed="rId3" cstate="print"/>
          <a:srcRect/>
          <a:stretch>
            <a:fillRect/>
          </a:stretch>
        </p:blipFill>
        <p:spPr bwMode="auto">
          <a:xfrm>
            <a:off x="3422713" y="2451293"/>
            <a:ext cx="2997329" cy="2342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tangolo 4"/>
          <p:cNvSpPr/>
          <p:nvPr/>
        </p:nvSpPr>
        <p:spPr>
          <a:xfrm>
            <a:off x="190500" y="2775143"/>
            <a:ext cx="6667500" cy="7413311"/>
          </a:xfrm>
          <a:prstGeom prst="rect">
            <a:avLst/>
          </a:prstGeom>
        </p:spPr>
        <p:txBody>
          <a:bodyPr wrap="square">
            <a:spAutoFit/>
          </a:bodyPr>
          <a:lstStyle/>
          <a:p>
            <a:pPr algn="r">
              <a:lnSpc>
                <a:spcPct val="115000"/>
              </a:lnSpc>
              <a:spcAft>
                <a:spcPts val="1000"/>
              </a:spcAft>
            </a:pPr>
            <a:r>
              <a:rPr lang="it-IT" sz="900" dirty="0" smtClean="0">
                <a:solidFill>
                  <a:srgbClr val="C00000"/>
                </a:solidFill>
                <a:latin typeface="Lucida Calligraphy" panose="03010101010101010101" pitchFamily="66" charset="0"/>
                <a:ea typeface="Calibri" panose="020F0502020204030204" pitchFamily="34" charset="0"/>
                <a:cs typeface="Times New Roman" panose="02020603050405020304" pitchFamily="18" charset="0"/>
              </a:rPr>
              <a:t> </a:t>
            </a:r>
          </a:p>
          <a:p>
            <a:pPr>
              <a:lnSpc>
                <a:spcPct val="115000"/>
              </a:lnSpc>
              <a:spcAft>
                <a:spcPts val="1000"/>
              </a:spcAft>
            </a:pPr>
            <a:r>
              <a:rPr lang="it-IT" sz="9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p>
          <a:p>
            <a:pPr>
              <a:lnSpc>
                <a:spcPct val="115000"/>
              </a:lnSpc>
              <a:spcAft>
                <a:spcPts val="1000"/>
              </a:spcAft>
            </a:pPr>
            <a:endPar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1-Guido con Dora sotto la pioggia     </a:t>
            </a:r>
          </a:p>
          <a:p>
            <a:pPr>
              <a:lnSpc>
                <a:spcPct val="115000"/>
              </a:lnSpc>
              <a:spcAft>
                <a:spcPts val="1000"/>
              </a:spcAft>
            </a:pP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endPar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2-Padre e figlio nel campo di concentramento</a:t>
            </a:r>
          </a:p>
          <a:p>
            <a:pPr>
              <a:lnSpc>
                <a:spcPct val="115000"/>
              </a:lnSpc>
              <a:spcAft>
                <a:spcPts val="1000"/>
              </a:spcAft>
            </a:pPr>
            <a:endParaRPr lang="it-IT" sz="105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05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05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05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2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1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endPar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3- Schopenhauer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Con la volontà si può fare tutto «Io sono ciò che voglio»</a:t>
            </a:r>
            <a:endPar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lvl="0">
              <a:lnSpc>
                <a:spcPct val="115000"/>
              </a:lnSpc>
              <a:spcAft>
                <a:spcPts val="1000"/>
              </a:spcAft>
            </a:pPr>
            <a:endParaRPr lang="it-IT" sz="11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p:txBody>
      </p:sp>
      <p:sp>
        <p:nvSpPr>
          <p:cNvPr id="9" name="Rectangle 5"/>
          <p:cNvSpPr>
            <a:spLocks noChangeArrowheads="1"/>
          </p:cNvSpPr>
          <p:nvPr/>
        </p:nvSpPr>
        <p:spPr bwMode="auto">
          <a:xfrm>
            <a:off x="1041776" y="8520388"/>
            <a:ext cx="23064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                                                                           </a:t>
            </a:r>
          </a:p>
        </p:txBody>
      </p:sp>
      <p:sp>
        <p:nvSpPr>
          <p:cNvPr id="11" name="AutoShape 3"/>
          <p:cNvSpPr>
            <a:spLocks noChangeArrowheads="1"/>
          </p:cNvSpPr>
          <p:nvPr/>
        </p:nvSpPr>
        <p:spPr bwMode="auto">
          <a:xfrm>
            <a:off x="2239714" y="316576"/>
            <a:ext cx="2217068" cy="533400"/>
          </a:xfrm>
          <a:prstGeom prst="plaque">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it-IT" sz="2000" dirty="0">
                <a:solidFill>
                  <a:srgbClr val="002060"/>
                </a:solidFill>
                <a:latin typeface="Calibri" panose="020F0502020204030204" pitchFamily="34" charset="0"/>
              </a:rPr>
              <a:t>TEMI E IMMAGINI</a:t>
            </a:r>
            <a:endParaRPr lang="it-IT" sz="2000" dirty="0">
              <a:solidFill>
                <a:srgbClr val="002060"/>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it-IT" sz="2000" b="0" i="0" u="none" strike="noStrike" cap="none" normalizeH="0" baseline="0" dirty="0" smtClean="0">
              <a:ln>
                <a:noFill/>
              </a:ln>
              <a:solidFill>
                <a:srgbClr val="002060"/>
              </a:solidFill>
              <a:effectLst/>
              <a:latin typeface="Lucida Calligraphy" panose="03010101010101010101"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pic>
        <p:nvPicPr>
          <p:cNvPr id="17411" name="Picture 3" descr="C:\Users\Acer\Desktop\life_is_beautiful_roberto_benign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84" y="5385115"/>
            <a:ext cx="5994658" cy="3398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20750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516">
        <p15:prstTrans prst="crush"/>
      </p:transition>
    </mc:Choice>
    <mc:Fallback xmlns="">
      <p:transition spd="slow" advClick="0" advTm="7516">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6" descr="K7CA8GNFQDCA6DSGB9CAUABIRACAFVT5N6CA1JTBCACARAS2WSCAEWFWD6CA9OKZGRCA8UJCAMCA88QFXTCAVEYFZ7CAP148SGCAQ1NL0CCAHPIVBKCAGJVP0ZCAX91VQ1CAB60L8ZCAI671NACAQCSI8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914" y="732029"/>
            <a:ext cx="3223592" cy="2949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ttangolo 3"/>
          <p:cNvSpPr/>
          <p:nvPr/>
        </p:nvSpPr>
        <p:spPr>
          <a:xfrm>
            <a:off x="148338" y="5410517"/>
            <a:ext cx="6436660" cy="2437655"/>
          </a:xfrm>
          <a:prstGeom prst="rect">
            <a:avLst/>
          </a:prstGeom>
        </p:spPr>
        <p:txBody>
          <a:bodyPr wrap="square">
            <a:spAutoFit/>
          </a:bodyPr>
          <a:lstStyle/>
          <a:p>
            <a:pPr algn="just">
              <a:lnSpc>
                <a:spcPct val="115000"/>
              </a:lnSpc>
              <a:spcAft>
                <a:spcPts val="1000"/>
              </a:spcAft>
            </a:pP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titolo del film corrisponde al modo in cui il protagonista affronta la vita e le sue vicissitudini, anche le più tragiche</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algn="just">
              <a:lnSpc>
                <a:spcPct val="115000"/>
              </a:lnSpc>
              <a:spcAft>
                <a:spcPts val="1000"/>
              </a:spcAft>
            </a:pP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Guido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conquista Dora con il suo corteggiamento gioioso, pur se scandito da cadute, incidenti, acquazzoni ecc., mentre nel lager riesce a far sorridere Giosuè e a proteggerlo fino alla fine.</a:t>
            </a:r>
            <a:endParaRPr lang="it-IT" dirty="0"/>
          </a:p>
        </p:txBody>
      </p:sp>
      <p:sp>
        <p:nvSpPr>
          <p:cNvPr id="5" name="Rettangolo 4"/>
          <p:cNvSpPr/>
          <p:nvPr/>
        </p:nvSpPr>
        <p:spPr>
          <a:xfrm>
            <a:off x="1569060" y="4366559"/>
            <a:ext cx="3190297" cy="410882"/>
          </a:xfrm>
          <a:prstGeom prst="rect">
            <a:avLst/>
          </a:prstGeom>
        </p:spPr>
        <p:txBody>
          <a:bodyPr wrap="none">
            <a:spAutoFit/>
          </a:bodyPr>
          <a:lstStyle/>
          <a:p>
            <a:pPr lvl="0" algn="ctr">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4-Guido prima di morire</a:t>
            </a:r>
            <a:endParaRPr lang="it-IT" sz="28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38" y="793945"/>
            <a:ext cx="3281954" cy="2887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1922989"/>
      </p:ext>
    </p:extLst>
  </p:cSld>
  <p:clrMapOvr>
    <a:masterClrMapping/>
  </p:clrMapOvr>
  <mc:AlternateContent xmlns:mc="http://schemas.openxmlformats.org/markup-compatibility/2006" xmlns:p14="http://schemas.microsoft.com/office/powerpoint/2010/main">
    <mc:Choice Requires="p14">
      <p:transition spd="slow" p14:dur="1400" advClick="0" advTm="14574">
        <p14:ripple/>
      </p:transition>
    </mc:Choice>
    <mc:Fallback xmlns="">
      <p:transition spd="slow" advClick="0" advTm="1457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4" name="Immagine 13" descr="D:\Manti\Pictures\BOCACM8OAHCA0OK4H0CAK0RLARCAL2BG04CATQF4ALCANJZVC1CA49YPF6CAENSZGCCA8P0UOCCAWRCVOZCAICX5Z7CAN3KBK2CA1UFZFGCAAZ5Q7CCAP6883ACAH4DIADCAGWSRUMCAL3VPYZCA20BEPC.jpg"/>
          <p:cNvPicPr/>
          <p:nvPr/>
        </p:nvPicPr>
        <p:blipFill>
          <a:blip r:embed="rId2" cstate="print"/>
          <a:srcRect/>
          <a:stretch>
            <a:fillRect/>
          </a:stretch>
        </p:blipFill>
        <p:spPr bwMode="auto">
          <a:xfrm>
            <a:off x="221844" y="811162"/>
            <a:ext cx="3149026" cy="2141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magine 14" descr="D:\Manti\Desktop\benigni\EJCAFLZ6Z1CA4MVGNBCAIWREGGCAHE7OO6CARK3SRHCA876ENICAEJXU96CALO3QV2CAKI3JYQCAUR6RGLCATCRZ8QCA6P2VEFCA5I2047CACB57IACAPEVEUUCAJGNTL9CACQPM6PCADITOOHCA2U3PWR.jpg"/>
          <p:cNvPicPr/>
          <p:nvPr/>
        </p:nvPicPr>
        <p:blipFill>
          <a:blip r:embed="rId3" cstate="print"/>
          <a:srcRect/>
          <a:stretch>
            <a:fillRect/>
          </a:stretch>
        </p:blipFill>
        <p:spPr bwMode="auto">
          <a:xfrm>
            <a:off x="3518085" y="811162"/>
            <a:ext cx="3128373" cy="2141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ttangolo 9"/>
          <p:cNvSpPr/>
          <p:nvPr/>
        </p:nvSpPr>
        <p:spPr>
          <a:xfrm>
            <a:off x="221844" y="3162843"/>
            <a:ext cx="6325601" cy="4335033"/>
          </a:xfrm>
          <a:prstGeom prst="rect">
            <a:avLst/>
          </a:prstGeom>
        </p:spPr>
        <p:txBody>
          <a:bodyPr wrap="square">
            <a:spAutoFit/>
          </a:bodyPr>
          <a:lstStyle/>
          <a:p>
            <a:pPr algn="ctr">
              <a:lnSpc>
                <a:spcPct val="115000"/>
              </a:lnSpc>
              <a:spcAft>
                <a:spcPts val="1000"/>
              </a:spcAft>
            </a:pP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4-Giosuè davanti al carro armato    </a:t>
            </a: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5-Giosuè ritrova sua madre</a:t>
            </a:r>
          </a:p>
          <a:p>
            <a:pPr>
              <a:lnSpc>
                <a:spcPct val="115000"/>
              </a:lnSpc>
              <a:spcAft>
                <a:spcPts val="1000"/>
              </a:spcAft>
            </a:pPr>
            <a:endParaRPr lang="it-IT" sz="12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finale ribadisce il messaggio di speranza del titolo, ma senza lasciarsi andare a un improbabile lieto fine per tutti: Giosuè si salva e dall’alto della torretta di un carro armato americano ritrova sua madre, ma Guido muore. Verrà ucciso fuori scena dal soldato tedesco, la cui ombra incombe su di lui nell’inquadratura che lo mostra in scena per l’ultima volta, buffamente travestito per intrufolarsi tra le donne alla ricerca di Dora</a:t>
            </a: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algn="just">
              <a:lnSpc>
                <a:spcPct val="115000"/>
              </a:lnSpc>
              <a:spcAft>
                <a:spcPts val="1000"/>
              </a:spcAft>
            </a:pP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 scelta di un finale dolce-amaro, adottata dopo aver esaminato tutte le altre soluzioni possibili, appare come la più coerente con l’equilibrio fra fiaba e tragedia che connota tutto il film.</a:t>
            </a:r>
            <a:endParaRPr lang="it-IT" sz="1600"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sp>
        <p:nvSpPr>
          <p:cNvPr id="11" name="AutoShape 13"/>
          <p:cNvSpPr>
            <a:spLocks noChangeArrowheads="1"/>
          </p:cNvSpPr>
          <p:nvPr/>
        </p:nvSpPr>
        <p:spPr bwMode="auto">
          <a:xfrm>
            <a:off x="1810132" y="7353967"/>
            <a:ext cx="3686175" cy="2332037"/>
          </a:xfrm>
          <a:prstGeom prst="horizontalScroll">
            <a:avLst>
              <a:gd name="adj" fmla="val 12500"/>
            </a:avLst>
          </a:prstGeom>
          <a:solidFill>
            <a:schemeClr val="accent5">
              <a:lumMod val="20000"/>
              <a:lumOff val="80000"/>
            </a:schemeClr>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anose="020B0604020202020204" pitchFamily="34" charset="0"/>
            </a:endParaRPr>
          </a:p>
        </p:txBody>
      </p:sp>
      <p:pic>
        <p:nvPicPr>
          <p:cNvPr id="18" name="Immagine 17" descr="D:\Manti\Desktop\benigni\PXCAR1H1ARCAPCS0PKCAY24HX0CANW7ZLJCAX3NO8JCAWL9ZEZCAWS2J6OCA22RDW1CAV0WUHICAUOS633CASFRMV5CAQS9D63CAFUCIC7CAE49DHKCAHHCZFQCA116IZJCAL5F7GNCAPUC9RDCA0LI66E.jpg"/>
          <p:cNvPicPr/>
          <p:nvPr/>
        </p:nvPicPr>
        <p:blipFill>
          <a:blip r:embed="rId4"/>
          <a:srcRect/>
          <a:stretch>
            <a:fillRect/>
          </a:stretch>
        </p:blipFill>
        <p:spPr bwMode="auto">
          <a:xfrm>
            <a:off x="2337661" y="7719886"/>
            <a:ext cx="2857500" cy="1600200"/>
          </a:xfrm>
          <a:prstGeom prst="rect">
            <a:avLst/>
          </a:prstGeom>
          <a:ln>
            <a:solidFill>
              <a:schemeClr val="accent5">
                <a:lumMod val="75000"/>
              </a:schemeClr>
            </a:solidFill>
          </a:ln>
          <a:effectLst>
            <a:softEdge rad="112500"/>
          </a:effectLst>
        </p:spPr>
      </p:pic>
    </p:spTree>
    <p:extLst>
      <p:ext uri="{BB962C8B-B14F-4D97-AF65-F5344CB8AC3E}">
        <p14:creationId xmlns:p14="http://schemas.microsoft.com/office/powerpoint/2010/main" val="3849388304"/>
      </p:ext>
    </p:extLst>
  </p:cSld>
  <p:clrMapOvr>
    <a:masterClrMapping/>
  </p:clrMapOvr>
  <mc:AlternateContent xmlns:mc="http://schemas.openxmlformats.org/markup-compatibility/2006" xmlns:p14="http://schemas.microsoft.com/office/powerpoint/2010/main">
    <mc:Choice Requires="p14">
      <p:transition spd="slow" p14:dur="1600" advClick="0" advTm="23810">
        <p14:prism isContent="1" isInverted="1"/>
      </p:transition>
    </mc:Choice>
    <mc:Fallback xmlns="">
      <p:transition spd="slow" advClick="0" advTm="2381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ttangolo 1"/>
          <p:cNvSpPr/>
          <p:nvPr/>
        </p:nvSpPr>
        <p:spPr>
          <a:xfrm>
            <a:off x="433134" y="183347"/>
            <a:ext cx="5807243" cy="2570575"/>
          </a:xfrm>
          <a:prstGeom prst="rect">
            <a:avLst/>
          </a:prstGeom>
        </p:spPr>
        <p:txBody>
          <a:bodyPr wrap="square">
            <a:spAutoFit/>
          </a:bodyPr>
          <a:lstStyle/>
          <a:p>
            <a:pPr algn="just">
              <a:lnSpc>
                <a:spcPct val="115000"/>
              </a:lnSpc>
              <a:spcAft>
                <a:spcPts val="1000"/>
              </a:spcAft>
              <a:tabLst>
                <a:tab pos="1266825" algn="l"/>
              </a:tabLst>
            </a:pPr>
            <a:r>
              <a:rPr lang="it-IT"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film si apre con una voce </a:t>
            </a: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off che </a:t>
            </a: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recita “</a:t>
            </a:r>
            <a:r>
              <a:rPr lang="it-IT" sz="1400" i="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Questa è una storia semplice, eppure non è facile raccontarla, come in una favola c’è dolore, e come in una favola, è piena di meraviglie e di felicità.”</a:t>
            </a: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endPar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Alla </a:t>
            </a: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fine del film sentiamo la stessa voce, che scopriamo essere la voce narrante di Giosuè, ormai adulto:</a:t>
            </a:r>
            <a:r>
              <a:rPr lang="it-IT" sz="1400" i="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“Questa è la mia storia, questo è il sacrificio che mio padre ha fatto, questo è stato il suo regalo per me!” </a:t>
            </a: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endParaRPr lang="it-IT" sz="1400"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sp>
        <p:nvSpPr>
          <p:cNvPr id="3" name="AutoShape 2"/>
          <p:cNvSpPr>
            <a:spLocks noChangeArrowheads="1"/>
          </p:cNvSpPr>
          <p:nvPr/>
        </p:nvSpPr>
        <p:spPr bwMode="auto">
          <a:xfrm>
            <a:off x="433134" y="183347"/>
            <a:ext cx="781050" cy="334963"/>
          </a:xfrm>
          <a:prstGeom prst="flowChartAlternateProcess">
            <a:avLst/>
          </a:prstGeom>
          <a:solidFill>
            <a:srgbClr val="DAEEF3"/>
          </a:solidFill>
          <a:ln w="9525">
            <a:solidFill>
              <a:srgbClr val="548DD4"/>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it-IT" sz="1400" b="0" i="0" u="none" strike="noStrike" cap="none" normalizeH="0" baseline="0" dirty="0" smtClean="0">
                <a:ln>
                  <a:noFill/>
                </a:ln>
                <a:solidFill>
                  <a:srgbClr val="002060"/>
                </a:solidFill>
                <a:effectLst/>
                <a:latin typeface="Calibri" panose="020F0502020204030204" pitchFamily="34" charset="0"/>
              </a:rPr>
              <a:t>Suoni</a:t>
            </a: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sp>
        <p:nvSpPr>
          <p:cNvPr id="4" name="AutoShape 3"/>
          <p:cNvSpPr>
            <a:spLocks noChangeArrowheads="1"/>
          </p:cNvSpPr>
          <p:nvPr/>
        </p:nvSpPr>
        <p:spPr bwMode="auto">
          <a:xfrm>
            <a:off x="433134" y="2847091"/>
            <a:ext cx="857250" cy="304800"/>
          </a:xfrm>
          <a:prstGeom prst="flowChartAlternateProcess">
            <a:avLst/>
          </a:prstGeom>
          <a:solidFill>
            <a:srgbClr val="DAEEF3"/>
          </a:solidFill>
          <a:ln w="9525">
            <a:solidFill>
              <a:srgbClr val="548DD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it-IT" sz="1400" b="0" i="0" u="none" strike="noStrike" cap="none" normalizeH="0" baseline="0" dirty="0" smtClean="0">
                <a:ln>
                  <a:noFill/>
                </a:ln>
                <a:solidFill>
                  <a:srgbClr val="002060"/>
                </a:solidFill>
                <a:effectLst/>
                <a:latin typeface="Calibri" panose="020F0502020204030204" pitchFamily="34" charset="0"/>
              </a:rPr>
              <a:t>Musica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5" name="Rettangolo 4"/>
          <p:cNvSpPr/>
          <p:nvPr/>
        </p:nvSpPr>
        <p:spPr>
          <a:xfrm>
            <a:off x="395034" y="3192514"/>
            <a:ext cx="5807242" cy="1083374"/>
          </a:xfrm>
          <a:prstGeom prst="rect">
            <a:avLst/>
          </a:prstGeom>
        </p:spPr>
        <p:txBody>
          <a:bodyPr wrap="square">
            <a:spAutoFit/>
          </a:bodyPr>
          <a:lstStyle/>
          <a:p>
            <a:pPr algn="just">
              <a:lnSpc>
                <a:spcPct val="115000"/>
              </a:lnSpc>
              <a:spcAft>
                <a:spcPts val="1000"/>
              </a:spcAft>
            </a:pP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Premio Oscar per Nicola </a:t>
            </a: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Piovani. La </a:t>
            </a: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colonna sonora accompagna l’evolversi della storia narrata, ora sottolineando, ora facendo da </a:t>
            </a:r>
            <a:r>
              <a:rPr lang="it-IT" sz="14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contrappunto, </a:t>
            </a:r>
            <a:r>
              <a:rPr lang="it-IT" sz="1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alle atmosfere del film.</a:t>
            </a:r>
            <a:endParaRPr lang="it-IT" sz="1400"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pic>
        <p:nvPicPr>
          <p:cNvPr id="6" name="Immagine 5" descr="D:\Manti\Desktop\benigni\50lavita%E8bella1.gif"/>
          <p:cNvPicPr/>
          <p:nvPr/>
        </p:nvPicPr>
        <p:blipFill>
          <a:blip r:embed="rId2" cstate="print"/>
          <a:srcRect/>
          <a:stretch>
            <a:fillRect/>
          </a:stretch>
        </p:blipFill>
        <p:spPr bwMode="auto">
          <a:xfrm>
            <a:off x="823659" y="4100644"/>
            <a:ext cx="4910391" cy="2814506"/>
          </a:xfrm>
          <a:prstGeom prst="rect">
            <a:avLst/>
          </a:prstGeom>
          <a:noFill/>
          <a:ln w="9525">
            <a:noFill/>
            <a:miter lim="800000"/>
            <a:headEnd/>
            <a:tailEnd/>
          </a:ln>
        </p:spPr>
      </p:pic>
      <p:pic>
        <p:nvPicPr>
          <p:cNvPr id="7" name="Immagine 6" descr="D:\Manti\Pictures\5WCA125IVJCA8IMJHLCA8JLV8ICAHJGZB4CAA4E936CA28STG8CAY4BSWCCA0N4E6ECABH98UMCAHP0TJ2CAP6EPW8CAD6KNDLCA35PNPQCAFMDTP8CAI72QS0CAQ4S76ECA754RBLCA3AZJ8YCAWJ1ECL.jpg"/>
          <p:cNvPicPr/>
          <p:nvPr/>
        </p:nvPicPr>
        <p:blipFill>
          <a:blip r:embed="rId3" cstate="print"/>
          <a:srcRect/>
          <a:stretch>
            <a:fillRect/>
          </a:stretch>
        </p:blipFill>
        <p:spPr bwMode="auto">
          <a:xfrm>
            <a:off x="1311750" y="7162799"/>
            <a:ext cx="4422300" cy="25146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887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9101">
        <p15:prstTrans prst="origami"/>
      </p:transition>
    </mc:Choice>
    <mc:Fallback xmlns="">
      <p:transition spd="slow" advClick="0" advTm="19101">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AutoShape 2"/>
          <p:cNvSpPr>
            <a:spLocks noChangeArrowheads="1"/>
          </p:cNvSpPr>
          <p:nvPr/>
        </p:nvSpPr>
        <p:spPr bwMode="auto">
          <a:xfrm>
            <a:off x="228350" y="383256"/>
            <a:ext cx="1419225" cy="381000"/>
          </a:xfrm>
          <a:prstGeom prst="flowChartAlternateProcess">
            <a:avLst/>
          </a:prstGeom>
          <a:solidFill>
            <a:schemeClr val="accent5">
              <a:lumMod val="20000"/>
              <a:lumOff val="80000"/>
            </a:schemeClr>
          </a:solidFill>
          <a:ln w="952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it-IT" sz="1400" b="0" i="0" u="none" strike="noStrike" cap="none" normalizeH="0" baseline="0" dirty="0" smtClean="0">
                <a:ln>
                  <a:noFill/>
                </a:ln>
                <a:solidFill>
                  <a:srgbClr val="002060"/>
                </a:solidFill>
                <a:effectLst/>
                <a:latin typeface="Calibri" panose="020F0502020204030204" pitchFamily="34" charset="0"/>
              </a:rPr>
              <a:t>Tempo e luogo</a:t>
            </a: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543577931"/>
              </p:ext>
            </p:extLst>
          </p:nvPr>
        </p:nvGraphicFramePr>
        <p:xfrm>
          <a:off x="228350" y="798606"/>
          <a:ext cx="5973679" cy="1559147"/>
        </p:xfrm>
        <a:graphic>
          <a:graphicData uri="http://schemas.openxmlformats.org/drawingml/2006/table">
            <a:tbl>
              <a:tblPr firstRow="1" firstCol="1" bandRow="1">
                <a:tableStyleId>{5C22544A-7EE6-4342-B048-85BDC9FD1C3A}</a:tableStyleId>
              </a:tblPr>
              <a:tblGrid>
                <a:gridCol w="1711827"/>
                <a:gridCol w="4261852"/>
              </a:tblGrid>
              <a:tr h="222735">
                <a:tc>
                  <a:txBody>
                    <a:bodyPr/>
                    <a:lstStyle/>
                    <a:p>
                      <a:pPr>
                        <a:lnSpc>
                          <a:spcPct val="115000"/>
                        </a:lnSpc>
                        <a:spcAft>
                          <a:spcPts val="0"/>
                        </a:spcAft>
                      </a:pPr>
                      <a:r>
                        <a:rPr lang="it-IT" sz="1200" dirty="0">
                          <a:solidFill>
                            <a:srgbClr val="002060"/>
                          </a:solidFill>
                          <a:effectLst/>
                        </a:rPr>
                        <a:t>Periodo storico</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c>
                  <a:txBody>
                    <a:bodyPr/>
                    <a:lstStyle/>
                    <a:p>
                      <a:pPr>
                        <a:lnSpc>
                          <a:spcPct val="115000"/>
                        </a:lnSpc>
                        <a:spcAft>
                          <a:spcPts val="0"/>
                        </a:spcAft>
                      </a:pPr>
                      <a:r>
                        <a:rPr lang="it-IT" sz="1200" b="0" dirty="0">
                          <a:solidFill>
                            <a:srgbClr val="002060"/>
                          </a:solidFill>
                          <a:effectLst/>
                        </a:rPr>
                        <a:t>Seconda guerra mondiale</a:t>
                      </a:r>
                      <a:endParaRPr lang="it-IT"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r>
              <a:tr h="668206">
                <a:tc>
                  <a:txBody>
                    <a:bodyPr/>
                    <a:lstStyle/>
                    <a:p>
                      <a:pPr>
                        <a:lnSpc>
                          <a:spcPct val="115000"/>
                        </a:lnSpc>
                        <a:spcAft>
                          <a:spcPts val="0"/>
                        </a:spcAft>
                      </a:pPr>
                      <a:r>
                        <a:rPr lang="it-IT" sz="1200" dirty="0">
                          <a:solidFill>
                            <a:srgbClr val="002060"/>
                          </a:solidFill>
                          <a:effectLst/>
                        </a:rPr>
                        <a:t>Luoghi principali</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c>
                  <a:txBody>
                    <a:bodyPr/>
                    <a:lstStyle/>
                    <a:p>
                      <a:pPr>
                        <a:lnSpc>
                          <a:spcPct val="115000"/>
                        </a:lnSpc>
                        <a:spcAft>
                          <a:spcPts val="0"/>
                        </a:spcAft>
                      </a:pPr>
                      <a:r>
                        <a:rPr lang="it-IT" sz="1200" dirty="0">
                          <a:solidFill>
                            <a:srgbClr val="002060"/>
                          </a:solidFill>
                          <a:effectLst/>
                        </a:rPr>
                        <a:t>Campagna toscana. Città. Casa dello zio. </a:t>
                      </a:r>
                      <a:r>
                        <a:rPr lang="it-IT" sz="1200" dirty="0" err="1">
                          <a:solidFill>
                            <a:srgbClr val="002060"/>
                          </a:solidFill>
                          <a:effectLst/>
                        </a:rPr>
                        <a:t>Grand</a:t>
                      </a:r>
                      <a:r>
                        <a:rPr lang="it-IT" sz="1200" dirty="0">
                          <a:solidFill>
                            <a:srgbClr val="002060"/>
                          </a:solidFill>
                          <a:effectLst/>
                        </a:rPr>
                        <a:t> Hotel. Scuola. Casa di Dora. Libreria. Casa di Guido e Dora. Lager. </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r>
              <a:tr h="668206">
                <a:tc>
                  <a:txBody>
                    <a:bodyPr/>
                    <a:lstStyle/>
                    <a:p>
                      <a:pPr>
                        <a:lnSpc>
                          <a:spcPct val="115000"/>
                        </a:lnSpc>
                        <a:spcAft>
                          <a:spcPts val="0"/>
                        </a:spcAft>
                      </a:pPr>
                      <a:r>
                        <a:rPr lang="it-IT" sz="1200" dirty="0">
                          <a:solidFill>
                            <a:srgbClr val="002060"/>
                          </a:solidFill>
                          <a:effectLst/>
                        </a:rPr>
                        <a:t>Arco di tempo in cui si</a:t>
                      </a:r>
                    </a:p>
                    <a:p>
                      <a:pPr>
                        <a:lnSpc>
                          <a:spcPct val="115000"/>
                        </a:lnSpc>
                        <a:spcAft>
                          <a:spcPts val="0"/>
                        </a:spcAft>
                      </a:pPr>
                      <a:r>
                        <a:rPr lang="it-IT" sz="1200" dirty="0">
                          <a:solidFill>
                            <a:srgbClr val="002060"/>
                          </a:solidFill>
                          <a:effectLst/>
                        </a:rPr>
                        <a:t>Sviluppa la storia</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c>
                  <a:txBody>
                    <a:bodyPr/>
                    <a:lstStyle/>
                    <a:p>
                      <a:pPr>
                        <a:lnSpc>
                          <a:spcPct val="115000"/>
                        </a:lnSpc>
                        <a:spcAft>
                          <a:spcPts val="0"/>
                        </a:spcAft>
                      </a:pPr>
                      <a:r>
                        <a:rPr lang="it-IT" sz="1200" dirty="0">
                          <a:solidFill>
                            <a:srgbClr val="002060"/>
                          </a:solidFill>
                          <a:effectLst/>
                        </a:rPr>
                        <a:t>1936-1945</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r>
            </a:tbl>
          </a:graphicData>
        </a:graphic>
      </p:graphicFrame>
      <p:sp>
        <p:nvSpPr>
          <p:cNvPr id="4" name="AutoShape 3"/>
          <p:cNvSpPr>
            <a:spLocks noChangeArrowheads="1"/>
          </p:cNvSpPr>
          <p:nvPr/>
        </p:nvSpPr>
        <p:spPr bwMode="auto">
          <a:xfrm>
            <a:off x="228349" y="2625019"/>
            <a:ext cx="1819275" cy="384882"/>
          </a:xfrm>
          <a:prstGeom prst="flowChartAlternateProcess">
            <a:avLst/>
          </a:prstGeom>
          <a:solidFill>
            <a:schemeClr val="accent5">
              <a:lumMod val="20000"/>
              <a:lumOff val="80000"/>
            </a:schemeClr>
          </a:solidFill>
          <a:ln w="9525">
            <a:solidFill>
              <a:srgbClr val="548DD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it-IT" sz="1400" b="0" i="0" u="none" strike="noStrike" cap="none" normalizeH="0" baseline="0" dirty="0" smtClean="0">
                <a:ln>
                  <a:noFill/>
                </a:ln>
                <a:solidFill>
                  <a:srgbClr val="002060"/>
                </a:solidFill>
                <a:effectLst/>
                <a:latin typeface="Calibri" panose="020F0502020204030204" pitchFamily="34" charset="0"/>
              </a:rPr>
              <a:t>Personaggi principali</a:t>
            </a: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557919805"/>
              </p:ext>
            </p:extLst>
          </p:nvPr>
        </p:nvGraphicFramePr>
        <p:xfrm>
          <a:off x="228350" y="3066612"/>
          <a:ext cx="5962650" cy="1524000"/>
        </p:xfrm>
        <a:graphic>
          <a:graphicData uri="http://schemas.openxmlformats.org/drawingml/2006/table">
            <a:tbl>
              <a:tblPr firstRow="1" firstCol="1" bandRow="1">
                <a:tableStyleId>{5C22544A-7EE6-4342-B048-85BDC9FD1C3A}</a:tableStyleId>
              </a:tblPr>
              <a:tblGrid>
                <a:gridCol w="1782198"/>
                <a:gridCol w="4180452"/>
              </a:tblGrid>
              <a:tr h="254000">
                <a:tc>
                  <a:txBody>
                    <a:bodyPr/>
                    <a:lstStyle/>
                    <a:p>
                      <a:pPr>
                        <a:lnSpc>
                          <a:spcPct val="115000"/>
                        </a:lnSpc>
                        <a:spcAft>
                          <a:spcPts val="0"/>
                        </a:spcAft>
                      </a:pPr>
                      <a:r>
                        <a:rPr lang="it-IT" sz="1200" dirty="0">
                          <a:solidFill>
                            <a:srgbClr val="002060"/>
                          </a:solidFill>
                          <a:effectLst/>
                        </a:rPr>
                        <a:t>Nome </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nSpc>
                          <a:spcPct val="115000"/>
                        </a:lnSpc>
                        <a:spcAft>
                          <a:spcPts val="0"/>
                        </a:spcAft>
                      </a:pPr>
                      <a:r>
                        <a:rPr lang="it-IT" sz="1200" dirty="0">
                          <a:solidFill>
                            <a:srgbClr val="002060"/>
                          </a:solidFill>
                          <a:effectLst/>
                        </a:rPr>
                        <a:t>Personalità</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r>
              <a:tr h="254000">
                <a:tc>
                  <a:txBody>
                    <a:bodyPr/>
                    <a:lstStyle/>
                    <a:p>
                      <a:pPr>
                        <a:lnSpc>
                          <a:spcPct val="115000"/>
                        </a:lnSpc>
                        <a:spcAft>
                          <a:spcPts val="0"/>
                        </a:spcAft>
                      </a:pPr>
                      <a:r>
                        <a:rPr lang="it-IT" sz="1200" dirty="0">
                          <a:solidFill>
                            <a:srgbClr val="002060"/>
                          </a:solidFill>
                          <a:effectLst/>
                        </a:rPr>
                        <a:t>Guido, il padre</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nSpc>
                          <a:spcPct val="115000"/>
                        </a:lnSpc>
                        <a:spcAft>
                          <a:spcPts val="0"/>
                        </a:spcAft>
                      </a:pPr>
                      <a:r>
                        <a:rPr lang="it-IT" sz="1200" dirty="0">
                          <a:solidFill>
                            <a:srgbClr val="002060"/>
                          </a:solidFill>
                          <a:effectLst/>
                        </a:rPr>
                        <a:t>Burlone, stralunato, istrionico</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r>
              <a:tr h="254000">
                <a:tc>
                  <a:txBody>
                    <a:bodyPr/>
                    <a:lstStyle/>
                    <a:p>
                      <a:pPr>
                        <a:lnSpc>
                          <a:spcPct val="115000"/>
                        </a:lnSpc>
                        <a:spcAft>
                          <a:spcPts val="0"/>
                        </a:spcAft>
                      </a:pPr>
                      <a:r>
                        <a:rPr lang="it-IT" sz="1200" dirty="0">
                          <a:solidFill>
                            <a:srgbClr val="002060"/>
                          </a:solidFill>
                          <a:effectLst/>
                        </a:rPr>
                        <a:t>Dora, la madre</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nSpc>
                          <a:spcPct val="115000"/>
                        </a:lnSpc>
                        <a:spcAft>
                          <a:spcPts val="0"/>
                        </a:spcAft>
                      </a:pPr>
                      <a:r>
                        <a:rPr lang="it-IT" sz="1200" dirty="0">
                          <a:solidFill>
                            <a:srgbClr val="002060"/>
                          </a:solidFill>
                          <a:effectLst/>
                        </a:rPr>
                        <a:t>Solare</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r>
              <a:tr h="254000">
                <a:tc>
                  <a:txBody>
                    <a:bodyPr/>
                    <a:lstStyle/>
                    <a:p>
                      <a:pPr>
                        <a:lnSpc>
                          <a:spcPct val="115000"/>
                        </a:lnSpc>
                        <a:spcAft>
                          <a:spcPts val="0"/>
                        </a:spcAft>
                      </a:pPr>
                      <a:r>
                        <a:rPr lang="it-IT" sz="1200" dirty="0">
                          <a:solidFill>
                            <a:srgbClr val="002060"/>
                          </a:solidFill>
                          <a:effectLst/>
                        </a:rPr>
                        <a:t>Giosuè, il figlio</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nSpc>
                          <a:spcPct val="115000"/>
                        </a:lnSpc>
                        <a:spcAft>
                          <a:spcPts val="0"/>
                        </a:spcAft>
                      </a:pPr>
                      <a:r>
                        <a:rPr lang="it-IT" sz="1200" dirty="0">
                          <a:solidFill>
                            <a:srgbClr val="002060"/>
                          </a:solidFill>
                          <a:effectLst/>
                        </a:rPr>
                        <a:t>Positivo, giocoso</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r>
              <a:tr h="254000">
                <a:tc>
                  <a:txBody>
                    <a:bodyPr/>
                    <a:lstStyle/>
                    <a:p>
                      <a:pPr>
                        <a:lnSpc>
                          <a:spcPct val="115000"/>
                        </a:lnSpc>
                        <a:spcAft>
                          <a:spcPts val="0"/>
                        </a:spcAft>
                      </a:pPr>
                      <a:r>
                        <a:rPr lang="it-IT" sz="1200" dirty="0">
                          <a:solidFill>
                            <a:srgbClr val="002060"/>
                          </a:solidFill>
                          <a:effectLst/>
                        </a:rPr>
                        <a:t>Zio</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nSpc>
                          <a:spcPct val="115000"/>
                        </a:lnSpc>
                        <a:spcAft>
                          <a:spcPts val="0"/>
                        </a:spcAft>
                      </a:pPr>
                      <a:r>
                        <a:rPr lang="it-IT" sz="1200" dirty="0">
                          <a:solidFill>
                            <a:srgbClr val="002060"/>
                          </a:solidFill>
                          <a:effectLst/>
                        </a:rPr>
                        <a:t>Signorile</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r>
              <a:tr h="254000">
                <a:tc>
                  <a:txBody>
                    <a:bodyPr/>
                    <a:lstStyle/>
                    <a:p>
                      <a:pPr>
                        <a:lnSpc>
                          <a:spcPct val="115000"/>
                        </a:lnSpc>
                        <a:spcAft>
                          <a:spcPts val="0"/>
                        </a:spcAft>
                      </a:pPr>
                      <a:r>
                        <a:rPr lang="it-IT" sz="1200" dirty="0">
                          <a:solidFill>
                            <a:srgbClr val="002060"/>
                          </a:solidFill>
                          <a:effectLst/>
                        </a:rPr>
                        <a:t>Dr. Lessing</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it-IT" sz="1200" dirty="0">
                          <a:solidFill>
                            <a:srgbClr val="002060"/>
                          </a:solidFill>
                          <a:effectLst/>
                        </a:rPr>
                        <a:t>Cinico e crudele</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7" name="AutoShape 4"/>
          <p:cNvSpPr>
            <a:spLocks noChangeArrowheads="1"/>
          </p:cNvSpPr>
          <p:nvPr/>
        </p:nvSpPr>
        <p:spPr bwMode="auto">
          <a:xfrm>
            <a:off x="228350" y="4736932"/>
            <a:ext cx="1895475" cy="438150"/>
          </a:xfrm>
          <a:prstGeom prst="flowChartAlternateProcess">
            <a:avLst/>
          </a:prstGeom>
          <a:solidFill>
            <a:schemeClr val="accent5">
              <a:lumMod val="20000"/>
              <a:lumOff val="80000"/>
            </a:schemeClr>
          </a:solidFill>
          <a:ln w="9525">
            <a:solidFill>
              <a:srgbClr val="548DD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it-IT" sz="1400" b="0" i="0" u="none" strike="noStrike" cap="none" normalizeH="0" baseline="0" dirty="0" smtClean="0">
                <a:ln>
                  <a:noFill/>
                </a:ln>
                <a:solidFill>
                  <a:srgbClr val="002060"/>
                </a:solidFill>
                <a:effectLst/>
                <a:latin typeface="Calibri" panose="020F0502020204030204" pitchFamily="34" charset="0"/>
              </a:rPr>
              <a:t>Scomposizione del film</a:t>
            </a: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4156615878"/>
              </p:ext>
            </p:extLst>
          </p:nvPr>
        </p:nvGraphicFramePr>
        <p:xfrm>
          <a:off x="228350" y="5203159"/>
          <a:ext cx="6030829" cy="4575757"/>
        </p:xfrm>
        <a:graphic>
          <a:graphicData uri="http://schemas.openxmlformats.org/drawingml/2006/table">
            <a:tbl>
              <a:tblPr firstRow="1" firstCol="1" bandRow="1">
                <a:tableStyleId>{5C22544A-7EE6-4342-B048-85BDC9FD1C3A}</a:tableStyleId>
              </a:tblPr>
              <a:tblGrid>
                <a:gridCol w="6030829"/>
              </a:tblGrid>
              <a:tr h="435786">
                <a:tc>
                  <a:txBody>
                    <a:bodyPr/>
                    <a:lstStyle/>
                    <a:p>
                      <a:pPr>
                        <a:lnSpc>
                          <a:spcPct val="115000"/>
                        </a:lnSpc>
                        <a:spcAft>
                          <a:spcPts val="0"/>
                        </a:spcAft>
                      </a:pPr>
                      <a:r>
                        <a:rPr lang="it-IT" sz="1200" dirty="0">
                          <a:solidFill>
                            <a:srgbClr val="002060"/>
                          </a:solidFill>
                          <a:effectLst/>
                        </a:rPr>
                        <a:t>Prologo </a:t>
                      </a:r>
                    </a:p>
                    <a:p>
                      <a:pPr marL="342900" lvl="0" indent="-342900">
                        <a:lnSpc>
                          <a:spcPct val="115000"/>
                        </a:lnSpc>
                        <a:spcAft>
                          <a:spcPts val="0"/>
                        </a:spcAft>
                        <a:buFont typeface="+mj-lt"/>
                        <a:buAutoNum type="arabicPeriod"/>
                      </a:pPr>
                      <a:r>
                        <a:rPr lang="it-IT" sz="1200" b="0" dirty="0">
                          <a:solidFill>
                            <a:srgbClr val="002060"/>
                          </a:solidFill>
                          <a:effectLst/>
                        </a:rPr>
                        <a:t>Guido incontra Dora</a:t>
                      </a:r>
                      <a:endParaRPr lang="it-IT"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r>
              <a:tr h="1961039">
                <a:tc>
                  <a:txBody>
                    <a:bodyPr/>
                    <a:lstStyle/>
                    <a:p>
                      <a:pPr>
                        <a:lnSpc>
                          <a:spcPct val="115000"/>
                        </a:lnSpc>
                        <a:spcAft>
                          <a:spcPts val="0"/>
                        </a:spcAft>
                      </a:pPr>
                      <a:r>
                        <a:rPr lang="it-IT" sz="1200" dirty="0">
                          <a:solidFill>
                            <a:srgbClr val="002060"/>
                          </a:solidFill>
                          <a:effectLst/>
                        </a:rPr>
                        <a:t>Guido in città</a:t>
                      </a:r>
                    </a:p>
                    <a:p>
                      <a:pPr marL="342900" lvl="0" indent="-342900">
                        <a:lnSpc>
                          <a:spcPct val="115000"/>
                        </a:lnSpc>
                        <a:spcAft>
                          <a:spcPts val="0"/>
                        </a:spcAft>
                        <a:buFont typeface="+mj-lt"/>
                        <a:buAutoNum type="arabicPeriod"/>
                      </a:pPr>
                      <a:r>
                        <a:rPr lang="it-IT" sz="1200" b="0" dirty="0">
                          <a:solidFill>
                            <a:srgbClr val="002060"/>
                          </a:solidFill>
                          <a:effectLst/>
                        </a:rPr>
                        <a:t>Guido comincia il lavoro al </a:t>
                      </a:r>
                      <a:r>
                        <a:rPr lang="it-IT" sz="1200" b="0" dirty="0" err="1">
                          <a:solidFill>
                            <a:srgbClr val="002060"/>
                          </a:solidFill>
                          <a:effectLst/>
                        </a:rPr>
                        <a:t>Grand</a:t>
                      </a:r>
                      <a:r>
                        <a:rPr lang="it-IT" sz="1200" b="0" dirty="0">
                          <a:solidFill>
                            <a:srgbClr val="002060"/>
                          </a:solidFill>
                          <a:effectLst/>
                        </a:rPr>
                        <a:t> Hotel.</a:t>
                      </a:r>
                    </a:p>
                    <a:p>
                      <a:pPr marL="342900" lvl="0" indent="-342900">
                        <a:lnSpc>
                          <a:spcPct val="115000"/>
                        </a:lnSpc>
                        <a:spcAft>
                          <a:spcPts val="0"/>
                        </a:spcAft>
                        <a:buFont typeface="+mj-lt"/>
                        <a:buAutoNum type="arabicPeriod"/>
                      </a:pPr>
                      <a:r>
                        <a:rPr lang="it-IT" sz="1200" b="0" dirty="0">
                          <a:solidFill>
                            <a:srgbClr val="002060"/>
                          </a:solidFill>
                          <a:effectLst/>
                        </a:rPr>
                        <a:t>Nuovo incontro con Dora.</a:t>
                      </a:r>
                    </a:p>
                    <a:p>
                      <a:pPr marL="342900" lvl="0" indent="-342900">
                        <a:lnSpc>
                          <a:spcPct val="115000"/>
                        </a:lnSpc>
                        <a:spcAft>
                          <a:spcPts val="0"/>
                        </a:spcAft>
                        <a:buFont typeface="+mj-lt"/>
                        <a:buAutoNum type="arabicPeriod"/>
                      </a:pPr>
                      <a:r>
                        <a:rPr lang="it-IT" sz="1200" b="0" dirty="0">
                          <a:solidFill>
                            <a:srgbClr val="002060"/>
                          </a:solidFill>
                          <a:effectLst/>
                        </a:rPr>
                        <a:t>Emanazione delle leggi razziali.</a:t>
                      </a:r>
                    </a:p>
                    <a:p>
                      <a:pPr marL="342900" lvl="0" indent="-342900">
                        <a:lnSpc>
                          <a:spcPct val="115000"/>
                        </a:lnSpc>
                        <a:spcAft>
                          <a:spcPts val="0"/>
                        </a:spcAft>
                        <a:buFont typeface="+mj-lt"/>
                        <a:buAutoNum type="arabicPeriod"/>
                      </a:pPr>
                      <a:r>
                        <a:rPr lang="it-IT" sz="1200" b="0" dirty="0">
                          <a:solidFill>
                            <a:srgbClr val="002060"/>
                          </a:solidFill>
                          <a:effectLst/>
                        </a:rPr>
                        <a:t>Guido e Dora sotto la pioggia.</a:t>
                      </a:r>
                    </a:p>
                    <a:p>
                      <a:pPr marL="342900" lvl="0" indent="-342900">
                        <a:lnSpc>
                          <a:spcPct val="115000"/>
                        </a:lnSpc>
                        <a:spcAft>
                          <a:spcPts val="0"/>
                        </a:spcAft>
                        <a:buFont typeface="+mj-lt"/>
                        <a:buAutoNum type="arabicPeriod"/>
                      </a:pPr>
                      <a:r>
                        <a:rPr lang="it-IT" sz="1200" b="0" dirty="0">
                          <a:solidFill>
                            <a:srgbClr val="002060"/>
                          </a:solidFill>
                          <a:effectLst/>
                        </a:rPr>
                        <a:t>Festa di fidanzamento di Dora.</a:t>
                      </a:r>
                    </a:p>
                    <a:p>
                      <a:pPr marL="342900" lvl="0" indent="-342900">
                        <a:lnSpc>
                          <a:spcPct val="115000"/>
                        </a:lnSpc>
                        <a:spcAft>
                          <a:spcPts val="0"/>
                        </a:spcAft>
                        <a:buFont typeface="+mj-lt"/>
                        <a:buAutoNum type="arabicPeriod"/>
                      </a:pPr>
                      <a:r>
                        <a:rPr lang="it-IT" sz="1200" b="0" dirty="0">
                          <a:solidFill>
                            <a:srgbClr val="002060"/>
                          </a:solidFill>
                          <a:effectLst/>
                        </a:rPr>
                        <a:t>Nasce Giosuè.</a:t>
                      </a:r>
                    </a:p>
                    <a:p>
                      <a:pPr marL="342900" lvl="0" indent="-342900">
                        <a:lnSpc>
                          <a:spcPct val="115000"/>
                        </a:lnSpc>
                        <a:spcAft>
                          <a:spcPts val="0"/>
                        </a:spcAft>
                        <a:buFont typeface="+mj-lt"/>
                        <a:buAutoNum type="arabicPeriod"/>
                      </a:pPr>
                      <a:r>
                        <a:rPr lang="it-IT" sz="1200" b="0" dirty="0">
                          <a:solidFill>
                            <a:srgbClr val="002060"/>
                          </a:solidFill>
                          <a:effectLst/>
                        </a:rPr>
                        <a:t>Guido apre una libreria.</a:t>
                      </a:r>
                    </a:p>
                    <a:p>
                      <a:pPr>
                        <a:lnSpc>
                          <a:spcPct val="115000"/>
                        </a:lnSpc>
                        <a:spcAft>
                          <a:spcPts val="0"/>
                        </a:spcAft>
                      </a:pPr>
                      <a:r>
                        <a:rPr lang="it-IT" sz="1200" b="0" dirty="0">
                          <a:solidFill>
                            <a:srgbClr val="002060"/>
                          </a:solidFill>
                          <a:effectLst/>
                        </a:rPr>
                        <a:t> </a:t>
                      </a:r>
                      <a:endParaRPr lang="it-IT"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r>
              <a:tr h="1525252">
                <a:tc>
                  <a:txBody>
                    <a:bodyPr/>
                    <a:lstStyle/>
                    <a:p>
                      <a:pPr>
                        <a:lnSpc>
                          <a:spcPct val="115000"/>
                        </a:lnSpc>
                        <a:spcAft>
                          <a:spcPts val="0"/>
                        </a:spcAft>
                      </a:pPr>
                      <a:r>
                        <a:rPr lang="it-IT" sz="1200" dirty="0">
                          <a:solidFill>
                            <a:srgbClr val="002060"/>
                          </a:solidFill>
                          <a:effectLst/>
                        </a:rPr>
                        <a:t>Deportazione </a:t>
                      </a:r>
                    </a:p>
                    <a:p>
                      <a:pPr marL="342900" lvl="0" indent="-342900">
                        <a:lnSpc>
                          <a:spcPct val="115000"/>
                        </a:lnSpc>
                        <a:spcAft>
                          <a:spcPts val="0"/>
                        </a:spcAft>
                        <a:buFont typeface="+mj-lt"/>
                        <a:buAutoNum type="arabicPeriod"/>
                      </a:pPr>
                      <a:r>
                        <a:rPr lang="it-IT" sz="1200" b="0" dirty="0">
                          <a:solidFill>
                            <a:srgbClr val="002060"/>
                          </a:solidFill>
                          <a:effectLst/>
                        </a:rPr>
                        <a:t>Arrivo al campo di sterminio.</a:t>
                      </a:r>
                    </a:p>
                    <a:p>
                      <a:pPr marL="342900" lvl="0" indent="-342900">
                        <a:lnSpc>
                          <a:spcPct val="115000"/>
                        </a:lnSpc>
                        <a:spcAft>
                          <a:spcPts val="0"/>
                        </a:spcAft>
                        <a:buFont typeface="+mj-lt"/>
                        <a:buAutoNum type="arabicPeriod"/>
                      </a:pPr>
                      <a:r>
                        <a:rPr lang="it-IT" sz="1200" b="0" dirty="0">
                          <a:solidFill>
                            <a:srgbClr val="002060"/>
                          </a:solidFill>
                          <a:effectLst/>
                        </a:rPr>
                        <a:t>La dura vita nel lager.</a:t>
                      </a:r>
                    </a:p>
                    <a:p>
                      <a:pPr marL="342900" lvl="0" indent="-342900">
                        <a:lnSpc>
                          <a:spcPct val="115000"/>
                        </a:lnSpc>
                        <a:spcAft>
                          <a:spcPts val="0"/>
                        </a:spcAft>
                        <a:buFont typeface="+mj-lt"/>
                        <a:buAutoNum type="arabicPeriod"/>
                      </a:pPr>
                      <a:r>
                        <a:rPr lang="it-IT" sz="1200" b="0" dirty="0">
                          <a:solidFill>
                            <a:srgbClr val="002060"/>
                          </a:solidFill>
                          <a:effectLst/>
                        </a:rPr>
                        <a:t>Speranza di aiuto da parte del Dr. Lessing.</a:t>
                      </a:r>
                    </a:p>
                    <a:p>
                      <a:pPr marL="342900" lvl="0" indent="-342900">
                        <a:lnSpc>
                          <a:spcPct val="115000"/>
                        </a:lnSpc>
                        <a:spcAft>
                          <a:spcPts val="0"/>
                        </a:spcAft>
                        <a:buFont typeface="+mj-lt"/>
                        <a:buAutoNum type="arabicPeriod"/>
                      </a:pPr>
                      <a:r>
                        <a:rPr lang="it-IT" sz="1200" b="0" dirty="0">
                          <a:solidFill>
                            <a:srgbClr val="002060"/>
                          </a:solidFill>
                          <a:effectLst/>
                        </a:rPr>
                        <a:t>Smobilitazione del campo.</a:t>
                      </a:r>
                    </a:p>
                    <a:p>
                      <a:pPr marL="342900" lvl="0" indent="-342900">
                        <a:lnSpc>
                          <a:spcPct val="115000"/>
                        </a:lnSpc>
                        <a:spcAft>
                          <a:spcPts val="0"/>
                        </a:spcAft>
                        <a:buFont typeface="+mj-lt"/>
                        <a:buAutoNum type="arabicPeriod"/>
                      </a:pPr>
                      <a:r>
                        <a:rPr lang="it-IT" sz="1200" b="0" dirty="0">
                          <a:solidFill>
                            <a:srgbClr val="002060"/>
                          </a:solidFill>
                          <a:effectLst/>
                        </a:rPr>
                        <a:t>Sterminio finale.</a:t>
                      </a:r>
                    </a:p>
                    <a:p>
                      <a:pPr marL="342900" lvl="0" indent="-342900">
                        <a:lnSpc>
                          <a:spcPct val="115000"/>
                        </a:lnSpc>
                        <a:spcAft>
                          <a:spcPts val="0"/>
                        </a:spcAft>
                        <a:buFont typeface="+mj-lt"/>
                        <a:buAutoNum type="arabicPeriod"/>
                      </a:pPr>
                      <a:r>
                        <a:rPr lang="it-IT" sz="1200" b="0" dirty="0">
                          <a:solidFill>
                            <a:srgbClr val="002060"/>
                          </a:solidFill>
                          <a:effectLst/>
                        </a:rPr>
                        <a:t>Morte di Guido.</a:t>
                      </a:r>
                      <a:endParaRPr lang="it-IT"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r>
              <a:tr h="653680">
                <a:tc>
                  <a:txBody>
                    <a:bodyPr/>
                    <a:lstStyle/>
                    <a:p>
                      <a:pPr>
                        <a:lnSpc>
                          <a:spcPct val="115000"/>
                        </a:lnSpc>
                        <a:spcAft>
                          <a:spcPts val="0"/>
                        </a:spcAft>
                      </a:pPr>
                      <a:r>
                        <a:rPr lang="it-IT" sz="1200" dirty="0">
                          <a:solidFill>
                            <a:srgbClr val="002060"/>
                          </a:solidFill>
                          <a:effectLst/>
                        </a:rPr>
                        <a:t>Epilogo </a:t>
                      </a:r>
                    </a:p>
                    <a:p>
                      <a:pPr marL="342900" lvl="0" indent="-342900">
                        <a:lnSpc>
                          <a:spcPct val="115000"/>
                        </a:lnSpc>
                        <a:spcAft>
                          <a:spcPts val="0"/>
                        </a:spcAft>
                        <a:buFont typeface="+mj-lt"/>
                        <a:buAutoNum type="arabicPeriod"/>
                      </a:pPr>
                      <a:r>
                        <a:rPr lang="it-IT" sz="1200" b="0" dirty="0">
                          <a:solidFill>
                            <a:srgbClr val="002060"/>
                          </a:solidFill>
                          <a:effectLst/>
                        </a:rPr>
                        <a:t>Arrivo degli alleati.</a:t>
                      </a:r>
                    </a:p>
                    <a:p>
                      <a:pPr marL="342900" lvl="0" indent="-342900">
                        <a:lnSpc>
                          <a:spcPct val="115000"/>
                        </a:lnSpc>
                        <a:spcAft>
                          <a:spcPts val="0"/>
                        </a:spcAft>
                        <a:buFont typeface="+mj-lt"/>
                        <a:buAutoNum type="arabicPeriod"/>
                      </a:pPr>
                      <a:r>
                        <a:rPr lang="it-IT" sz="1200" b="0" dirty="0">
                          <a:solidFill>
                            <a:srgbClr val="002060"/>
                          </a:solidFill>
                          <a:effectLst/>
                        </a:rPr>
                        <a:t>Giosuè ritrova sua madre.</a:t>
                      </a:r>
                      <a:endParaRPr lang="it-IT"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accent2">
                        <a:lumMod val="20000"/>
                        <a:lumOff val="80000"/>
                      </a:schemeClr>
                    </a:solidFill>
                  </a:tcPr>
                </a:tc>
              </a:tr>
            </a:tbl>
          </a:graphicData>
        </a:graphic>
      </p:graphicFrame>
      <p:sp>
        <p:nvSpPr>
          <p:cNvPr id="9" name="Rectangle 5"/>
          <p:cNvSpPr>
            <a:spLocks noChangeArrowheads="1"/>
          </p:cNvSpPr>
          <p:nvPr/>
        </p:nvSpPr>
        <p:spPr bwMode="auto">
          <a:xfrm>
            <a:off x="0" y="4559216"/>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0" name="Tabella 9"/>
          <p:cNvGraphicFramePr>
            <a:graphicFrameLocks noGrp="1"/>
          </p:cNvGraphicFramePr>
          <p:nvPr>
            <p:extLst>
              <p:ext uri="{D42A27DB-BD31-4B8C-83A1-F6EECF244321}">
                <p14:modId xmlns:p14="http://schemas.microsoft.com/office/powerpoint/2010/main" val="3439214740"/>
              </p:ext>
            </p:extLst>
          </p:nvPr>
        </p:nvGraphicFramePr>
        <p:xfrm>
          <a:off x="2267702" y="3655695"/>
          <a:ext cx="3047247" cy="297180"/>
        </p:xfrm>
        <a:graphic>
          <a:graphicData uri="http://schemas.openxmlformats.org/drawingml/2006/table">
            <a:tbl>
              <a:tblPr/>
              <a:tblGrid>
                <a:gridCol w="3047247"/>
              </a:tblGrid>
              <a:tr h="190500">
                <a:tc>
                  <a:txBody>
                    <a:bodyPr/>
                    <a:lstStyle/>
                    <a:p>
                      <a:endParaRPr lang="it-IT"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8573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1603">
        <p15:prstTrans prst="drape"/>
      </p:transition>
    </mc:Choice>
    <mc:Fallback xmlns="">
      <p:transition spd="slow" advClick="0" advTm="2160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AutoShape 2"/>
          <p:cNvSpPr>
            <a:spLocks noChangeArrowheads="1"/>
          </p:cNvSpPr>
          <p:nvPr/>
        </p:nvSpPr>
        <p:spPr bwMode="auto">
          <a:xfrm>
            <a:off x="1847850" y="192254"/>
            <a:ext cx="3095625" cy="685800"/>
          </a:xfrm>
          <a:prstGeom prst="horizontalScroll">
            <a:avLst>
              <a:gd name="adj" fmla="val 12500"/>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it-IT" sz="2200" b="0" i="0" u="none" strike="noStrike" cap="none" normalizeH="0" baseline="0" dirty="0" smtClean="0">
                <a:ln>
                  <a:noFill/>
                </a:ln>
                <a:solidFill>
                  <a:srgbClr val="002060"/>
                </a:solidFill>
                <a:effectLst/>
                <a:latin typeface="Lucida Calligraphy" panose="03010101010101010101" pitchFamily="66" charset="0"/>
              </a:rPr>
              <a:t>Come una fiaba …</a:t>
            </a: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sp>
        <p:nvSpPr>
          <p:cNvPr id="3" name="Rettangolo 2"/>
          <p:cNvSpPr/>
          <p:nvPr/>
        </p:nvSpPr>
        <p:spPr>
          <a:xfrm>
            <a:off x="381751" y="878054"/>
            <a:ext cx="6255532" cy="6268383"/>
          </a:xfrm>
          <a:prstGeom prst="rect">
            <a:avLst/>
          </a:prstGeom>
        </p:spPr>
        <p:txBody>
          <a:bodyPr wrap="square">
            <a:spAutoFit/>
          </a:bodyPr>
          <a:lstStyle/>
          <a:p>
            <a:pPr algn="just">
              <a:lnSpc>
                <a:spcPct val="115000"/>
              </a:lnSpc>
              <a:spcAft>
                <a:spcPts val="1000"/>
              </a:spcAft>
              <a:tabLst>
                <a:tab pos="2486025" algn="l"/>
              </a:tabLst>
            </a:pPr>
            <a:endPar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tabLst>
                <a:tab pos="2486025" algn="l"/>
              </a:tabLst>
            </a:pP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titolo </a:t>
            </a:r>
            <a:r>
              <a:rPr lang="it-IT" sz="1600" i="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 vita è bella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contiene in sé il messaggio di speranza che sottende a tutta la storia raccontata nel film</a:t>
            </a: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algn="just">
              <a:lnSpc>
                <a:spcPct val="115000"/>
              </a:lnSpc>
              <a:spcAft>
                <a:spcPts val="1000"/>
              </a:spcAft>
              <a:tabLst>
                <a:tab pos="2486025" algn="l"/>
              </a:tabLst>
            </a:pP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Gli adulti sanno che l’Olocausto non è una fiaba, perché storicamente, drammaticamente e tristemente reale, ma della fiaba contiene alcuni elementi, come recita la voce fuori campo: </a:t>
            </a:r>
            <a:r>
              <a:rPr lang="it-IT" sz="1600" i="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r>
              <a:rPr lang="it-IT" sz="1600" b="1" i="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come in una favola c’è dolore, e come in una favola è piena di meraviglie e di </a:t>
            </a:r>
            <a:r>
              <a:rPr lang="it-IT" sz="1600" b="1" i="1"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felicità</a:t>
            </a:r>
            <a:r>
              <a:rPr lang="it-IT" sz="1600" b="1" i="1"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r>
              <a:rPr lang="it-IT" sz="160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sz="160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algn="just">
              <a:lnSpc>
                <a:spcPct val="115000"/>
              </a:lnSpc>
              <a:spcAft>
                <a:spcPts val="1000"/>
              </a:spcAft>
              <a:tabLst>
                <a:tab pos="2486025" algn="l"/>
              </a:tabLst>
            </a:pPr>
            <a:r>
              <a:rPr lang="it-IT" sz="160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Come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in una fiaba c’è un </a:t>
            </a:r>
            <a:r>
              <a:rPr lang="it-IT" sz="16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narratore</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(Guido). Come in una fiaba il protagonista deve superare delle </a:t>
            </a:r>
            <a:r>
              <a:rPr lang="it-IT" sz="16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prove</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(i punti da accumulare) per conquistare i suoi </a:t>
            </a:r>
            <a:r>
              <a:rPr lang="it-IT" sz="16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sogni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carro armato). Come in una fiaba ci sono le </a:t>
            </a:r>
            <a:r>
              <a:rPr lang="it-IT" sz="16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fate buone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(Dora) e le </a:t>
            </a:r>
            <a:r>
              <a:rPr lang="it-IT" sz="16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streghe cattive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(fascisti e nazisti). Come in una fiaba si parla della morte, ma non la si vede mai (la morte dei deportati e soprattutto quella di Guido</a:t>
            </a: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algn="just">
              <a:lnSpc>
                <a:spcPct val="115000"/>
              </a:lnSpc>
              <a:spcAft>
                <a:spcPts val="1000"/>
              </a:spcAft>
              <a:tabLst>
                <a:tab pos="2486025" algn="l"/>
              </a:tabLst>
            </a:pPr>
            <a:r>
              <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In ogni caso la messa in scena di Guido non è che un “sacrificio”, un “regalo” per preservare da una parte l’innocenza, dall’altra la vita stessa dei bambini e la speranza, almeno per loro, di un futuro migliore.</a:t>
            </a:r>
            <a:endParaRPr lang="it-IT"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descr="D:\Manti\Pictures\7VCA00A9RCCAEB5WOSCATW1CBKCALO1RTNCAZOYG3ZCAFNJJ3NCA3VCTITCAF0WD0NCA8R6H8DCA1KABAPCA1HGPW6CAM2E9KNCAVFFPFDCANBOW1PCA4REFGZCAS79F81CAWW9H18CAH2VVP3CAHUS4HB.jpg"/>
          <p:cNvPicPr/>
          <p:nvPr/>
        </p:nvPicPr>
        <p:blipFill>
          <a:blip r:embed="rId2" cstate="print"/>
          <a:srcRect/>
          <a:stretch>
            <a:fillRect/>
          </a:stretch>
        </p:blipFill>
        <p:spPr bwMode="auto">
          <a:xfrm>
            <a:off x="723900" y="7155065"/>
            <a:ext cx="5710142" cy="2351827"/>
          </a:xfrm>
          <a:prstGeom prst="rect">
            <a:avLst/>
          </a:prstGeom>
          <a:ln>
            <a:noFill/>
          </a:ln>
          <a:effectLst>
            <a:softEdge rad="112500"/>
          </a:effectLst>
        </p:spPr>
      </p:pic>
    </p:spTree>
    <p:extLst>
      <p:ext uri="{BB962C8B-B14F-4D97-AF65-F5344CB8AC3E}">
        <p14:creationId xmlns:p14="http://schemas.microsoft.com/office/powerpoint/2010/main" val="106169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4782">
        <p15:prstTrans prst="prestige"/>
      </p:transition>
    </mc:Choice>
    <mc:Fallback xmlns="">
      <p:transition spd="slow" advClick="0" advTm="34782">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Immagine 1" descr="D:\Manti\Pictures\9YCA0CUSIFCAQ3HU2LCAZIXH10CA19DYMPCARXL4UFCAVKDEU4CAG29UR8CA86AQAJCAJG89VZCA5YB3AUCA993AP1CA5HP82ACA2LTICUCAALNUZICASCVHYRCAM1JFGWCAXMN59KCA3M83ZNCAG052IY.jpg"/>
          <p:cNvPicPr/>
          <p:nvPr/>
        </p:nvPicPr>
        <p:blipFill>
          <a:blip r:embed="rId2" cstate="print"/>
          <a:srcRect/>
          <a:stretch>
            <a:fillRect/>
          </a:stretch>
        </p:blipFill>
        <p:spPr bwMode="auto">
          <a:xfrm>
            <a:off x="820153" y="362952"/>
            <a:ext cx="1143000" cy="1314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AutoShape 2"/>
          <p:cNvSpPr>
            <a:spLocks noChangeArrowheads="1"/>
          </p:cNvSpPr>
          <p:nvPr/>
        </p:nvSpPr>
        <p:spPr bwMode="auto">
          <a:xfrm>
            <a:off x="2853741" y="672514"/>
            <a:ext cx="2364645" cy="1004888"/>
          </a:xfrm>
          <a:prstGeom prst="bevel">
            <a:avLst>
              <a:gd name="adj" fmla="val 12500"/>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it-IT" b="1" i="0" u="none" strike="noStrike" cap="none" normalizeH="0" baseline="0" dirty="0" smtClean="0">
                <a:ln>
                  <a:noFill/>
                </a:ln>
                <a:solidFill>
                  <a:srgbClr val="002060"/>
                </a:solidFill>
                <a:effectLst/>
                <a:latin typeface="Book Antiqua" panose="02040602050305030304" pitchFamily="18" charset="0"/>
              </a:rPr>
              <a:t>Per l’analisi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it-IT" b="1" i="0" u="none" strike="noStrike" cap="none" normalizeH="0" baseline="0" dirty="0" smtClean="0">
                <a:ln>
                  <a:noFill/>
                </a:ln>
                <a:solidFill>
                  <a:srgbClr val="002060"/>
                </a:solidFill>
                <a:effectLst/>
                <a:latin typeface="Book Antiqua" panose="02040602050305030304" pitchFamily="18" charset="0"/>
              </a:rPr>
              <a:t>del film</a:t>
            </a:r>
            <a:endParaRPr kumimoji="0" lang="it-IT" b="0" i="0" u="none" strike="noStrike" cap="none" normalizeH="0" baseline="0" dirty="0" smtClean="0">
              <a:ln>
                <a:noFill/>
              </a:ln>
              <a:solidFill>
                <a:srgbClr val="002060"/>
              </a:solidFill>
              <a:effectLst/>
              <a:latin typeface="Arial" panose="020B0604020202020204" pitchFamily="34" charset="0"/>
            </a:endParaRPr>
          </a:p>
        </p:txBody>
      </p:sp>
      <p:sp>
        <p:nvSpPr>
          <p:cNvPr id="4" name="Rettangolo 3"/>
          <p:cNvSpPr/>
          <p:nvPr/>
        </p:nvSpPr>
        <p:spPr>
          <a:xfrm>
            <a:off x="374984" y="1964426"/>
            <a:ext cx="6234363" cy="3450175"/>
          </a:xfrm>
          <a:prstGeom prst="rect">
            <a:avLst/>
          </a:prstGeom>
        </p:spPr>
        <p:txBody>
          <a:bodyPr wrap="square">
            <a:spAutoFit/>
          </a:bodyPr>
          <a:lstStyle/>
          <a:p>
            <a:pPr algn="ctr">
              <a:lnSpc>
                <a:spcPct val="115000"/>
              </a:lnSpc>
              <a:spcAft>
                <a:spcPts val="1000"/>
              </a:spcAft>
            </a:pPr>
            <a:endParaRPr lang="it-IT" sz="2000" b="1" u="sng"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ctr">
              <a:lnSpc>
                <a:spcPct val="115000"/>
              </a:lnSpc>
              <a:spcAft>
                <a:spcPts val="1000"/>
              </a:spcAft>
            </a:pPr>
            <a:r>
              <a:rPr lang="it-IT" sz="2000" b="1" u="sng"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L’intreccio </a:t>
            </a:r>
            <a:r>
              <a:rPr lang="it-IT" sz="2000" b="1" u="sng"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fra fantasia e </a:t>
            </a:r>
            <a:r>
              <a:rPr lang="it-IT" sz="2000" b="1" u="sng"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storia</a:t>
            </a:r>
          </a:p>
          <a:p>
            <a:pPr algn="ctr">
              <a:lnSpc>
                <a:spcPct val="115000"/>
              </a:lnSpc>
              <a:spcAft>
                <a:spcPts val="1000"/>
              </a:spcAft>
            </a:pPr>
            <a:endPar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Nella prima parte la vicenda si svolge lungo il filo conduttore del corteggiamento di Dora, che Guido chiama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principessa</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rinviando al mondo fiabesco, dove le storie hanno un lieto fine, in questo caso costituito proprio dalla nozze dei protagonisti</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endPar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p:txBody>
      </p:sp>
      <p:pic>
        <p:nvPicPr>
          <p:cNvPr id="5" name="Picture 2" descr="C:\Users\Acer\Desktop\la-vita-è-be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6" y="5691697"/>
            <a:ext cx="6513198" cy="2987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08755458"/>
      </p:ext>
    </p:extLst>
  </p:cSld>
  <p:clrMapOvr>
    <a:masterClrMapping/>
  </p:clrMapOvr>
  <p:transition spd="slow" advClick="0" advTm="10271">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AutoShape 2"/>
          <p:cNvSpPr>
            <a:spLocks noChangeArrowheads="1"/>
          </p:cNvSpPr>
          <p:nvPr/>
        </p:nvSpPr>
        <p:spPr bwMode="auto">
          <a:xfrm>
            <a:off x="933450" y="489190"/>
            <a:ext cx="4857750" cy="2000250"/>
          </a:xfrm>
          <a:prstGeom prst="horizontalScroll">
            <a:avLst>
              <a:gd name="adj" fmla="val 125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a:solidFill>
              <a:srgbClr val="980700"/>
            </a:solidFill>
            <a:round/>
            <a:headEnd/>
            <a:tailEnd/>
          </a:ln>
          <a:effectLst>
            <a:outerShdw dist="28398" dir="3806097" algn="ctr" rotWithShape="0">
              <a:srgbClr val="4806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lang="it-IT" sz="2600" dirty="0">
              <a:solidFill>
                <a:schemeClr val="bg1"/>
              </a:solidFill>
              <a:latin typeface="Lucida Calligraphy" panose="03010101010101010101" pitchFamily="66"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it-IT" sz="2800" b="0" i="0" u="none" strike="noStrike" cap="none" normalizeH="0" baseline="0" dirty="0" smtClean="0">
                <a:ln>
                  <a:noFill/>
                </a:ln>
                <a:solidFill>
                  <a:schemeClr val="accent2">
                    <a:lumMod val="50000"/>
                  </a:schemeClr>
                </a:solidFill>
                <a:effectLst/>
                <a:latin typeface="Lucida Calligraphy" panose="03010101010101010101" pitchFamily="66" charset="0"/>
              </a:rPr>
              <a:t>La vita è bella</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it-IT" sz="1400" b="0" i="0" u="none" strike="noStrike" cap="none" normalizeH="0" baseline="0" dirty="0" smtClean="0">
                <a:ln>
                  <a:noFill/>
                </a:ln>
                <a:solidFill>
                  <a:schemeClr val="bg1"/>
                </a:solidFill>
                <a:effectLst/>
                <a:latin typeface="Lucida Calligraphy" panose="03010101010101010101" pitchFamily="66" charset="0"/>
              </a:rPr>
              <a:t>Roberto Benigni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pic>
        <p:nvPicPr>
          <p:cNvPr id="5" name="Segnaposto contenuto 4" descr="D:\Manti\Pictures\locandina.jpg"/>
          <p:cNvPicPr>
            <a:picLocks noGrp="1"/>
          </p:cNvPicPr>
          <p:nvPr>
            <p:ph idx="1"/>
          </p:nvPr>
        </p:nvPicPr>
        <p:blipFill>
          <a:blip r:embed="rId2" cstate="print"/>
          <a:srcRect/>
          <a:stretch>
            <a:fillRect/>
          </a:stretch>
        </p:blipFill>
        <p:spPr bwMode="auto">
          <a:xfrm>
            <a:off x="1463970" y="2817998"/>
            <a:ext cx="3796709" cy="5441950"/>
          </a:xfrm>
          <a:prstGeom prst="rect">
            <a:avLst/>
          </a:prstGeom>
          <a:ln w="127000" cap="sq">
            <a:solidFill>
              <a:schemeClr val="accent5"/>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54737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3511">
        <p15:prstTrans prst="curtains"/>
      </p:transition>
    </mc:Choice>
    <mc:Fallback xmlns="">
      <p:transition spd="slow" advClick="0" advTm="3511">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7500" y="571501"/>
            <a:ext cx="6235699" cy="3361433"/>
          </a:xfrm>
          <a:prstGeom prst="rect">
            <a:avLst/>
          </a:prstGeom>
        </p:spPr>
        <p:txBody>
          <a:bodyPr wrap="square">
            <a:spAutoFit/>
          </a:bodyPr>
          <a:lstStyle/>
          <a:p>
            <a:pPr lvl="0"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In questa cornice fiabesca, tuttavia, sono inseriti diversi episodi che ricordano allo spettatore il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contesto storico</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del regime fascista: le parate, le manifestazioni di razzismo, le aggressioni contro gli ebrei. Un episodio, per esempio, che unisce il motivo comico-fiabesco con il dato storico è la lezione della purezza della razza che Guido tiene nella scuola dove Dora lavora, anticipando l’arrivo dell’ispettore scolastico</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lvl="0" algn="just">
              <a:lnSpc>
                <a:spcPct val="115000"/>
              </a:lnSpc>
              <a:spcAft>
                <a:spcPts val="1000"/>
              </a:spcAft>
            </a:pPr>
            <a:endParaRPr lang="it-IT" sz="16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p:txBody>
      </p:sp>
      <p:pic>
        <p:nvPicPr>
          <p:cNvPr id="3" name="Immagine 2" descr="D:\Manti\Pictures\9YCA0CUSIFCAQ3HU2LCAZIXH10CA19DYMPCARXL4UFCAVKDEU4CAG29UR8CA86AQAJCAJG89VZCA5YB3AUCA993AP1CA5HP82ACA2LTICUCAALNUZICASCVHYRCAM1JFGWCAXMN59KCA3M83ZNCAG052IY.jpg"/>
          <p:cNvPicPr/>
          <p:nvPr/>
        </p:nvPicPr>
        <p:blipFill>
          <a:blip r:embed="rId2" cstate="print"/>
          <a:srcRect/>
          <a:stretch>
            <a:fillRect/>
          </a:stretch>
        </p:blipFill>
        <p:spPr bwMode="auto">
          <a:xfrm>
            <a:off x="1633675" y="7814723"/>
            <a:ext cx="1143000" cy="1314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748664"/>
            <a:ext cx="4584700" cy="3348629"/>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033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1718">
        <p15:prstTrans prst="pageCurlDouble"/>
      </p:transition>
    </mc:Choice>
    <mc:Fallback xmlns="">
      <p:transition spd="slow" advClick="0" advTm="11718">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400" y="393700"/>
            <a:ext cx="6134100" cy="4808496"/>
          </a:xfrm>
          <a:prstGeom prst="rect">
            <a:avLst/>
          </a:prstGeom>
        </p:spPr>
        <p:txBody>
          <a:bodyPr wrap="square">
            <a:spAutoFit/>
          </a:bodyPr>
          <a:lstStyle/>
          <a:p>
            <a:pPr lvl="0"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Questo intreccio caratterizza con coerenza anche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 seconda parte</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che si svolge  nel lager, le cui regole vengono stravolte da Guido per il piccolo Giosuè in un grande gioco che mette in palio un carro armato vero.</a:t>
            </a:r>
          </a:p>
          <a:p>
            <a:pPr lvl="0"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film sceglie di mostrare il lager dal</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punto di vista</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di padre e figlio, che non sanno cosa sta succedendo intorno a loro e lo scoprono insieme allo spettatore</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lvl="0"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regista non intende costruire un documentario storico sullo sterminio, ma racconta il modo toccante in cui un padre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cerca di proteggere</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il figlio dall’orrore insostenibile del lager.</a:t>
            </a:r>
          </a:p>
        </p:txBody>
      </p:sp>
      <p:pic>
        <p:nvPicPr>
          <p:cNvPr id="3" name="Immagine 2" descr="D:\Manti\Pictures\9YCA0CUSIFCAQ3HU2LCAZIXH10CA19DYMPCARXL4UFCAVKDEU4CAG29UR8CA86AQAJCAJG89VZCA5YB3AUCA993AP1CA5HP82ACA2LTICUCAALNUZICASCVHYRCAM1JFGWCAXMN59KCA3M83ZNCAG052IY.jpg"/>
          <p:cNvPicPr/>
          <p:nvPr/>
        </p:nvPicPr>
        <p:blipFill>
          <a:blip r:embed="rId2" cstate="print"/>
          <a:srcRect/>
          <a:stretch>
            <a:fillRect/>
          </a:stretch>
        </p:blipFill>
        <p:spPr bwMode="auto">
          <a:xfrm>
            <a:off x="389421" y="7698142"/>
            <a:ext cx="1143000" cy="1314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585" y="5380350"/>
            <a:ext cx="3958924" cy="2165037"/>
          </a:xfrm>
          <a:prstGeom prst="rect">
            <a:avLst/>
          </a:prstGeom>
          <a:solidFill>
            <a:srgbClr val="FFFFFF">
              <a:shade val="85000"/>
            </a:srgbClr>
          </a:solidFill>
          <a:ln w="190500" cap="sq">
            <a:solidFill>
              <a:schemeClr val="accent5">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49573957"/>
      </p:ext>
    </p:extLst>
  </p:cSld>
  <p:clrMapOvr>
    <a:masterClrMapping/>
  </p:clrMapOvr>
  <mc:AlternateContent xmlns:mc="http://schemas.openxmlformats.org/markup-compatibility/2006" xmlns:p14="http://schemas.microsoft.com/office/powerpoint/2010/main">
    <mc:Choice Requires="p14">
      <p:transition spd="slow" p14:dur="1400" advClick="0" advTm="20309">
        <p14:doors dir="vert"/>
      </p:transition>
    </mc:Choice>
    <mc:Fallback xmlns="">
      <p:transition spd="slow" advClick="0" advTm="20309">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8731" y="702221"/>
            <a:ext cx="6022427" cy="7356886"/>
          </a:xfrm>
          <a:prstGeom prst="rect">
            <a:avLst/>
          </a:prstGeom>
        </p:spPr>
        <p:txBody>
          <a:bodyPr wrap="square">
            <a:spAutoFit/>
          </a:bodyPr>
          <a:lstStyle/>
          <a:p>
            <a:pPr lvl="0" algn="just">
              <a:lnSpc>
                <a:spcPct val="115000"/>
              </a:lnSpc>
              <a:spcAft>
                <a:spcPts val="1000"/>
              </a:spcAft>
            </a:pP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riferimenti alla Storia reale sono sparsi nel corso della vicenda ma sulla loro durezza prevale l’interpretazione che ne dà Guido in chiave di gioco. </a:t>
            </a:r>
          </a:p>
          <a:p>
            <a:pPr algn="just">
              <a:lnSpc>
                <a:spcPct val="115000"/>
              </a:lnSpc>
              <a:spcAft>
                <a:spcPts val="1000"/>
              </a:spcAft>
            </a:pP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Quando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Giosuè piange spaventato perché un uomo gli ha detto che bruciano gli ebrei nei forni e ne fanno bottoni e sapone, Guido lo prende bonariamente in giro: “Giosuè ci sei cascato un’altra volta. Eppure ti facevo un ragazzo vispo, furbo! Con noi … con le persone … ci fanno i bottoni </a:t>
            </a:r>
            <a:r>
              <a:rPr lang="it-IT" dirty="0" err="1">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sìì</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 coi russi le cinghie e con i polacchi le bretelle! I bottoni e il sapone … Eh, mi lavo le mani con Bartolomeo, mi abbottono la giacca con </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Francesco</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e mi pettino con Claudio …”.</a:t>
            </a:r>
          </a:p>
          <a:p>
            <a:pPr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Lo sviluppo del dialogo è coerente con la trovata del gioco e rassicura il piccolo, ma allo spettatore ricorda tutto l’assurdo orrore del lager. Altro momento di grande intensità drammatica è quello in cui Guido </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scoprirà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mucchio di cadaveri dopo la serata della festa degli ufficiali. </a:t>
            </a:r>
          </a:p>
        </p:txBody>
      </p:sp>
      <p:pic>
        <p:nvPicPr>
          <p:cNvPr id="3" name="Immagine 2" descr="D:\Manti\Pictures\9YCA0CUSIFCAQ3HU2LCAZIXH10CA19DYMPCARXL4UFCAVKDEU4CAG29UR8CA86AQAJCAJG89VZCA5YB3AUCA993AP1CA5HP82ACA2LTICUCAALNUZICASCVHYRCAM1JFGWCAXMN59KCA3M83ZNCAG052IY.jpg"/>
          <p:cNvPicPr/>
          <p:nvPr/>
        </p:nvPicPr>
        <p:blipFill>
          <a:blip r:embed="rId2" cstate="print"/>
          <a:srcRect/>
          <a:stretch>
            <a:fillRect/>
          </a:stretch>
        </p:blipFill>
        <p:spPr bwMode="auto">
          <a:xfrm>
            <a:off x="3145321" y="8153715"/>
            <a:ext cx="1143000" cy="1314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96570092"/>
      </p:ext>
    </p:extLst>
  </p:cSld>
  <p:clrMapOvr>
    <a:masterClrMapping/>
  </p:clrMapOvr>
  <mc:AlternateContent xmlns:mc="http://schemas.openxmlformats.org/markup-compatibility/2006" xmlns:p14="http://schemas.microsoft.com/office/powerpoint/2010/main">
    <mc:Choice Requires="p14">
      <p:transition spd="slow" p14:dur="1400" advClick="0" advTm="32884">
        <p14:ripple/>
      </p:transition>
    </mc:Choice>
    <mc:Fallback xmlns="">
      <p:transition spd="slow" advClick="0" advTm="32884">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ttangolo 1"/>
          <p:cNvSpPr/>
          <p:nvPr/>
        </p:nvSpPr>
        <p:spPr>
          <a:xfrm>
            <a:off x="286751" y="233002"/>
            <a:ext cx="6322595" cy="4299639"/>
          </a:xfrm>
          <a:prstGeom prst="rect">
            <a:avLst/>
          </a:prstGeom>
        </p:spPr>
        <p:txBody>
          <a:bodyPr wrap="square">
            <a:spAutoFit/>
          </a:bodyPr>
          <a:lstStyle/>
          <a:p>
            <a:pPr algn="just">
              <a:lnSpc>
                <a:spcPct val="115000"/>
              </a:lnSpc>
              <a:spcAft>
                <a:spcPts val="1000"/>
              </a:spcAft>
            </a:pPr>
            <a:endParaRPr lang="it-IT" sz="1600" b="1" u="sng"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sz="2000" b="1" u="sng"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Le </a:t>
            </a:r>
            <a:r>
              <a:rPr lang="it-IT" sz="2000" b="1" u="sng"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corrispondenze fra le parti del film</a:t>
            </a:r>
            <a:endPar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Molte situazioni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ricorrono</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nelle due parti del film: la prima volta sono presentate in modo del tutto naturale, mentre nel lager assumono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un doppio significato</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rimandano a un mondo di affetti, di abitudini, di normalità che è stato brutalmente distrutto.</a:t>
            </a:r>
          </a:p>
          <a:p>
            <a:pPr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Gli esempi sono molti. La prima volta che compare in scena Giosuè gioca con un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carro armato</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nel campo di concentramento Guido inventa il gioco con in premio il carro armato vero</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endPar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p:txBody>
      </p:sp>
      <p:sp>
        <p:nvSpPr>
          <p:cNvPr id="5" name="Rectangle 7"/>
          <p:cNvSpPr>
            <a:spLocks noChangeArrowheads="1"/>
          </p:cNvSpPr>
          <p:nvPr/>
        </p:nvSpPr>
        <p:spPr bwMode="auto">
          <a:xfrm>
            <a:off x="922420" y="661787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8"/>
          <p:cNvSpPr>
            <a:spLocks noChangeArrowheads="1"/>
          </p:cNvSpPr>
          <p:nvPr/>
        </p:nvSpPr>
        <p:spPr bwMode="auto">
          <a:xfrm>
            <a:off x="922420" y="822759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 </a:t>
            </a:r>
            <a:endParaRPr kumimoji="0" lang="it-IT" sz="1800" b="0" i="0" u="none" strike="noStrike" cap="none" normalizeH="0" baseline="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922420" y="822759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8" name="irc_mi" descr="http://blog.petiteplaisance.it/wp-content/uploads/2015/10/film_papa%CC%80-300x216.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5415" y="5166945"/>
            <a:ext cx="4724400" cy="36136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5851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6024">
        <p15:prstTrans prst="peelOff"/>
      </p:transition>
    </mc:Choice>
    <mc:Fallback xmlns="">
      <p:transition spd="slow" advClick="0" advTm="16024">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50" y="862523"/>
            <a:ext cx="6381750" cy="2204450"/>
          </a:xfrm>
          <a:prstGeom prst="rect">
            <a:avLst/>
          </a:prstGeom>
        </p:spPr>
        <p:txBody>
          <a:bodyPr wrap="square">
            <a:spAutoFit/>
          </a:bodyPr>
          <a:lstStyle/>
          <a:p>
            <a:pPr algn="just">
              <a:lnSpc>
                <a:spcPct val="115000"/>
              </a:lnSpc>
              <a:spcAft>
                <a:spcPts val="1000"/>
              </a:spcAft>
            </a:pP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L’episodio di Giosuè che non vuole fare la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doccia</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è un normale momento di vita familiare, ma quando nel lager il bimbo si rifiuta di andare a fare la doccia con gli altri bambini, il suo capriccio infantile lo salva dalla morte. </a:t>
            </a:r>
          </a:p>
        </p:txBody>
      </p:sp>
      <p:pic>
        <p:nvPicPr>
          <p:cNvPr id="3" name="Immagine 20" descr="2BCARIHKD7CAYUIZFECALF03PPCASCJK72CA248B3ACAXK7935CAO120MKCAXZOIOICAKFO8HCCAMYTJ0CCA9WB4Z2CAZOSLRNCAKDKPXCCA0H3EG0CARD74ZFCAKRX5J4CAGDHZAJCAGNGISGCAB76XY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24" y="4269758"/>
            <a:ext cx="5714001" cy="3210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9588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631">
        <p15:prstTrans prst="fallOver"/>
      </p:transition>
    </mc:Choice>
    <mc:Fallback xmlns="">
      <p:transition spd="slow" advClick="0" advTm="9631">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969" y="4422530"/>
            <a:ext cx="4601308" cy="3450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ttangolo 3"/>
          <p:cNvSpPr/>
          <p:nvPr/>
        </p:nvSpPr>
        <p:spPr>
          <a:xfrm>
            <a:off x="342900" y="546100"/>
            <a:ext cx="6146800" cy="2936577"/>
          </a:xfrm>
          <a:prstGeom prst="rect">
            <a:avLst/>
          </a:prstGeom>
        </p:spPr>
        <p:txBody>
          <a:bodyPr wrap="square">
            <a:spAutoFit/>
          </a:bodyPr>
          <a:lstStyle/>
          <a:p>
            <a:pPr lvl="0" algn="just">
              <a:lnSpc>
                <a:spcPct val="115000"/>
              </a:lnSpc>
              <a:spcAft>
                <a:spcPts val="1000"/>
              </a:spcAft>
            </a:pP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musica</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di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Offenbach</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 teatro fa da romantica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colonna sonora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agli amori fra Guido e Dora; quando si espande dall’altoparlante del lager la sera della festa degli ufficiali è un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esile messaggio d’amore</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che mantiene un filo di speranza nell’abbrutimento totale dell’inferno del campo di concentramento.</a:t>
            </a:r>
          </a:p>
        </p:txBody>
      </p:sp>
    </p:spTree>
    <p:extLst>
      <p:ext uri="{BB962C8B-B14F-4D97-AF65-F5344CB8AC3E}">
        <p14:creationId xmlns:p14="http://schemas.microsoft.com/office/powerpoint/2010/main" val="3142242567"/>
      </p:ext>
    </p:extLst>
  </p:cSld>
  <p:clrMapOvr>
    <a:masterClrMapping/>
  </p:clrMapOvr>
  <mc:AlternateContent xmlns:mc="http://schemas.openxmlformats.org/markup-compatibility/2006" xmlns:p14="http://schemas.microsoft.com/office/powerpoint/2010/main">
    <mc:Choice Requires="p14">
      <p:transition spd="slow" p14:dur="1600" advClick="0" advTm="14962">
        <p14:prism isInverted="1"/>
      </p:transition>
    </mc:Choice>
    <mc:Fallback xmlns="">
      <p:transition spd="slow" advClick="0" advTm="14962">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22420" y="45604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Rettangolo 3"/>
          <p:cNvSpPr/>
          <p:nvPr/>
        </p:nvSpPr>
        <p:spPr>
          <a:xfrm>
            <a:off x="425672" y="512649"/>
            <a:ext cx="6038192" cy="3169970"/>
          </a:xfrm>
          <a:prstGeom prst="rect">
            <a:avLst/>
          </a:prstGeom>
        </p:spPr>
        <p:txBody>
          <a:bodyPr wrap="square">
            <a:spAutoFit/>
          </a:bodyPr>
          <a:lstStyle/>
          <a:p>
            <a:pPr algn="just">
              <a:lnSpc>
                <a:spcPct val="115000"/>
              </a:lnSpc>
              <a:spcAft>
                <a:spcPts val="1000"/>
              </a:spcAft>
            </a:pPr>
            <a:endParaRPr lang="it-IT" sz="1600" b="1" u="sng"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b="1" u="sng"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Carnefici </a:t>
            </a:r>
            <a:r>
              <a:rPr lang="it-IT" b="1" u="sng"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e vittime</a:t>
            </a:r>
          </a:p>
          <a:p>
            <a:pPr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Un’altra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situazione ricorrente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è il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lavoro</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di cameriere che Guido svolge nel </a:t>
            </a:r>
            <a:r>
              <a:rPr lang="it-IT" dirty="0" err="1">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Grand</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Hotel e poi alla festa degli ufficiali. In entrambe le situazioni compare il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capitano</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Lessing, medico tedesco appassionato di enigmi che tratta alla pari Guido e ne apprezza l’intelligenza e l’acume nel risolvere indovinelli. </a:t>
            </a:r>
          </a:p>
        </p:txBody>
      </p:sp>
      <p:pic>
        <p:nvPicPr>
          <p:cNvPr id="5" name="Immagine 22" descr="ACCAMCRB5DCAJ1B1Z4CA5KLQL2CAZ0ZYPTCAN5B980CAQO11UGCAYDHK7FCA4LE0FSCAMP5RN6CAPZ4YBMCA2V9TWICAP8VPRGCAKXNSRNCAN5CXQTCAXF6E2KCACJ98D8CAOO04MCCAH5FTADCA4G41J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25" y="4152900"/>
            <a:ext cx="5831686" cy="3796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24273828"/>
      </p:ext>
    </p:extLst>
  </p:cSld>
  <p:clrMapOvr>
    <a:masterClrMapping/>
  </p:clrMapOvr>
  <p:transition spd="slow" advClick="0" advTm="11631">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1950" y="744495"/>
            <a:ext cx="6134100" cy="3714222"/>
          </a:xfrm>
          <a:prstGeom prst="rect">
            <a:avLst/>
          </a:prstGeom>
        </p:spPr>
        <p:txBody>
          <a:bodyPr wrap="square">
            <a:spAutoFit/>
          </a:bodyPr>
          <a:lstStyle/>
          <a:p>
            <a:pPr algn="just">
              <a:lnSpc>
                <a:spcPct val="115000"/>
              </a:lnSpc>
              <a:spcAft>
                <a:spcPts val="1000"/>
              </a:spcAft>
            </a:pP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 differenza di classe sociale e di nazionalità non contano. Ma il loro incontro nella seconda parte è uno degli episodi più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agghiaccianti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del film</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p>
          <a:p>
            <a:pPr algn="just">
              <a:lnSpc>
                <a:spcPct val="115000"/>
              </a:lnSpc>
              <a:spcAft>
                <a:spcPts val="1000"/>
              </a:spcAft>
            </a:pP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capitano Lessing potrebbe simboleggiare tutti quei</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tedeschi che alla fine della guerra hanno dichiarato di non sapere cosa accadeva nei lager, di ignorare come il regime nazista trattava gli ebrei, pur essendo in vario modo coinvolti nel complicato funzionamento del sistema dello sterminio.</a:t>
            </a:r>
          </a:p>
        </p:txBody>
      </p:sp>
      <p:pic>
        <p:nvPicPr>
          <p:cNvPr id="1026" name="Picture 2" descr="C:\Users\Acer\Desktop\lessingc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08" y="4741212"/>
            <a:ext cx="6072949" cy="40486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08600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4519">
        <p15:prstTrans prst="peelOff"/>
      </p:transition>
    </mc:Choice>
    <mc:Fallback xmlns="">
      <p:transition spd="slow" advClick="0" advTm="14519">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1453940" y="194925"/>
            <a:ext cx="39501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2200" b="1"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Scheda di analisi del film</a:t>
            </a:r>
            <a:endParaRPr kumimoji="0" lang="it-IT" sz="1800" b="0" i="0" u="none" strike="noStrike" cap="none" normalizeH="0" baseline="0" dirty="0" smtClean="0">
              <a:ln>
                <a:noFill/>
              </a:ln>
              <a:solidFill>
                <a:srgbClr val="002060"/>
              </a:solidFill>
              <a:effectLst/>
              <a:latin typeface="Lucida Calligraphy" panose="03010101010101010101" pitchFamily="66" charset="0"/>
            </a:endParaRPr>
          </a:p>
        </p:txBody>
      </p:sp>
      <p:sp>
        <p:nvSpPr>
          <p:cNvPr id="3" name="AutoShape 35"/>
          <p:cNvSpPr>
            <a:spLocks noChangeArrowheads="1"/>
          </p:cNvSpPr>
          <p:nvPr/>
        </p:nvSpPr>
        <p:spPr bwMode="auto">
          <a:xfrm>
            <a:off x="2600325" y="820738"/>
            <a:ext cx="1657350" cy="514350"/>
          </a:xfrm>
          <a:prstGeom prst="horizontalScroll">
            <a:avLst>
              <a:gd name="adj" fmla="val 12500"/>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C00000"/>
                </a:solidFill>
                <a:effectLst/>
                <a:latin typeface="Lucida Calligraphy" panose="03010101010101010101" pitchFamily="66" charset="0"/>
                <a:ea typeface="Calibri" panose="020F0502020204030204" pitchFamily="34" charset="0"/>
                <a:cs typeface="Times New Roman" panose="02020603050405020304" pitchFamily="18" charset="0"/>
              </a:rPr>
              <a:t>La vita </a:t>
            </a:r>
            <a:r>
              <a:rPr kumimoji="0" lang="it-IT" sz="1400" b="1"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it-IT" sz="1400" b="1" i="0" u="none" strike="noStrike" cap="none" normalizeH="0" baseline="0" dirty="0" smtClean="0">
                <a:ln>
                  <a:noFill/>
                </a:ln>
                <a:solidFill>
                  <a:srgbClr val="C00000"/>
                </a:solidFill>
                <a:effectLst/>
                <a:latin typeface="Lucida Calligraphy" panose="03010101010101010101" pitchFamily="66" charset="0"/>
                <a:ea typeface="Calibri" panose="020F0502020204030204" pitchFamily="34" charset="0"/>
                <a:cs typeface="Times New Roman" panose="02020603050405020304" pitchFamily="18" charset="0"/>
              </a:rPr>
              <a:t> bella</a:t>
            </a:r>
            <a:endParaRPr kumimoji="0" 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4" name="Rettangolo 3"/>
          <p:cNvSpPr/>
          <p:nvPr/>
        </p:nvSpPr>
        <p:spPr>
          <a:xfrm>
            <a:off x="208547" y="1335088"/>
            <a:ext cx="6416842" cy="609911"/>
          </a:xfrm>
          <a:prstGeom prst="rect">
            <a:avLst/>
          </a:prstGeom>
        </p:spPr>
        <p:txBody>
          <a:bodyPr wrap="square">
            <a:spAutoFit/>
          </a:bodyPr>
          <a:lstStyle/>
          <a:p>
            <a:pPr algn="ctr">
              <a:lnSpc>
                <a:spcPct val="115000"/>
              </a:lnSpc>
              <a:spcAft>
                <a:spcPts val="1000"/>
              </a:spcAft>
            </a:pPr>
            <a:r>
              <a:rPr lang="it-IT"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Nome e cognome ……………………………………………………………………….. Classe………………….</a:t>
            </a:r>
            <a:endParaRPr lang="it-I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208547" y="1749874"/>
            <a:ext cx="5841241" cy="2547364"/>
          </a:xfrm>
          <a:prstGeom prst="rect">
            <a:avLst/>
          </a:prstGeom>
        </p:spPr>
        <p:txBody>
          <a:bodyPr wrap="square">
            <a:spAutoFit/>
          </a:bodyPr>
          <a:lstStyle/>
          <a:p>
            <a:pPr algn="just">
              <a:lnSpc>
                <a:spcPct val="115000"/>
              </a:lnSpc>
              <a:spcAft>
                <a:spcPts val="1000"/>
              </a:spcAft>
            </a:pPr>
            <a:endPar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Titolo </a:t>
            </a: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Regista </a:t>
            </a: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Cast principale </a:t>
            </a: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Anno di produzione </a:t>
            </a: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Paese di produzione </a:t>
            </a: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Durata </a:t>
            </a: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Genere </a:t>
            </a:r>
          </a:p>
        </p:txBody>
      </p:sp>
      <p:graphicFrame>
        <p:nvGraphicFramePr>
          <p:cNvPr id="9" name="Tabella 8"/>
          <p:cNvGraphicFramePr>
            <a:graphicFrameLocks noGrp="1"/>
          </p:cNvGraphicFramePr>
          <p:nvPr>
            <p:extLst>
              <p:ext uri="{D42A27DB-BD31-4B8C-83A1-F6EECF244321}">
                <p14:modId xmlns:p14="http://schemas.microsoft.com/office/powerpoint/2010/main" val="3380654993"/>
              </p:ext>
            </p:extLst>
          </p:nvPr>
        </p:nvGraphicFramePr>
        <p:xfrm>
          <a:off x="670923" y="4400550"/>
          <a:ext cx="4916488" cy="2681478"/>
        </p:xfrm>
        <a:graphic>
          <a:graphicData uri="http://schemas.openxmlformats.org/drawingml/2006/table">
            <a:tbl>
              <a:tblPr firstRow="1" firstCol="1" bandRow="1">
                <a:tableStyleId>{5C22544A-7EE6-4342-B048-85BDC9FD1C3A}</a:tableStyleId>
              </a:tblPr>
              <a:tblGrid>
                <a:gridCol w="4916488"/>
              </a:tblGrid>
              <a:tr h="2314149">
                <a:tc>
                  <a:txBody>
                    <a:bodyPr/>
                    <a:lstStyle/>
                    <a:p>
                      <a:pPr algn="just">
                        <a:lnSpc>
                          <a:spcPct val="115000"/>
                        </a:lnSpc>
                        <a:spcAft>
                          <a:spcPts val="0"/>
                        </a:spcAft>
                        <a:tabLst>
                          <a:tab pos="561975" algn="l"/>
                        </a:tabLst>
                      </a:pPr>
                      <a:r>
                        <a:rPr lang="it-IT" sz="1000" dirty="0">
                          <a:solidFill>
                            <a:srgbClr val="002060"/>
                          </a:solidFill>
                          <a:effectLst/>
                        </a:rPr>
                        <a:t>      </a:t>
                      </a:r>
                      <a:r>
                        <a:rPr lang="it-IT" sz="1000" dirty="0" smtClean="0">
                          <a:solidFill>
                            <a:srgbClr val="002060"/>
                          </a:solidFill>
                          <a:effectLst/>
                        </a:rPr>
                        <a:t>    </a:t>
                      </a:r>
                      <a:r>
                        <a:rPr lang="it-IT" sz="1600" dirty="0" smtClean="0">
                          <a:solidFill>
                            <a:srgbClr val="002060"/>
                          </a:solidFill>
                          <a:effectLst/>
                        </a:rPr>
                        <a:t>Avventura                            </a:t>
                      </a:r>
                      <a:r>
                        <a:rPr lang="it-IT" sz="1600" baseline="0" dirty="0" smtClean="0">
                          <a:solidFill>
                            <a:srgbClr val="002060"/>
                          </a:solidFill>
                          <a:effectLst/>
                        </a:rPr>
                        <a:t> </a:t>
                      </a:r>
                      <a:r>
                        <a:rPr lang="it-IT" sz="1600" dirty="0" smtClean="0">
                          <a:solidFill>
                            <a:srgbClr val="002060"/>
                          </a:solidFill>
                          <a:effectLst/>
                        </a:rPr>
                        <a:t>     Cartone                                                                                                                                      </a:t>
                      </a:r>
                      <a:r>
                        <a:rPr lang="it-IT" sz="1600" baseline="0" dirty="0" smtClean="0">
                          <a:solidFill>
                            <a:srgbClr val="002060"/>
                          </a:solidFill>
                          <a:effectLst/>
                        </a:rPr>
                        <a:t>            </a:t>
                      </a:r>
                      <a:endParaRPr lang="it-IT" sz="1600" dirty="0">
                        <a:solidFill>
                          <a:srgbClr val="002060"/>
                        </a:solidFill>
                        <a:effectLst/>
                      </a:endParaRP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a:solidFill>
                            <a:srgbClr val="002060"/>
                          </a:solidFill>
                          <a:effectLst/>
                        </a:rPr>
                        <a:t>      </a:t>
                      </a:r>
                      <a:r>
                        <a:rPr lang="it-IT" sz="1600" dirty="0" smtClean="0">
                          <a:solidFill>
                            <a:srgbClr val="002060"/>
                          </a:solidFill>
                          <a:effectLst/>
                        </a:rPr>
                        <a:t>Commedia                                 Drammatico</a:t>
                      </a: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smtClean="0">
                          <a:solidFill>
                            <a:srgbClr val="002060"/>
                          </a:solidFill>
                          <a:effectLst/>
                        </a:rPr>
                        <a:t>      Fantastico                                   Musicale </a:t>
                      </a: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smtClean="0">
                          <a:solidFill>
                            <a:srgbClr val="002060"/>
                          </a:solidFill>
                          <a:effectLst/>
                        </a:rPr>
                        <a:t>      Thriller                                          Western</a:t>
                      </a: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smtClean="0">
                          <a:solidFill>
                            <a:srgbClr val="002060"/>
                          </a:solidFill>
                          <a:effectLst/>
                        </a:rPr>
                        <a:t>      Bellico                                         Comico </a:t>
                      </a: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smtClean="0">
                          <a:solidFill>
                            <a:srgbClr val="002060"/>
                          </a:solidFill>
                          <a:effectLst/>
                        </a:rPr>
                        <a:t>      Attualità</a:t>
                      </a:r>
                      <a:r>
                        <a:rPr lang="it-IT" sz="1600" baseline="0" dirty="0" smtClean="0">
                          <a:solidFill>
                            <a:srgbClr val="002060"/>
                          </a:solidFill>
                          <a:effectLst/>
                        </a:rPr>
                        <a:t>                                      </a:t>
                      </a:r>
                      <a:r>
                        <a:rPr lang="it-IT" sz="1600" dirty="0" smtClean="0">
                          <a:solidFill>
                            <a:srgbClr val="002060"/>
                          </a:solidFill>
                          <a:effectLst/>
                        </a:rPr>
                        <a:t>Fantascienza</a:t>
                      </a: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smtClean="0">
                          <a:solidFill>
                            <a:srgbClr val="002060"/>
                          </a:solidFill>
                          <a:effectLst/>
                        </a:rPr>
                        <a:t>      Giallo</a:t>
                      </a:r>
                      <a:r>
                        <a:rPr lang="it-IT" sz="1600" baseline="0" dirty="0" smtClean="0">
                          <a:solidFill>
                            <a:srgbClr val="002060"/>
                          </a:solidFill>
                          <a:effectLst/>
                        </a:rPr>
                        <a:t>                                          </a:t>
                      </a:r>
                      <a:r>
                        <a:rPr lang="it-IT" sz="1600" dirty="0" smtClean="0">
                          <a:solidFill>
                            <a:srgbClr val="002060"/>
                          </a:solidFill>
                          <a:effectLst/>
                        </a:rPr>
                        <a:t>Horror</a:t>
                      </a: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smtClean="0">
                          <a:solidFill>
                            <a:srgbClr val="002060"/>
                          </a:solidFill>
                          <a:effectLst/>
                        </a:rPr>
                        <a:t>      </a:t>
                      </a:r>
                      <a:r>
                        <a:rPr lang="it-IT" sz="1600" baseline="0" dirty="0" smtClean="0">
                          <a:solidFill>
                            <a:srgbClr val="002060"/>
                          </a:solidFill>
                          <a:effectLst/>
                        </a:rPr>
                        <a:t>Storico                                         </a:t>
                      </a:r>
                      <a:r>
                        <a:rPr lang="it-IT" sz="1600" dirty="0" smtClean="0">
                          <a:solidFill>
                            <a:srgbClr val="002060"/>
                          </a:solidFill>
                          <a:effectLst/>
                        </a:rPr>
                        <a:t>Altro</a:t>
                      </a:r>
                    </a:p>
                    <a:p>
                      <a:pPr marL="0" marR="0" indent="0" algn="just" defTabSz="342900" rtl="0" eaLnBrk="1" fontAlgn="auto" latinLnBrk="0" hangingPunct="1">
                        <a:lnSpc>
                          <a:spcPct val="115000"/>
                        </a:lnSpc>
                        <a:spcBef>
                          <a:spcPts val="0"/>
                        </a:spcBef>
                        <a:spcAft>
                          <a:spcPts val="0"/>
                        </a:spcAft>
                        <a:buClrTx/>
                        <a:buSzTx/>
                        <a:buFontTx/>
                        <a:buNone/>
                        <a:tabLst>
                          <a:tab pos="561975" algn="l"/>
                          <a:tab pos="3695700" algn="l"/>
                        </a:tabLst>
                        <a:defRPr/>
                      </a:pPr>
                      <a:r>
                        <a:rPr lang="it-IT" sz="1600" dirty="0" smtClean="0">
                          <a:solidFill>
                            <a:srgbClr val="002060"/>
                          </a:solidFill>
                          <a:effectLst/>
                        </a:rPr>
                        <a:t>                                                                                                              </a:t>
                      </a:r>
                      <a:r>
                        <a:rPr lang="it-IT" sz="900" dirty="0" smtClean="0">
                          <a:effectLst/>
                        </a:rPr>
                        <a:t> </a:t>
                      </a:r>
                      <a:endParaRPr lang="it-IT" sz="900" dirty="0">
                        <a:effectLst/>
                        <a:latin typeface="Calibri"/>
                        <a:ea typeface="Calibri"/>
                        <a:cs typeface="Times New Roman"/>
                      </a:endParaRPr>
                    </a:p>
                  </a:txBody>
                  <a:tcPr marL="54304" marR="54304" marT="0" marB="0">
                    <a:solidFill>
                      <a:schemeClr val="tx1">
                        <a:lumMod val="20000"/>
                        <a:lumOff val="80000"/>
                      </a:schemeClr>
                    </a:solidFill>
                  </a:tcPr>
                </a:tc>
              </a:tr>
            </a:tbl>
          </a:graphicData>
        </a:graphic>
      </p:graphicFrame>
      <p:sp>
        <p:nvSpPr>
          <p:cNvPr id="33" name="Rettangolo 32"/>
          <p:cNvSpPr/>
          <p:nvPr/>
        </p:nvSpPr>
        <p:spPr>
          <a:xfrm>
            <a:off x="736979" y="4491038"/>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3540171" y="4491038"/>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741526" y="4764802"/>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3542019" y="4764802"/>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748774" y="4990297"/>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3532775" y="5063982"/>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p:cNvSpPr/>
          <p:nvPr/>
        </p:nvSpPr>
        <p:spPr>
          <a:xfrm>
            <a:off x="736978" y="5283190"/>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p:cNvSpPr/>
          <p:nvPr/>
        </p:nvSpPr>
        <p:spPr>
          <a:xfrm>
            <a:off x="3539173" y="5351836"/>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p:cNvSpPr/>
          <p:nvPr/>
        </p:nvSpPr>
        <p:spPr>
          <a:xfrm>
            <a:off x="3539174" y="5615848"/>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748774" y="5545602"/>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751047" y="5872318"/>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p:cNvSpPr/>
          <p:nvPr/>
        </p:nvSpPr>
        <p:spPr>
          <a:xfrm>
            <a:off x="3521822" y="5872318"/>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p:cNvSpPr/>
          <p:nvPr/>
        </p:nvSpPr>
        <p:spPr>
          <a:xfrm>
            <a:off x="751047" y="6150997"/>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p:cNvSpPr/>
          <p:nvPr/>
        </p:nvSpPr>
        <p:spPr>
          <a:xfrm>
            <a:off x="3521821" y="6172237"/>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p:cNvSpPr/>
          <p:nvPr/>
        </p:nvSpPr>
        <p:spPr>
          <a:xfrm>
            <a:off x="3521820" y="6450073"/>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p:cNvSpPr/>
          <p:nvPr/>
        </p:nvSpPr>
        <p:spPr>
          <a:xfrm>
            <a:off x="767667" y="6433648"/>
            <a:ext cx="191069" cy="140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p:cNvSpPr/>
          <p:nvPr/>
        </p:nvSpPr>
        <p:spPr>
          <a:xfrm>
            <a:off x="244641" y="7442371"/>
            <a:ext cx="6368716" cy="2344231"/>
          </a:xfrm>
          <a:prstGeom prst="rect">
            <a:avLst/>
          </a:prstGeom>
        </p:spPr>
        <p:txBody>
          <a:bodyPr wrap="square">
            <a:spAutoFit/>
          </a:bodyPr>
          <a:lstStyle/>
          <a:p>
            <a:pPr algn="just">
              <a:lnSpc>
                <a:spcPct val="115000"/>
              </a:lnSpc>
              <a:spcAft>
                <a:spcPts val="1000"/>
              </a:spcAft>
              <a:tabLst>
                <a:tab pos="561975" algn="l"/>
              </a:tabLst>
            </a:pPr>
            <a:r>
              <a:rPr lang="it-IT" sz="12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Breve riassunto della storia narrata nel film:</a:t>
            </a:r>
            <a:endParaRPr lang="it-IT" sz="12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tabLst>
                <a:tab pos="561975" algn="l"/>
              </a:tabLst>
            </a:pPr>
            <a:r>
              <a:rPr lang="it-IT" sz="12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endParaRPr lang="it-IT" sz="1200"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67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1157">
        <p15:prstTrans prst="airplane"/>
      </p:transition>
    </mc:Choice>
    <mc:Fallback xmlns="">
      <p:transition spd="slow" advClick="0" advTm="11157">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ttangolo 2"/>
          <p:cNvSpPr/>
          <p:nvPr/>
        </p:nvSpPr>
        <p:spPr>
          <a:xfrm>
            <a:off x="140076" y="319094"/>
            <a:ext cx="6389061" cy="2348335"/>
          </a:xfrm>
          <a:prstGeom prst="rect">
            <a:avLst/>
          </a:prstGeom>
        </p:spPr>
        <p:txBody>
          <a:bodyPr wrap="square">
            <a:spAutoFit/>
          </a:bodyPr>
          <a:lstStyle/>
          <a:p>
            <a:pPr algn="just">
              <a:lnSpc>
                <a:spcPct val="115000"/>
              </a:lnSpc>
              <a:spcAft>
                <a:spcPts val="1000"/>
              </a:spcAft>
              <a:tabLst>
                <a:tab pos="561975" algn="l"/>
              </a:tabLst>
            </a:pPr>
            <a:r>
              <a:rPr lang="it-IT"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Tempo e luogo</a:t>
            </a:r>
            <a:endPar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Periodo storico</a:t>
            </a:r>
          </a:p>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Luoghi principali </a:t>
            </a:r>
          </a:p>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Arco di tempo in cui si sviluppa la storia </a:t>
            </a:r>
          </a:p>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2459712930"/>
              </p:ext>
            </p:extLst>
          </p:nvPr>
        </p:nvGraphicFramePr>
        <p:xfrm>
          <a:off x="167981" y="2856027"/>
          <a:ext cx="6361156" cy="3049524"/>
        </p:xfrm>
        <a:graphic>
          <a:graphicData uri="http://schemas.openxmlformats.org/drawingml/2006/table">
            <a:tbl>
              <a:tblPr firstRow="1" firstCol="1" bandRow="1">
                <a:tableStyleId>{5C22544A-7EE6-4342-B048-85BDC9FD1C3A}</a:tableStyleId>
              </a:tblPr>
              <a:tblGrid>
                <a:gridCol w="1589965"/>
                <a:gridCol w="1589965"/>
                <a:gridCol w="1590613"/>
                <a:gridCol w="1590613"/>
              </a:tblGrid>
              <a:tr h="457960">
                <a:tc>
                  <a:txBody>
                    <a:bodyPr/>
                    <a:lstStyle/>
                    <a:p>
                      <a:pPr algn="just">
                        <a:lnSpc>
                          <a:spcPct val="115000"/>
                        </a:lnSpc>
                        <a:spcAft>
                          <a:spcPts val="0"/>
                        </a:spcAft>
                        <a:tabLst>
                          <a:tab pos="561975" algn="l"/>
                        </a:tabLst>
                      </a:pPr>
                      <a:r>
                        <a:rPr lang="it-IT" sz="1200" dirty="0">
                          <a:solidFill>
                            <a:srgbClr val="002060"/>
                          </a:solidFill>
                          <a:effectLst/>
                        </a:rPr>
                        <a:t>Nome   </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ctr">
                        <a:lnSpc>
                          <a:spcPct val="115000"/>
                        </a:lnSpc>
                        <a:spcAft>
                          <a:spcPts val="0"/>
                        </a:spcAft>
                        <a:tabLst>
                          <a:tab pos="561975" algn="l"/>
                        </a:tabLst>
                      </a:pPr>
                      <a:r>
                        <a:rPr lang="it-IT" sz="1200" dirty="0">
                          <a:solidFill>
                            <a:srgbClr val="002060"/>
                          </a:solidFill>
                          <a:effectLst/>
                        </a:rPr>
                        <a:t>Ruolo</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1200" dirty="0">
                          <a:solidFill>
                            <a:srgbClr val="002060"/>
                          </a:solidFill>
                          <a:effectLst/>
                        </a:rPr>
                        <a:t>Caratteristiche fisiche</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1200" dirty="0">
                          <a:effectLst/>
                        </a:rPr>
                        <a:t>  </a:t>
                      </a:r>
                      <a:r>
                        <a:rPr lang="it-IT" sz="1200" dirty="0">
                          <a:solidFill>
                            <a:srgbClr val="002060"/>
                          </a:solidFill>
                          <a:effectLst/>
                        </a:rPr>
                        <a:t>Personalità (carattere, </a:t>
                      </a:r>
                    </a:p>
                    <a:p>
                      <a:pPr algn="just">
                        <a:lnSpc>
                          <a:spcPct val="115000"/>
                        </a:lnSpc>
                        <a:spcAft>
                          <a:spcPts val="0"/>
                        </a:spcAft>
                        <a:tabLst>
                          <a:tab pos="561975" algn="l"/>
                        </a:tabLst>
                      </a:pPr>
                      <a:r>
                        <a:rPr lang="it-IT" sz="1200" dirty="0">
                          <a:solidFill>
                            <a:srgbClr val="002060"/>
                          </a:solidFill>
                          <a:effectLst/>
                        </a:rPr>
                        <a:t>abitudini</a:t>
                      </a:r>
                      <a:r>
                        <a:rPr lang="it-IT" sz="1200" dirty="0" smtClean="0">
                          <a:solidFill>
                            <a:srgbClr val="002060"/>
                          </a:solidFill>
                          <a:effectLst/>
                        </a:rPr>
                        <a:t>, </a:t>
                      </a:r>
                      <a:r>
                        <a:rPr lang="it-IT" sz="1200" dirty="0" err="1" smtClean="0">
                          <a:solidFill>
                            <a:srgbClr val="002060"/>
                          </a:solidFill>
                          <a:effectLst/>
                        </a:rPr>
                        <a:t>sentimenti,ecc</a:t>
                      </a:r>
                      <a:r>
                        <a:rPr lang="it-IT"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r h="305307">
                <a:tc>
                  <a:txBody>
                    <a:bodyPr/>
                    <a:lstStyle/>
                    <a:p>
                      <a:pPr algn="just">
                        <a:lnSpc>
                          <a:spcPct val="115000"/>
                        </a:lnSpc>
                        <a:spcAft>
                          <a:spcPts val="0"/>
                        </a:spcAft>
                        <a:tabLst>
                          <a:tab pos="561975" algn="l"/>
                        </a:tabLst>
                      </a:pPr>
                      <a:r>
                        <a:rPr lang="it-IT" sz="900" dirty="0">
                          <a:effectLst/>
                        </a:rPr>
                        <a:t> </a:t>
                      </a:r>
                    </a:p>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r h="305307">
                <a:tc>
                  <a:txBody>
                    <a:bodyPr/>
                    <a:lstStyle/>
                    <a:p>
                      <a:pPr algn="just">
                        <a:lnSpc>
                          <a:spcPct val="115000"/>
                        </a:lnSpc>
                        <a:spcAft>
                          <a:spcPts val="0"/>
                        </a:spcAft>
                        <a:tabLst>
                          <a:tab pos="561975" algn="l"/>
                        </a:tabLst>
                      </a:pPr>
                      <a:r>
                        <a:rPr lang="it-IT" sz="900">
                          <a:effectLst/>
                        </a:rPr>
                        <a:t> </a:t>
                      </a:r>
                    </a:p>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r h="305307">
                <a:tc>
                  <a:txBody>
                    <a:bodyPr/>
                    <a:lstStyle/>
                    <a:p>
                      <a:pPr algn="just">
                        <a:lnSpc>
                          <a:spcPct val="115000"/>
                        </a:lnSpc>
                        <a:spcAft>
                          <a:spcPts val="0"/>
                        </a:spcAft>
                        <a:tabLst>
                          <a:tab pos="561975" algn="l"/>
                        </a:tabLst>
                      </a:pPr>
                      <a:r>
                        <a:rPr lang="it-IT" sz="900">
                          <a:effectLst/>
                        </a:rPr>
                        <a:t> </a:t>
                      </a:r>
                    </a:p>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r h="305307">
                <a:tc>
                  <a:txBody>
                    <a:bodyPr/>
                    <a:lstStyle/>
                    <a:p>
                      <a:pPr algn="just">
                        <a:lnSpc>
                          <a:spcPct val="115000"/>
                        </a:lnSpc>
                        <a:spcAft>
                          <a:spcPts val="0"/>
                        </a:spcAft>
                        <a:tabLst>
                          <a:tab pos="561975" algn="l"/>
                        </a:tabLst>
                      </a:pPr>
                      <a:r>
                        <a:rPr lang="it-IT" sz="900">
                          <a:effectLst/>
                        </a:rPr>
                        <a:t> </a:t>
                      </a:r>
                    </a:p>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r h="305307">
                <a:tc>
                  <a:txBody>
                    <a:bodyPr/>
                    <a:lstStyle/>
                    <a:p>
                      <a:pPr algn="just">
                        <a:lnSpc>
                          <a:spcPct val="115000"/>
                        </a:lnSpc>
                        <a:spcAft>
                          <a:spcPts val="0"/>
                        </a:spcAft>
                        <a:tabLst>
                          <a:tab pos="561975" algn="l"/>
                        </a:tabLst>
                      </a:pPr>
                      <a:r>
                        <a:rPr lang="it-IT" sz="900" dirty="0">
                          <a:effectLst/>
                        </a:rPr>
                        <a:t> </a:t>
                      </a:r>
                    </a:p>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r h="305307">
                <a:tc>
                  <a:txBody>
                    <a:bodyPr/>
                    <a:lstStyle/>
                    <a:p>
                      <a:pPr algn="just">
                        <a:lnSpc>
                          <a:spcPct val="115000"/>
                        </a:lnSpc>
                        <a:spcAft>
                          <a:spcPts val="0"/>
                        </a:spcAft>
                        <a:tabLst>
                          <a:tab pos="561975" algn="l"/>
                        </a:tabLst>
                      </a:pPr>
                      <a:r>
                        <a:rPr lang="it-IT" sz="900">
                          <a:effectLst/>
                        </a:rPr>
                        <a:t> </a:t>
                      </a:r>
                    </a:p>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r h="305307">
                <a:tc>
                  <a:txBody>
                    <a:bodyPr/>
                    <a:lstStyle/>
                    <a:p>
                      <a:pPr algn="just">
                        <a:lnSpc>
                          <a:spcPct val="115000"/>
                        </a:lnSpc>
                        <a:spcAft>
                          <a:spcPts val="0"/>
                        </a:spcAft>
                        <a:tabLst>
                          <a:tab pos="561975" algn="l"/>
                        </a:tabLst>
                      </a:pPr>
                      <a:r>
                        <a:rPr lang="it-IT" sz="900" dirty="0">
                          <a:effectLst/>
                        </a:rPr>
                        <a:t> </a:t>
                      </a:r>
                    </a:p>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c>
                  <a:txBody>
                    <a:bodyPr/>
                    <a:lstStyle/>
                    <a:p>
                      <a:pPr algn="just">
                        <a:lnSpc>
                          <a:spcPct val="115000"/>
                        </a:lnSpc>
                        <a:spcAft>
                          <a:spcPts val="0"/>
                        </a:spcAft>
                        <a:tabLst>
                          <a:tab pos="561975" algn="l"/>
                        </a:tabLst>
                      </a:pPr>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solidFill>
                      <a:schemeClr val="tx1">
                        <a:lumMod val="20000"/>
                        <a:lumOff val="80000"/>
                      </a:schemeClr>
                    </a:solidFill>
                  </a:tcPr>
                </a:tc>
              </a:tr>
            </a:tbl>
          </a:graphicData>
        </a:graphic>
      </p:graphicFrame>
      <p:sp>
        <p:nvSpPr>
          <p:cNvPr id="5" name="Rectangle 1"/>
          <p:cNvSpPr>
            <a:spLocks noChangeArrowheads="1"/>
          </p:cNvSpPr>
          <p:nvPr/>
        </p:nvSpPr>
        <p:spPr bwMode="auto">
          <a:xfrm>
            <a:off x="167982" y="2512579"/>
            <a:ext cx="82852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1975" algn="l"/>
              </a:tabLst>
              <a:defRPr>
                <a:solidFill>
                  <a:schemeClr val="tx1"/>
                </a:solidFill>
                <a:latin typeface="Arial" panose="020B0604020202020204" pitchFamily="34" charset="0"/>
              </a:defRPr>
            </a:lvl1pPr>
            <a:lvl2pPr eaLnBrk="0" fontAlgn="base" hangingPunct="0">
              <a:spcBef>
                <a:spcPct val="0"/>
              </a:spcBef>
              <a:spcAft>
                <a:spcPct val="0"/>
              </a:spcAft>
              <a:tabLst>
                <a:tab pos="561975" algn="l"/>
              </a:tabLst>
              <a:defRPr>
                <a:solidFill>
                  <a:schemeClr val="tx1"/>
                </a:solidFill>
                <a:latin typeface="Arial" panose="020B0604020202020204" pitchFamily="34" charset="0"/>
              </a:defRPr>
            </a:lvl2pPr>
            <a:lvl3pPr eaLnBrk="0" fontAlgn="base" hangingPunct="0">
              <a:spcBef>
                <a:spcPct val="0"/>
              </a:spcBef>
              <a:spcAft>
                <a:spcPct val="0"/>
              </a:spcAft>
              <a:tabLst>
                <a:tab pos="561975" algn="l"/>
              </a:tabLst>
              <a:defRPr>
                <a:solidFill>
                  <a:schemeClr val="tx1"/>
                </a:solidFill>
                <a:latin typeface="Arial" panose="020B0604020202020204" pitchFamily="34" charset="0"/>
              </a:defRPr>
            </a:lvl3pPr>
            <a:lvl4pPr eaLnBrk="0" fontAlgn="base" hangingPunct="0">
              <a:spcBef>
                <a:spcPct val="0"/>
              </a:spcBef>
              <a:spcAft>
                <a:spcPct val="0"/>
              </a:spcAft>
              <a:tabLst>
                <a:tab pos="561975" algn="l"/>
              </a:tabLst>
              <a:defRPr>
                <a:solidFill>
                  <a:schemeClr val="tx1"/>
                </a:solidFill>
                <a:latin typeface="Arial" panose="020B0604020202020204" pitchFamily="34" charset="0"/>
              </a:defRPr>
            </a:lvl4pPr>
            <a:lvl5pPr eaLnBrk="0" fontAlgn="base" hangingPunct="0">
              <a:spcBef>
                <a:spcPct val="0"/>
              </a:spcBef>
              <a:spcAft>
                <a:spcPct val="0"/>
              </a:spcAft>
              <a:tabLst>
                <a:tab pos="561975" algn="l"/>
              </a:tabLst>
              <a:defRPr>
                <a:solidFill>
                  <a:schemeClr val="tx1"/>
                </a:solidFill>
                <a:latin typeface="Arial" panose="020B0604020202020204" pitchFamily="34" charset="0"/>
              </a:defRPr>
            </a:lvl5pPr>
            <a:lvl6pPr eaLnBrk="0" fontAlgn="base" hangingPunct="0">
              <a:spcBef>
                <a:spcPct val="0"/>
              </a:spcBef>
              <a:spcAft>
                <a:spcPct val="0"/>
              </a:spcAft>
              <a:tabLst>
                <a:tab pos="561975" algn="l"/>
              </a:tabLst>
              <a:defRPr>
                <a:solidFill>
                  <a:schemeClr val="tx1"/>
                </a:solidFill>
                <a:latin typeface="Arial" panose="020B0604020202020204" pitchFamily="34" charset="0"/>
              </a:defRPr>
            </a:lvl6pPr>
            <a:lvl7pPr eaLnBrk="0" fontAlgn="base" hangingPunct="0">
              <a:spcBef>
                <a:spcPct val="0"/>
              </a:spcBef>
              <a:spcAft>
                <a:spcPct val="0"/>
              </a:spcAft>
              <a:tabLst>
                <a:tab pos="561975" algn="l"/>
              </a:tabLst>
              <a:defRPr>
                <a:solidFill>
                  <a:schemeClr val="tx1"/>
                </a:solidFill>
                <a:latin typeface="Arial" panose="020B0604020202020204" pitchFamily="34" charset="0"/>
              </a:defRPr>
            </a:lvl7pPr>
            <a:lvl8pPr eaLnBrk="0" fontAlgn="base" hangingPunct="0">
              <a:spcBef>
                <a:spcPct val="0"/>
              </a:spcBef>
              <a:spcAft>
                <a:spcPct val="0"/>
              </a:spcAft>
              <a:tabLst>
                <a:tab pos="561975" algn="l"/>
              </a:tabLst>
              <a:defRPr>
                <a:solidFill>
                  <a:schemeClr val="tx1"/>
                </a:solidFill>
                <a:latin typeface="Arial" panose="020B0604020202020204" pitchFamily="34" charset="0"/>
              </a:defRPr>
            </a:lvl8pPr>
            <a:lvl9pPr eaLnBrk="0" fontAlgn="base" hangingPunct="0">
              <a:spcBef>
                <a:spcPct val="0"/>
              </a:spcBef>
              <a:spcAft>
                <a:spcPct val="0"/>
              </a:spcAft>
              <a:tabLst>
                <a:tab pos="561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61975" algn="l"/>
              </a:tabLst>
            </a:pPr>
            <a:r>
              <a:rPr kumimoji="0" lang="it-IT" sz="12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Personaggi</a:t>
            </a:r>
            <a:r>
              <a:rPr kumimoji="0" lang="it-IT" sz="11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it-IT" sz="11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it-IT" sz="1800" b="0" i="0" u="none" strike="noStrike" cap="none" normalizeH="0" baseline="0" dirty="0" smtClean="0">
              <a:ln>
                <a:noFill/>
              </a:ln>
              <a:solidFill>
                <a:srgbClr val="00B050"/>
              </a:solidFill>
              <a:effectLst/>
            </a:endParaRPr>
          </a:p>
        </p:txBody>
      </p:sp>
      <p:sp>
        <p:nvSpPr>
          <p:cNvPr id="12" name="Rettangolo 11"/>
          <p:cNvSpPr/>
          <p:nvPr/>
        </p:nvSpPr>
        <p:spPr>
          <a:xfrm>
            <a:off x="301624" y="6044668"/>
            <a:ext cx="6227511" cy="2175980"/>
          </a:xfrm>
          <a:prstGeom prst="rect">
            <a:avLst/>
          </a:prstGeom>
        </p:spPr>
        <p:txBody>
          <a:bodyPr wrap="square">
            <a:spAutoFit/>
          </a:bodyPr>
          <a:lstStyle/>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 è il messaggio del film?</a:t>
            </a:r>
          </a:p>
          <a:p>
            <a:pPr algn="just">
              <a:lnSpc>
                <a:spcPct val="115000"/>
              </a:lnSpc>
              <a:spcAft>
                <a:spcPts val="1000"/>
              </a:spcAft>
              <a:tabLst>
                <a:tab pos="561975" algn="l"/>
              </a:tabLst>
            </a:pPr>
            <a:r>
              <a:rPr lang="it-IT" sz="1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61975" algn="l"/>
              </a:tabLst>
            </a:pPr>
            <a:r>
              <a:rPr lang="it-IT"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Quali sono i temi che il film affronta?</a:t>
            </a:r>
          </a:p>
          <a:p>
            <a:pPr algn="just">
              <a:lnSpc>
                <a:spcPct val="115000"/>
              </a:lnSpc>
              <a:spcAft>
                <a:spcPts val="1000"/>
              </a:spcAft>
              <a:tabLst>
                <a:tab pos="561975" algn="l"/>
              </a:tabLst>
            </a:pPr>
            <a:r>
              <a:rPr lang="it-IT" sz="1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it-IT"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ttangolo 18"/>
          <p:cNvSpPr/>
          <p:nvPr/>
        </p:nvSpPr>
        <p:spPr>
          <a:xfrm>
            <a:off x="341750" y="7953484"/>
            <a:ext cx="5985711" cy="921406"/>
          </a:xfrm>
          <a:prstGeom prst="rect">
            <a:avLst/>
          </a:prstGeom>
        </p:spPr>
        <p:txBody>
          <a:bodyPr wrap="square">
            <a:spAutoFit/>
          </a:bodyPr>
          <a:lstStyle/>
          <a:p>
            <a:pPr algn="just">
              <a:lnSpc>
                <a:spcPct val="115000"/>
              </a:lnSpc>
              <a:spcAft>
                <a:spcPts val="1000"/>
              </a:spcAft>
              <a:tabLst>
                <a:tab pos="561975" algn="l"/>
              </a:tabLst>
            </a:pPr>
            <a:endParaRPr lang="it-IT" sz="11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61975" algn="l"/>
              </a:tabLst>
            </a:pPr>
            <a:endParaRPr lang="it-IT" sz="11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61975" algn="l"/>
              </a:tabLst>
            </a:pPr>
            <a:r>
              <a:rPr lang="it-IT" sz="11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È </a:t>
            </a:r>
            <a:r>
              <a:rPr lang="it-IT"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un film adatto ai ragazzi della tua età? </a:t>
            </a:r>
            <a:endParaRPr lang="it-I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5"/>
          <p:cNvSpPr>
            <a:spLocks noChangeArrowheads="1"/>
          </p:cNvSpPr>
          <p:nvPr/>
        </p:nvSpPr>
        <p:spPr bwMode="auto">
          <a:xfrm>
            <a:off x="797759" y="8875294"/>
            <a:ext cx="1109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Sì                  </a:t>
            </a: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sp>
        <p:nvSpPr>
          <p:cNvPr id="22" name="Rectangle 16"/>
          <p:cNvSpPr>
            <a:spLocks noChangeArrowheads="1"/>
          </p:cNvSpPr>
          <p:nvPr/>
        </p:nvSpPr>
        <p:spPr bwMode="auto">
          <a:xfrm>
            <a:off x="1794963" y="8875293"/>
            <a:ext cx="8996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kumimoji="0" lang="it-IT" sz="1200" b="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No </a:t>
            </a: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sp>
        <p:nvSpPr>
          <p:cNvPr id="11" name="Rettangolo 10"/>
          <p:cNvSpPr/>
          <p:nvPr/>
        </p:nvSpPr>
        <p:spPr>
          <a:xfrm>
            <a:off x="538451" y="8943546"/>
            <a:ext cx="191069" cy="140493"/>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929468" y="8936702"/>
            <a:ext cx="191069" cy="140493"/>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54920155"/>
      </p:ext>
    </p:extLst>
  </p:cSld>
  <p:clrMapOvr>
    <a:masterClrMapping/>
  </p:clrMapOvr>
  <mc:AlternateContent xmlns:mc="http://schemas.openxmlformats.org/markup-compatibility/2006" xmlns:p14="http://schemas.microsoft.com/office/powerpoint/2010/main">
    <mc:Choice Requires="p14">
      <p:transition spd="slow" p14:dur="1400" advClick="0" advTm="10479">
        <p14:ripple/>
      </p:transition>
    </mc:Choice>
    <mc:Fallback xmlns="">
      <p:transition spd="slow" advClick="0" advTm="1047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Segnaposto contenuto 3" descr="D:\Manti\Desktop\benigni\W2CAMNPF8HCAQPQU42CAN846PDCA7G6WADCAKKKJD5CAA6O213CA1JM8CJCACE8HGTCASXIWE8CAPPPYC9CABXJOOTCAP4ZQ7ECAQOU1RRCA3E89JJCAXNM7EFCAF9AMUWCA9SN7FDCAVKGZG3CAYL1769.jpg"/>
          <p:cNvPicPr>
            <a:picLocks noGrp="1"/>
          </p:cNvPicPr>
          <p:nvPr>
            <p:ph idx="1"/>
          </p:nvPr>
        </p:nvPicPr>
        <p:blipFill>
          <a:blip r:embed="rId2" cstate="print"/>
          <a:srcRect/>
          <a:stretch>
            <a:fillRect/>
          </a:stretch>
        </p:blipFill>
        <p:spPr bwMode="auto">
          <a:xfrm>
            <a:off x="1977653" y="186578"/>
            <a:ext cx="2753833" cy="2388366"/>
          </a:xfrm>
          <a:prstGeom prst="rect">
            <a:avLst/>
          </a:prstGeom>
          <a:noFill/>
          <a:ln w="19050">
            <a:solidFill>
              <a:schemeClr val="tx2">
                <a:lumMod val="40000"/>
                <a:lumOff val="60000"/>
              </a:schemeClr>
            </a:solidFill>
            <a:miter lim="800000"/>
            <a:headEnd/>
            <a:tailEnd/>
          </a:ln>
        </p:spPr>
      </p:pic>
      <p:sp>
        <p:nvSpPr>
          <p:cNvPr id="5" name="Text Box 2"/>
          <p:cNvSpPr txBox="1">
            <a:spLocks noChangeArrowheads="1"/>
          </p:cNvSpPr>
          <p:nvPr/>
        </p:nvSpPr>
        <p:spPr bwMode="auto">
          <a:xfrm>
            <a:off x="206556" y="2687239"/>
            <a:ext cx="6296025" cy="6601140"/>
          </a:xfrm>
          <a:prstGeom prst="rect">
            <a:avLst/>
          </a:prstGeom>
          <a:solidFill>
            <a:schemeClr val="accent5">
              <a:lumMod val="40000"/>
              <a:lumOff val="60000"/>
              <a:alpha val="37000"/>
            </a:schemeClr>
          </a:solidFill>
          <a:ln w="38100">
            <a:solidFill>
              <a:srgbClr val="548DD4"/>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kumimoji="0" lang="it-IT" sz="1600" b="1" i="0" u="none" strike="noStrike" cap="none" normalizeH="0" baseline="0" dirty="0" smtClean="0">
              <a:ln>
                <a:noFill/>
              </a:ln>
              <a:solidFill>
                <a:srgbClr val="002060"/>
              </a:solidFill>
              <a:effectLst/>
              <a:latin typeface="Lucida Calligraphy" panose="03010101010101010101" pitchFamily="66"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Titolo                       </a:t>
            </a:r>
            <a:r>
              <a:rPr kumimoji="0" lang="it-IT" sz="1600" b="1" i="0" u="none" strike="noStrike" cap="none" normalizeH="0" dirty="0" smtClean="0">
                <a:ln>
                  <a:noFill/>
                </a:ln>
                <a:solidFill>
                  <a:srgbClr val="002060"/>
                </a:solidFill>
                <a:effectLst/>
                <a:latin typeface="Lucida Calligraphy" panose="03010101010101010101" pitchFamily="66" charset="0"/>
              </a:rPr>
              <a:t> </a:t>
            </a:r>
            <a:r>
              <a:rPr kumimoji="0" lang="it-IT" sz="1600" b="0" i="1" u="none" strike="noStrike" cap="none" normalizeH="0" baseline="0" dirty="0" smtClean="0">
                <a:ln>
                  <a:noFill/>
                </a:ln>
                <a:solidFill>
                  <a:srgbClr val="002060"/>
                </a:solidFill>
                <a:effectLst/>
                <a:latin typeface="Lucida Calligraphy" panose="03010101010101010101" pitchFamily="66" charset="0"/>
              </a:rPr>
              <a:t>La vita è bella</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Titolo originale        </a:t>
            </a:r>
            <a:r>
              <a:rPr kumimoji="0" lang="it-IT" sz="1600" b="0" i="1" u="none" strike="noStrike" cap="none" normalizeH="0" baseline="0" dirty="0" smtClean="0">
                <a:ln>
                  <a:noFill/>
                </a:ln>
                <a:solidFill>
                  <a:srgbClr val="002060"/>
                </a:solidFill>
                <a:effectLst/>
                <a:latin typeface="Lucida Calligraphy" panose="03010101010101010101" pitchFamily="66" charset="0"/>
              </a:rPr>
              <a:t>La vita è bella</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Anno                        </a:t>
            </a:r>
            <a:r>
              <a:rPr kumimoji="0" lang="it-IT" sz="1600" b="0" i="0" u="none" strike="noStrike" cap="none" normalizeH="0" baseline="0" dirty="0" smtClean="0">
                <a:ln>
                  <a:noFill/>
                </a:ln>
                <a:solidFill>
                  <a:srgbClr val="002060"/>
                </a:solidFill>
                <a:effectLst/>
                <a:latin typeface="Lucida Calligraphy" panose="03010101010101010101" pitchFamily="66" charset="0"/>
              </a:rPr>
              <a:t>1997</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Paese                        </a:t>
            </a:r>
            <a:r>
              <a:rPr kumimoji="0" lang="it-IT" sz="1600" b="0" i="0" u="none" strike="noStrike" cap="none" normalizeH="0" baseline="0" dirty="0" smtClean="0">
                <a:ln>
                  <a:noFill/>
                </a:ln>
                <a:solidFill>
                  <a:srgbClr val="002060"/>
                </a:solidFill>
                <a:effectLst/>
                <a:latin typeface="Lucida Calligraphy" panose="03010101010101010101" pitchFamily="66" charset="0"/>
              </a:rPr>
              <a:t>Italia</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Durata</a:t>
            </a:r>
            <a:r>
              <a:rPr kumimoji="0" lang="it-IT" sz="1600" b="0" i="0" u="none" strike="noStrike" cap="none" normalizeH="0" baseline="0" dirty="0" smtClean="0">
                <a:ln>
                  <a:noFill/>
                </a:ln>
                <a:solidFill>
                  <a:srgbClr val="002060"/>
                </a:solidFill>
                <a:effectLst/>
                <a:latin typeface="Lucida Calligraphy" panose="03010101010101010101" pitchFamily="66" charset="0"/>
              </a:rPr>
              <a:t>                     120’ </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Genere</a:t>
            </a:r>
            <a:r>
              <a:rPr kumimoji="0" lang="it-IT" sz="1600" b="0" i="0" u="none" strike="noStrike" cap="none" normalizeH="0" baseline="0" dirty="0" smtClean="0">
                <a:ln>
                  <a:noFill/>
                </a:ln>
                <a:solidFill>
                  <a:srgbClr val="002060"/>
                </a:solidFill>
                <a:effectLst/>
                <a:latin typeface="Lucida Calligraphy" panose="03010101010101010101" pitchFamily="66" charset="0"/>
              </a:rPr>
              <a:t>                      Drammatico</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Regia</a:t>
            </a:r>
            <a:r>
              <a:rPr kumimoji="0" lang="it-IT" sz="1600" b="0" i="0" u="none" strike="noStrike" cap="none" normalizeH="0" baseline="0" dirty="0" smtClean="0">
                <a:ln>
                  <a:noFill/>
                </a:ln>
                <a:solidFill>
                  <a:srgbClr val="002060"/>
                </a:solidFill>
                <a:effectLst/>
                <a:latin typeface="Lucida Calligraphy" panose="03010101010101010101" pitchFamily="66" charset="0"/>
              </a:rPr>
              <a:t>                        Roberto Benigni  </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Produzione</a:t>
            </a:r>
            <a:r>
              <a:rPr kumimoji="0" lang="it-IT" sz="1600" b="0" i="0" u="none" strike="noStrike" cap="none" normalizeH="0" baseline="0" dirty="0" smtClean="0">
                <a:ln>
                  <a:noFill/>
                </a:ln>
                <a:solidFill>
                  <a:srgbClr val="002060"/>
                </a:solidFill>
                <a:effectLst/>
                <a:latin typeface="Lucida Calligraphy" panose="03010101010101010101" pitchFamily="66" charset="0"/>
              </a:rPr>
              <a:t>  </a:t>
            </a:r>
            <a:r>
              <a:rPr kumimoji="0" lang="it-IT" sz="1600" b="0" i="0" u="none" strike="noStrike" cap="none" normalizeH="0" dirty="0" smtClean="0">
                <a:ln>
                  <a:noFill/>
                </a:ln>
                <a:solidFill>
                  <a:srgbClr val="002060"/>
                </a:solidFill>
                <a:effectLst/>
                <a:latin typeface="Lucida Calligraphy" panose="03010101010101010101" pitchFamily="66" charset="0"/>
              </a:rPr>
              <a:t>C</a:t>
            </a:r>
            <a:r>
              <a:rPr kumimoji="0" lang="it-IT" sz="1600" b="0" i="0" u="none" strike="noStrike" cap="none" normalizeH="0" baseline="0" dirty="0" smtClean="0">
                <a:ln>
                  <a:noFill/>
                </a:ln>
                <a:solidFill>
                  <a:srgbClr val="002060"/>
                </a:solidFill>
                <a:effectLst/>
                <a:latin typeface="Lucida Calligraphy" panose="03010101010101010101" pitchFamily="66" charset="0"/>
              </a:rPr>
              <a:t>ecchi </a:t>
            </a:r>
            <a:r>
              <a:rPr kumimoji="0" lang="it-IT" sz="1600" b="0" i="0" u="none" strike="noStrike" cap="none" normalizeH="0" baseline="0" dirty="0" err="1" smtClean="0">
                <a:ln>
                  <a:noFill/>
                </a:ln>
                <a:solidFill>
                  <a:srgbClr val="002060"/>
                </a:solidFill>
                <a:effectLst/>
                <a:latin typeface="Lucida Calligraphy" panose="03010101010101010101" pitchFamily="66" charset="0"/>
              </a:rPr>
              <a:t>Gori</a:t>
            </a:r>
            <a:r>
              <a:rPr kumimoji="0" lang="it-IT" sz="1600" b="0" i="0" u="none" strike="noStrike" cap="none" normalizeH="0" baseline="0" dirty="0" smtClean="0">
                <a:ln>
                  <a:noFill/>
                </a:ln>
                <a:solidFill>
                  <a:srgbClr val="002060"/>
                </a:solidFill>
                <a:effectLst/>
                <a:latin typeface="Lucida Calligraphy" panose="03010101010101010101" pitchFamily="66" charset="0"/>
              </a:rPr>
              <a:t> Group Tiger                                                                   Cinematografia, Melampo Cinematografica</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Soggetto</a:t>
            </a:r>
            <a:r>
              <a:rPr kumimoji="0" lang="it-IT" sz="1600" b="0" i="0" u="none" strike="noStrike" cap="none" normalizeH="0" baseline="0" dirty="0" smtClean="0">
                <a:ln>
                  <a:noFill/>
                </a:ln>
                <a:solidFill>
                  <a:srgbClr val="002060"/>
                </a:solidFill>
                <a:effectLst/>
                <a:latin typeface="Lucida Calligraphy" panose="03010101010101010101" pitchFamily="66" charset="0"/>
              </a:rPr>
              <a:t>                  </a:t>
            </a:r>
            <a:r>
              <a:rPr kumimoji="0" lang="it-IT" sz="1600" b="0" i="0" u="none" strike="noStrike" cap="none" normalizeH="0" dirty="0" smtClean="0">
                <a:ln>
                  <a:noFill/>
                </a:ln>
                <a:solidFill>
                  <a:srgbClr val="002060"/>
                </a:solidFill>
                <a:effectLst/>
                <a:latin typeface="Lucida Calligraphy" panose="03010101010101010101" pitchFamily="66" charset="0"/>
              </a:rPr>
              <a:t> </a:t>
            </a:r>
            <a:r>
              <a:rPr kumimoji="0" lang="it-IT" sz="1600" b="0" i="0" u="none" strike="noStrike" cap="none" normalizeH="0" baseline="0" dirty="0" smtClean="0">
                <a:ln>
                  <a:noFill/>
                </a:ln>
                <a:solidFill>
                  <a:srgbClr val="002060"/>
                </a:solidFill>
                <a:effectLst/>
                <a:latin typeface="Lucida Calligraphy" panose="03010101010101010101" pitchFamily="66" charset="0"/>
              </a:rPr>
              <a:t>Vincenzo Cerami e Roberto Benigni</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Sceneggiatura</a:t>
            </a:r>
            <a:r>
              <a:rPr kumimoji="0" lang="it-IT" sz="1600" b="0" i="0" u="none" strike="noStrike" cap="none" normalizeH="0" baseline="0" dirty="0" smtClean="0">
                <a:ln>
                  <a:noFill/>
                </a:ln>
                <a:solidFill>
                  <a:srgbClr val="002060"/>
                </a:solidFill>
                <a:effectLst/>
                <a:latin typeface="Lucida Calligraphy" panose="03010101010101010101" pitchFamily="66" charset="0"/>
              </a:rPr>
              <a:t>          Vincenzo Cerami e Roberto Benigni</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it-IT" sz="1600" b="1" i="0" u="none" strike="noStrike" cap="none" normalizeH="0" baseline="0" dirty="0" smtClean="0">
                <a:ln>
                  <a:noFill/>
                </a:ln>
                <a:solidFill>
                  <a:srgbClr val="002060"/>
                </a:solidFill>
                <a:effectLst/>
                <a:latin typeface="Lucida Calligraphy" panose="03010101010101010101" pitchFamily="66" charset="0"/>
              </a:rPr>
              <a:t>Interpreti </a:t>
            </a:r>
            <a:r>
              <a:rPr kumimoji="0" lang="it-IT" sz="1600" b="0" i="0" u="none" strike="noStrike" cap="none" normalizeH="0" baseline="0" dirty="0" smtClean="0">
                <a:ln>
                  <a:noFill/>
                </a:ln>
                <a:solidFill>
                  <a:srgbClr val="002060"/>
                </a:solidFill>
                <a:effectLst/>
                <a:latin typeface="Lucida Calligraphy" panose="03010101010101010101" pitchFamily="66" charset="0"/>
              </a:rPr>
              <a:t>     </a:t>
            </a:r>
            <a:r>
              <a:rPr kumimoji="0" lang="it-IT" sz="1600" b="0" i="0" u="none" strike="noStrike" cap="none" normalizeH="0" dirty="0" smtClean="0">
                <a:ln>
                  <a:noFill/>
                </a:ln>
                <a:solidFill>
                  <a:srgbClr val="002060"/>
                </a:solidFill>
                <a:effectLst/>
                <a:latin typeface="Lucida Calligraphy" panose="03010101010101010101" pitchFamily="66" charset="0"/>
              </a:rPr>
              <a:t> </a:t>
            </a:r>
            <a:r>
              <a:rPr kumimoji="0" lang="it-IT" sz="1600" b="0" i="0" u="none" strike="noStrike" cap="none" normalizeH="0" baseline="0" dirty="0" smtClean="0">
                <a:ln>
                  <a:noFill/>
                </a:ln>
                <a:solidFill>
                  <a:srgbClr val="002060"/>
                </a:solidFill>
                <a:effectLst/>
                <a:latin typeface="Lucida Calligraphy" panose="03010101010101010101" pitchFamily="66" charset="0"/>
              </a:rPr>
              <a:t>Roberto Benigni (Guido Orefice), Nicoletta </a:t>
            </a:r>
            <a:r>
              <a:rPr kumimoji="0" lang="it-IT" sz="1600" b="0" i="0" u="none" strike="noStrike" cap="none" normalizeH="0" baseline="0" dirty="0" err="1" smtClean="0">
                <a:ln>
                  <a:noFill/>
                </a:ln>
                <a:solidFill>
                  <a:srgbClr val="002060"/>
                </a:solidFill>
                <a:effectLst/>
                <a:latin typeface="Lucida Calligraphy" panose="03010101010101010101" pitchFamily="66" charset="0"/>
              </a:rPr>
              <a:t>Braschi</a:t>
            </a:r>
            <a:r>
              <a:rPr kumimoji="0" lang="it-IT" sz="1600" b="0" i="0" u="none" strike="noStrike" cap="none" normalizeH="0" baseline="0" dirty="0" smtClean="0">
                <a:ln>
                  <a:noFill/>
                </a:ln>
                <a:solidFill>
                  <a:srgbClr val="002060"/>
                </a:solidFill>
                <a:effectLst/>
                <a:latin typeface="Lucida Calligraphy" panose="03010101010101010101" pitchFamily="66" charset="0"/>
              </a:rPr>
              <a:t> (Dora), Giorgio Cantarini (Giosuè),                                                 Giustino Durano (Eliseo Orefice), Amerigo </a:t>
            </a:r>
            <a:r>
              <a:rPr kumimoji="0" lang="it-IT" sz="1600" b="0" i="0" u="none" strike="noStrike" cap="none" normalizeH="0" baseline="0" dirty="0" err="1" smtClean="0">
                <a:ln>
                  <a:noFill/>
                </a:ln>
                <a:solidFill>
                  <a:srgbClr val="002060"/>
                </a:solidFill>
                <a:effectLst/>
                <a:latin typeface="Lucida Calligraphy" panose="03010101010101010101" pitchFamily="66" charset="0"/>
              </a:rPr>
              <a:t>Fontani</a:t>
            </a:r>
            <a:r>
              <a:rPr kumimoji="0" lang="it-IT" sz="1600" b="0" i="0" u="none" strike="noStrike" cap="none" normalizeH="0" baseline="0" dirty="0" smtClean="0">
                <a:ln>
                  <a:noFill/>
                </a:ln>
                <a:solidFill>
                  <a:srgbClr val="002060"/>
                </a:solidFill>
                <a:effectLst/>
                <a:latin typeface="Lucida Calligraphy" panose="03010101010101010101" pitchFamily="66" charset="0"/>
              </a:rPr>
              <a:t> (Rodolfo), Sergio </a:t>
            </a:r>
            <a:r>
              <a:rPr kumimoji="0" lang="it-IT" sz="1600" b="0" i="0" u="none" strike="noStrike" cap="none" normalizeH="0" baseline="0" dirty="0" err="1" smtClean="0">
                <a:ln>
                  <a:noFill/>
                </a:ln>
                <a:solidFill>
                  <a:srgbClr val="002060"/>
                </a:solidFill>
                <a:effectLst/>
                <a:latin typeface="Lucida Calligraphy" panose="03010101010101010101" pitchFamily="66" charset="0"/>
              </a:rPr>
              <a:t>Bustric</a:t>
            </a:r>
            <a:r>
              <a:rPr kumimoji="0" lang="it-IT" sz="1600" b="0" i="0" u="none" strike="noStrike" cap="none" normalizeH="0" baseline="0" dirty="0" smtClean="0">
                <a:ln>
                  <a:noFill/>
                </a:ln>
                <a:solidFill>
                  <a:srgbClr val="002060"/>
                </a:solidFill>
                <a:effectLst/>
                <a:latin typeface="Lucida Calligraphy" panose="03010101010101010101" pitchFamily="66" charset="0"/>
              </a:rPr>
              <a:t> (Ferruccio Papini), Lydia </a:t>
            </a:r>
            <a:r>
              <a:rPr kumimoji="0" lang="it-IT" sz="1600" b="0" i="0" u="none" strike="noStrike" cap="none" normalizeH="0" baseline="0" dirty="0" err="1" smtClean="0">
                <a:ln>
                  <a:noFill/>
                </a:ln>
                <a:solidFill>
                  <a:srgbClr val="002060"/>
                </a:solidFill>
                <a:effectLst/>
                <a:latin typeface="Lucida Calligraphy" panose="03010101010101010101" pitchFamily="66" charset="0"/>
              </a:rPr>
              <a:t>Alfonsi</a:t>
            </a:r>
            <a:r>
              <a:rPr kumimoji="0" lang="it-IT" sz="1600" b="0" i="0" u="none" strike="noStrike" cap="none" normalizeH="0" baseline="0" dirty="0" smtClean="0">
                <a:ln>
                  <a:noFill/>
                </a:ln>
                <a:solidFill>
                  <a:srgbClr val="002060"/>
                </a:solidFill>
                <a:effectLst/>
                <a:latin typeface="Lucida Calligraphy" panose="03010101010101010101" pitchFamily="66" charset="0"/>
              </a:rPr>
              <a:t> (signora Guicciardini), Horst </a:t>
            </a:r>
            <a:r>
              <a:rPr kumimoji="0" lang="it-IT" sz="1600" b="0" i="0" u="none" strike="noStrike" cap="none" normalizeH="0" baseline="0" dirty="0" err="1" smtClean="0">
                <a:ln>
                  <a:noFill/>
                </a:ln>
                <a:solidFill>
                  <a:srgbClr val="002060"/>
                </a:solidFill>
                <a:effectLst/>
                <a:latin typeface="Lucida Calligraphy" panose="03010101010101010101" pitchFamily="66" charset="0"/>
              </a:rPr>
              <a:t>Buchholz</a:t>
            </a:r>
            <a:r>
              <a:rPr kumimoji="0" lang="it-IT" sz="1600" b="0" i="0" u="none" strike="noStrike" cap="none" normalizeH="0" baseline="0" dirty="0" smtClean="0">
                <a:ln>
                  <a:noFill/>
                </a:ln>
                <a:solidFill>
                  <a:srgbClr val="002060"/>
                </a:solidFill>
                <a:effectLst/>
                <a:latin typeface="Lucida Calligraphy" panose="03010101010101010101" pitchFamily="66" charset="0"/>
              </a:rPr>
              <a:t> (dottor Lessing), Pietro De Silva (Bartolomeo), Marisa </a:t>
            </a:r>
            <a:r>
              <a:rPr kumimoji="0" lang="it-IT" sz="1600" b="0" i="0" u="none" strike="noStrike" cap="none" normalizeH="0" baseline="0" dirty="0" err="1" smtClean="0">
                <a:ln>
                  <a:noFill/>
                </a:ln>
                <a:solidFill>
                  <a:srgbClr val="002060"/>
                </a:solidFill>
                <a:effectLst/>
                <a:latin typeface="Lucida Calligraphy" panose="03010101010101010101" pitchFamily="66" charset="0"/>
              </a:rPr>
              <a:t>Paredes</a:t>
            </a:r>
            <a:r>
              <a:rPr kumimoji="0" lang="it-IT" sz="1600" b="0" i="0" u="none" strike="noStrike" cap="none" normalizeH="0" baseline="0" dirty="0" smtClean="0">
                <a:ln>
                  <a:noFill/>
                </a:ln>
                <a:solidFill>
                  <a:srgbClr val="002060"/>
                </a:solidFill>
                <a:effectLst/>
                <a:latin typeface="Lucida Calligraphy" panose="03010101010101010101" pitchFamily="66" charset="0"/>
              </a:rPr>
              <a:t> (madre di Dora), Giuliana Lojodice (direttrice), Francesco </a:t>
            </a:r>
            <a:r>
              <a:rPr kumimoji="0" lang="it-IT" sz="1600" b="0" i="0" u="none" strike="noStrike" cap="none" normalizeH="0" baseline="0" dirty="0" err="1" smtClean="0">
                <a:ln>
                  <a:noFill/>
                </a:ln>
                <a:solidFill>
                  <a:srgbClr val="002060"/>
                </a:solidFill>
                <a:effectLst/>
                <a:latin typeface="Lucida Calligraphy" panose="03010101010101010101" pitchFamily="66" charset="0"/>
              </a:rPr>
              <a:t>Guzzo</a:t>
            </a:r>
            <a:r>
              <a:rPr kumimoji="0" lang="it-IT" sz="1600" b="0" i="0" u="none" strike="noStrike" cap="none" normalizeH="0" baseline="0" dirty="0" smtClean="0">
                <a:ln>
                  <a:noFill/>
                </a:ln>
                <a:solidFill>
                  <a:srgbClr val="002060"/>
                </a:solidFill>
                <a:effectLst/>
                <a:latin typeface="Lucida Calligraphy" panose="03010101010101010101" pitchFamily="66" charset="0"/>
              </a:rPr>
              <a:t> (Vittorino).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552250605"/>
      </p:ext>
    </p:extLst>
  </p:cSld>
  <p:clrMapOvr>
    <a:masterClrMapping/>
  </p:clrMapOvr>
  <mc:AlternateContent xmlns:mc="http://schemas.openxmlformats.org/markup-compatibility/2006" xmlns:p14="http://schemas.microsoft.com/office/powerpoint/2010/main">
    <mc:Choice Requires="p14">
      <p:transition spd="slow" p14:dur="2000" advClick="0" advTm="6079">
        <p14:prism isContent="1"/>
      </p:transition>
    </mc:Choice>
    <mc:Fallback xmlns="">
      <p:transition spd="slow" advClick="0" advTm="6079">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363" y="736600"/>
            <a:ext cx="5990167" cy="3594100"/>
          </a:xfrm>
          <a:prstGeom prst="rect">
            <a:avLst/>
          </a:prstGeom>
          <a:ln w="38100" cap="sq">
            <a:solidFill>
              <a:srgbClr val="0070C0"/>
            </a:solidFill>
            <a:prstDash val="dash"/>
            <a:miter lim="800000"/>
          </a:ln>
          <a:effectLst>
            <a:outerShdw blurRad="50800" dist="38100" dir="2700000" algn="tl" rotWithShape="0">
              <a:srgbClr val="000000">
                <a:alpha val="43000"/>
              </a:srgbClr>
            </a:outerShdw>
          </a:effectLst>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62" y="5245097"/>
            <a:ext cx="5990167" cy="3594101"/>
          </a:xfrm>
          <a:prstGeom prst="rect">
            <a:avLst/>
          </a:prstGeom>
          <a:ln w="38100" cap="sq">
            <a:solidFill>
              <a:schemeClr val="accent3">
                <a:lumMod val="60000"/>
                <a:lumOff val="40000"/>
              </a:schemeClr>
            </a:solidFill>
            <a:prstDash val="dash"/>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0546456"/>
      </p:ext>
    </p:extLst>
  </p:cSld>
  <p:clrMapOvr>
    <a:masterClrMapping/>
  </p:clrMapOvr>
  <mc:AlternateContent xmlns:mc="http://schemas.openxmlformats.org/markup-compatibility/2006">
    <mc:Choice xmlns:p14="http://schemas.microsoft.com/office/powerpoint/2010/main" Requires="p14">
      <p:transition spd="slow" p14:dur="2000" advClick="0" advTm="4490">
        <p14:prism isContent="1"/>
      </p:transition>
    </mc:Choice>
    <mc:Fallback>
      <p:transition spd="slow" advClick="0" advTm="449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60" y="1077605"/>
            <a:ext cx="5941974" cy="3565184"/>
          </a:xfrm>
          <a:prstGeom prst="rect">
            <a:avLst/>
          </a:prstGeom>
          <a:ln w="38100" cap="sq">
            <a:solidFill>
              <a:srgbClr val="00B0F0"/>
            </a:solidFill>
            <a:prstDash val="dash"/>
            <a:miter lim="800000"/>
          </a:ln>
          <a:effectLst>
            <a:outerShdw blurRad="50800" dist="38100" dir="2700000" algn="tl" rotWithShape="0">
              <a:srgbClr val="000000">
                <a:alpha val="43000"/>
              </a:srgbClr>
            </a:outerShdw>
          </a:effectLst>
        </p:spPr>
      </p:pic>
      <p:sp>
        <p:nvSpPr>
          <p:cNvPr id="4" name="AutoShape 35"/>
          <p:cNvSpPr>
            <a:spLocks noChangeArrowheads="1"/>
          </p:cNvSpPr>
          <p:nvPr/>
        </p:nvSpPr>
        <p:spPr bwMode="auto">
          <a:xfrm rot="20505247">
            <a:off x="1196488" y="7808666"/>
            <a:ext cx="1657350" cy="514350"/>
          </a:xfrm>
          <a:prstGeom prst="horizontalScroll">
            <a:avLst>
              <a:gd name="adj" fmla="val 12500"/>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sz="2000" b="1" dirty="0" smtClean="0">
                <a:solidFill>
                  <a:srgbClr val="C00000"/>
                </a:solidFill>
                <a:latin typeface="Lucida Calligraphy" panose="03010101010101010101" pitchFamily="66" charset="0"/>
                <a:cs typeface="Times New Roman" panose="02020603050405020304" pitchFamily="18" charset="0"/>
              </a:rPr>
              <a:t>Fine</a:t>
            </a:r>
            <a:endParaRPr kumimoji="0" lang="it-IT"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5694313"/>
      </p:ext>
    </p:extLst>
  </p:cSld>
  <p:clrMapOvr>
    <a:masterClrMapping/>
  </p:clrMapOvr>
  <mc:AlternateContent xmlns:mc="http://schemas.openxmlformats.org/markup-compatibility/2006">
    <mc:Choice xmlns:p14="http://schemas.microsoft.com/office/powerpoint/2010/main" Requires="p14">
      <p:transition spd="slow" p14:dur="1500" advClick="0" advTm="5775">
        <p14:window dir="vert"/>
      </p:transition>
    </mc:Choice>
    <mc:Fallback>
      <p:transition spd="slow" advClick="0" advTm="577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17000"/>
                <a:lumOff val="83000"/>
                <a:alpha val="4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0051" y="474189"/>
            <a:ext cx="6086475" cy="1219200"/>
          </a:xfrm>
          <a:prstGeom prst="rect">
            <a:avLst/>
          </a:prstGeom>
          <a:gradFill rotWithShape="0">
            <a:gsLst>
              <a:gs pos="0">
                <a:srgbClr val="FFFFFF"/>
              </a:gs>
              <a:gs pos="52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it-IT" b="0" i="0" u="none" strike="noStrike" cap="none" normalizeH="0" baseline="0" dirty="0" smtClean="0">
                <a:ln>
                  <a:noFill/>
                </a:ln>
                <a:solidFill>
                  <a:srgbClr val="002060"/>
                </a:solidFill>
                <a:effectLst/>
                <a:latin typeface="Lucida Calligraphy" panose="03010101010101010101" pitchFamily="66" charset="0"/>
              </a:rPr>
              <a:t>Il film ha vinto </a:t>
            </a:r>
            <a:r>
              <a:rPr kumimoji="0" lang="it-IT" b="1" i="0" u="none" strike="noStrike" cap="none" normalizeH="0" baseline="0" dirty="0" smtClean="0">
                <a:ln>
                  <a:noFill/>
                </a:ln>
                <a:solidFill>
                  <a:srgbClr val="002060"/>
                </a:solidFill>
                <a:effectLst/>
                <a:latin typeface="Lucida Calligraphy" panose="03010101010101010101" pitchFamily="66" charset="0"/>
              </a:rPr>
              <a:t>3 Premi Oscar </a:t>
            </a:r>
            <a:r>
              <a:rPr kumimoji="0" lang="it-IT" b="0" i="0" u="none" strike="noStrike" cap="none" normalizeH="0" baseline="0" dirty="0" smtClean="0">
                <a:ln>
                  <a:noFill/>
                </a:ln>
                <a:solidFill>
                  <a:srgbClr val="002060"/>
                </a:solidFill>
                <a:effectLst/>
                <a:latin typeface="Lucida Calligraphy" panose="03010101010101010101" pitchFamily="66" charset="0"/>
              </a:rPr>
              <a:t>nel 1999: miglior film straniero, miglior attore protagonista (Roberto Benigni), miglior colonna sonora drammatica.</a:t>
            </a:r>
          </a:p>
        </p:txBody>
      </p:sp>
      <p:pic>
        <p:nvPicPr>
          <p:cNvPr id="5" name="Immagine 4" descr="D:\Manti\Desktop\benigni\benigni-41342610.jpg"/>
          <p:cNvPicPr/>
          <p:nvPr/>
        </p:nvPicPr>
        <p:blipFill>
          <a:blip r:embed="rId2" cstate="print"/>
          <a:srcRect/>
          <a:stretch>
            <a:fillRect/>
          </a:stretch>
        </p:blipFill>
        <p:spPr bwMode="auto">
          <a:xfrm>
            <a:off x="366396" y="2213865"/>
            <a:ext cx="6266416" cy="3449955"/>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descr="D:\Manti\Desktop\benigni\vita.jpg"/>
          <p:cNvPicPr/>
          <p:nvPr/>
        </p:nvPicPr>
        <p:blipFill>
          <a:blip r:embed="rId3" cstate="print"/>
          <a:srcRect/>
          <a:stretch>
            <a:fillRect/>
          </a:stretch>
        </p:blipFill>
        <p:spPr bwMode="auto">
          <a:xfrm>
            <a:off x="338637" y="6441743"/>
            <a:ext cx="3230253" cy="2674677"/>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magine 6" descr="D:\Manti\Desktop\benigni\oscar20.jpg"/>
          <p:cNvPicPr/>
          <p:nvPr/>
        </p:nvPicPr>
        <p:blipFill>
          <a:blip r:embed="rId4" cstate="print"/>
          <a:srcRect/>
          <a:stretch>
            <a:fillRect/>
          </a:stretch>
        </p:blipFill>
        <p:spPr bwMode="auto">
          <a:xfrm>
            <a:off x="3684895" y="5964071"/>
            <a:ext cx="3063922" cy="2770496"/>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3308783"/>
      </p:ext>
    </p:extLst>
  </p:cSld>
  <p:clrMapOvr>
    <a:masterClrMapping/>
  </p:clrMapOvr>
  <p:transition spd="slow" advClick="0" advTm="7713">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AutoShape 2"/>
          <p:cNvSpPr>
            <a:spLocks noChangeArrowheads="1"/>
          </p:cNvSpPr>
          <p:nvPr/>
        </p:nvSpPr>
        <p:spPr bwMode="auto">
          <a:xfrm>
            <a:off x="2440405" y="685054"/>
            <a:ext cx="1689933" cy="638175"/>
          </a:xfrm>
          <a:prstGeom prst="plaque">
            <a:avLst>
              <a:gd name="adj" fmla="val 16667"/>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it-IT" sz="2000" b="0" i="0" u="none" strike="noStrike" cap="none" normalizeH="0" baseline="0" dirty="0" smtClean="0">
                <a:ln>
                  <a:noFill/>
                </a:ln>
                <a:solidFill>
                  <a:srgbClr val="C00000"/>
                </a:solidFill>
                <a:effectLst/>
                <a:latin typeface="Lucida Calligraphy" panose="03010101010101010101" pitchFamily="66" charset="0"/>
              </a:rPr>
              <a:t>Premessa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3" name="Rettangolo 2"/>
          <p:cNvSpPr/>
          <p:nvPr/>
        </p:nvSpPr>
        <p:spPr>
          <a:xfrm>
            <a:off x="265947" y="1467610"/>
            <a:ext cx="6286500" cy="4125617"/>
          </a:xfrm>
          <a:prstGeom prst="rect">
            <a:avLst/>
          </a:prstGeom>
        </p:spPr>
        <p:txBody>
          <a:bodyPr wrap="square">
            <a:spAutoFit/>
          </a:bodyPr>
          <a:lstStyle/>
          <a:p>
            <a:pPr algn="just">
              <a:lnSpc>
                <a:spcPct val="115000"/>
              </a:lnSpc>
              <a:spcAft>
                <a:spcPts val="1000"/>
              </a:spcAft>
            </a:pPr>
            <a:endParaRPr lang="it-IT" sz="16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percorso didattico ha voluto sottolineare che il film di Benigni non è una pedante ricostruzione manualistica della Shoah, ma una storia nella storia, </a:t>
            </a:r>
            <a:r>
              <a:rPr lang="it-IT"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una favola moderna costruita sullo sfondo di una della più drammatiche pagine che l’umanità ricordi. </a:t>
            </a:r>
            <a:endParaRPr lang="it-IT" b="1"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 </a:t>
            </a:r>
            <a:r>
              <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novità del film consiste nella decisione di raccontare un episodio della persecuzione razziale attraverso il linguaggio del comico e del fiabesco, trasfigurando,  in forma di gioco, una realtà atroce</a:t>
            </a:r>
            <a:r>
              <a:rPr lang="it-IT"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endParaRPr lang="it-IT"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pic>
        <p:nvPicPr>
          <p:cNvPr id="4" name="il_fi" descr="http://www.frasiaforismi.com/wp-content/uploads/2011/10/La-vita-%C3%A8-bella.jpg"/>
          <p:cNvPicPr/>
          <p:nvPr/>
        </p:nvPicPr>
        <p:blipFill>
          <a:blip r:embed="rId2" cstate="print"/>
          <a:srcRect/>
          <a:stretch>
            <a:fillRect/>
          </a:stretch>
        </p:blipFill>
        <p:spPr bwMode="auto">
          <a:xfrm>
            <a:off x="937459" y="5899081"/>
            <a:ext cx="4943475" cy="3274179"/>
          </a:xfrm>
          <a:prstGeom prst="ellipse">
            <a:avLst/>
          </a:prstGeom>
          <a:ln w="190500" cap="rnd">
            <a:solidFill>
              <a:schemeClr val="accent1">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77243020"/>
      </p:ext>
    </p:extLst>
  </p:cSld>
  <p:clrMapOvr>
    <a:masterClrMapping/>
  </p:clrMapOvr>
  <mc:AlternateContent xmlns:mc="http://schemas.openxmlformats.org/markup-compatibility/2006" xmlns:p14="http://schemas.microsoft.com/office/powerpoint/2010/main">
    <mc:Choice Requires="p14">
      <p:transition spd="slow" p14:dur="1400" advClick="0" advTm="13867">
        <p14:doors dir="vert"/>
      </p:transition>
    </mc:Choice>
    <mc:Fallback xmlns="">
      <p:transition spd="slow" advClick="0" advTm="1386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2595561" y="656757"/>
            <a:ext cx="1666875" cy="533400"/>
          </a:xfrm>
          <a:prstGeom prst="plaque">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it-IT" sz="2000" b="0" i="0" u="none" strike="noStrike" cap="none" normalizeH="0" baseline="0" dirty="0" smtClean="0">
                <a:ln>
                  <a:noFill/>
                </a:ln>
                <a:solidFill>
                  <a:srgbClr val="002060"/>
                </a:solidFill>
                <a:effectLst/>
                <a:latin typeface="Lucida Calligraphy" panose="03010101010101010101" pitchFamily="66" charset="0"/>
              </a:rPr>
              <a:t>Curiosità</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390617" y="923457"/>
            <a:ext cx="621029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00475" algn="l"/>
              </a:tabLst>
              <a:defRPr>
                <a:solidFill>
                  <a:schemeClr val="tx1"/>
                </a:solidFill>
                <a:latin typeface="Arial" panose="020B0604020202020204" pitchFamily="34" charset="0"/>
              </a:defRPr>
            </a:lvl1pPr>
            <a:lvl2pPr eaLnBrk="0" fontAlgn="base" hangingPunct="0">
              <a:spcBef>
                <a:spcPct val="0"/>
              </a:spcBef>
              <a:spcAft>
                <a:spcPct val="0"/>
              </a:spcAft>
              <a:tabLst>
                <a:tab pos="3800475" algn="l"/>
              </a:tabLst>
              <a:defRPr>
                <a:solidFill>
                  <a:schemeClr val="tx1"/>
                </a:solidFill>
                <a:latin typeface="Arial" panose="020B0604020202020204" pitchFamily="34" charset="0"/>
              </a:defRPr>
            </a:lvl2pPr>
            <a:lvl3pPr eaLnBrk="0" fontAlgn="base" hangingPunct="0">
              <a:spcBef>
                <a:spcPct val="0"/>
              </a:spcBef>
              <a:spcAft>
                <a:spcPct val="0"/>
              </a:spcAft>
              <a:tabLst>
                <a:tab pos="3800475" algn="l"/>
              </a:tabLst>
              <a:defRPr>
                <a:solidFill>
                  <a:schemeClr val="tx1"/>
                </a:solidFill>
                <a:latin typeface="Arial" panose="020B0604020202020204" pitchFamily="34" charset="0"/>
              </a:defRPr>
            </a:lvl3pPr>
            <a:lvl4pPr eaLnBrk="0" fontAlgn="base" hangingPunct="0">
              <a:spcBef>
                <a:spcPct val="0"/>
              </a:spcBef>
              <a:spcAft>
                <a:spcPct val="0"/>
              </a:spcAft>
              <a:tabLst>
                <a:tab pos="3800475" algn="l"/>
              </a:tabLst>
              <a:defRPr>
                <a:solidFill>
                  <a:schemeClr val="tx1"/>
                </a:solidFill>
                <a:latin typeface="Arial" panose="020B0604020202020204" pitchFamily="34" charset="0"/>
              </a:defRPr>
            </a:lvl4pPr>
            <a:lvl5pPr eaLnBrk="0" fontAlgn="base" hangingPunct="0">
              <a:spcBef>
                <a:spcPct val="0"/>
              </a:spcBef>
              <a:spcAft>
                <a:spcPct val="0"/>
              </a:spcAft>
              <a:tabLst>
                <a:tab pos="3800475" algn="l"/>
              </a:tabLst>
              <a:defRPr>
                <a:solidFill>
                  <a:schemeClr val="tx1"/>
                </a:solidFill>
                <a:latin typeface="Arial" panose="020B0604020202020204" pitchFamily="34" charset="0"/>
              </a:defRPr>
            </a:lvl5pPr>
            <a:lvl6pPr eaLnBrk="0" fontAlgn="base" hangingPunct="0">
              <a:spcBef>
                <a:spcPct val="0"/>
              </a:spcBef>
              <a:spcAft>
                <a:spcPct val="0"/>
              </a:spcAft>
              <a:tabLst>
                <a:tab pos="3800475" algn="l"/>
              </a:tabLst>
              <a:defRPr>
                <a:solidFill>
                  <a:schemeClr val="tx1"/>
                </a:solidFill>
                <a:latin typeface="Arial" panose="020B0604020202020204" pitchFamily="34" charset="0"/>
              </a:defRPr>
            </a:lvl6pPr>
            <a:lvl7pPr eaLnBrk="0" fontAlgn="base" hangingPunct="0">
              <a:spcBef>
                <a:spcPct val="0"/>
              </a:spcBef>
              <a:spcAft>
                <a:spcPct val="0"/>
              </a:spcAft>
              <a:tabLst>
                <a:tab pos="3800475" algn="l"/>
              </a:tabLst>
              <a:defRPr>
                <a:solidFill>
                  <a:schemeClr val="tx1"/>
                </a:solidFill>
                <a:latin typeface="Arial" panose="020B0604020202020204" pitchFamily="34" charset="0"/>
              </a:defRPr>
            </a:lvl7pPr>
            <a:lvl8pPr eaLnBrk="0" fontAlgn="base" hangingPunct="0">
              <a:spcBef>
                <a:spcPct val="0"/>
              </a:spcBef>
              <a:spcAft>
                <a:spcPct val="0"/>
              </a:spcAft>
              <a:tabLst>
                <a:tab pos="3800475" algn="l"/>
              </a:tabLst>
              <a:defRPr>
                <a:solidFill>
                  <a:schemeClr val="tx1"/>
                </a:solidFill>
                <a:latin typeface="Arial" panose="020B0604020202020204" pitchFamily="34" charset="0"/>
              </a:defRPr>
            </a:lvl8pPr>
            <a:lvl9pPr eaLnBrk="0" fontAlgn="base" hangingPunct="0">
              <a:spcBef>
                <a:spcPct val="0"/>
              </a:spcBef>
              <a:spcAft>
                <a:spcPct val="0"/>
              </a:spcAft>
              <a:tabLst>
                <a:tab pos="38004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800475" algn="l"/>
              </a:tabLst>
            </a:pPr>
            <a:r>
              <a:rPr kumimoji="0" lang="it-IT" sz="160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3800475" algn="l"/>
              </a:tabLst>
            </a:pPr>
            <a:endParaRPr lang="it-IT" sz="1600" dirty="0">
              <a:solidFill>
                <a:srgbClr val="002060"/>
              </a:solidFill>
              <a:latin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800475" algn="l"/>
              </a:tabLst>
            </a:pPr>
            <a:endParaRPr kumimoji="0" lang="it-IT" sz="1600" b="0" i="0" u="none" strike="noStrike" cap="none" normalizeH="0" baseline="0" dirty="0" smtClean="0">
              <a:ln>
                <a:noFill/>
              </a:ln>
              <a:solidFill>
                <a:srgbClr val="00206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800475" algn="l"/>
              </a:tabLst>
            </a:pPr>
            <a:r>
              <a:rPr kumimoji="0" lang="it-IT" sz="2000" b="0"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Il titolo del film è la citazione di una frase tratta dal testamento di </a:t>
            </a:r>
            <a:r>
              <a:rPr kumimoji="0" lang="it-IT" sz="2000" b="1" i="0" u="none" strike="noStrike" cap="none" normalizeH="0" baseline="0" dirty="0" err="1"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Lev</a:t>
            </a:r>
            <a:r>
              <a:rPr kumimoji="0" lang="it-IT" sz="2000" b="1"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 </a:t>
            </a:r>
            <a:r>
              <a:rPr kumimoji="0" lang="it-IT" sz="2000" b="1" i="0" u="none" strike="noStrike" cap="none" normalizeH="0" baseline="0" dirty="0" err="1"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Trotsky</a:t>
            </a:r>
            <a:r>
              <a:rPr kumimoji="0" lang="it-IT" sz="2000" b="0"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3800475" algn="l"/>
              </a:tabLst>
            </a:pPr>
            <a:endParaRPr kumimoji="0" lang="it-IT" sz="2000" b="0"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800475" algn="l"/>
              </a:tabLst>
            </a:pPr>
            <a:r>
              <a:rPr kumimoji="0" lang="it-IT" sz="200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sz="2000" b="1"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La vita è bella. Possano le generazioni future liberarla da ogni male, oppressione e violenza e goderla in tutto il suo splendore</a:t>
            </a:r>
            <a:r>
              <a:rPr kumimoji="0" lang="it-IT" sz="200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it-IT" sz="2000" b="0" i="0" u="none" strike="noStrike" cap="none" normalizeH="0" baseline="0" dirty="0" smtClean="0">
                <a:ln>
                  <a:noFill/>
                </a:ln>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a:t>
            </a:r>
            <a:endParaRPr kumimoji="0" lang="it-IT" sz="2000" b="0" i="0" u="none" strike="noStrike" cap="none" normalizeH="0" baseline="0" dirty="0" smtClean="0">
              <a:ln>
                <a:noFill/>
              </a:ln>
              <a:solidFill>
                <a:srgbClr val="002060"/>
              </a:solidFill>
              <a:effectLst/>
            </a:endParaRPr>
          </a:p>
        </p:txBody>
      </p:sp>
      <p:pic>
        <p:nvPicPr>
          <p:cNvPr id="1026" name="Picture 2" descr="C:\Users\Acer\Pictures\8dbdfc85a7ee3a54c1aa4d1f9f6d7b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1" y="4220280"/>
            <a:ext cx="6001976" cy="4009320"/>
          </a:xfrm>
          <a:prstGeom prst="ellipse">
            <a:avLst/>
          </a:prstGeom>
          <a:ln w="63500"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72656"/>
      </p:ext>
    </p:extLst>
  </p:cSld>
  <p:clrMapOvr>
    <a:masterClrMapping/>
  </p:clrMapOvr>
  <p:transition spd="slow" advClick="0" advTm="7704">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ttangolo 2"/>
          <p:cNvSpPr/>
          <p:nvPr/>
        </p:nvSpPr>
        <p:spPr>
          <a:xfrm>
            <a:off x="262184" y="896136"/>
            <a:ext cx="6462463" cy="3005182"/>
          </a:xfrm>
          <a:prstGeom prst="rect">
            <a:avLst/>
          </a:prstGeom>
        </p:spPr>
        <p:txBody>
          <a:bodyPr wrap="square">
            <a:spAutoFit/>
          </a:bodyPr>
          <a:lstStyle/>
          <a:p>
            <a:pPr algn="just">
              <a:lnSpc>
                <a:spcPct val="115000"/>
              </a:lnSpc>
              <a:spcAft>
                <a:spcPts val="1000"/>
              </a:spcAft>
            </a:pPr>
            <a:endParaRPr lang="it-IT"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algn="just">
              <a:lnSpc>
                <a:spcPct val="115000"/>
              </a:lnSpc>
              <a:spcAft>
                <a:spcPts val="1000"/>
              </a:spcAft>
            </a:pP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La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prima parte della vicenda è ambientata nel 1938 in una cittadina toscana, dove </a:t>
            </a: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Guido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interpretato da Roberto Benigni) vive con lo zio e lavora come cameriere al </a:t>
            </a:r>
            <a:r>
              <a:rPr lang="it-IT" sz="2000" dirty="0" err="1">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Grand</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Hotel. Guido conosce </a:t>
            </a: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Dora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Nicoletta </a:t>
            </a:r>
            <a:r>
              <a:rPr lang="it-IT" sz="2000" dirty="0" err="1">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Braschi</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una maestra elementare, che sta per sposare Rodolfo, un funzionario di fede </a:t>
            </a: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fascista.</a:t>
            </a:r>
            <a:endPar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p:txBody>
      </p:sp>
      <p:sp>
        <p:nvSpPr>
          <p:cNvPr id="6" name="AutoShape 3"/>
          <p:cNvSpPr>
            <a:spLocks noChangeArrowheads="1"/>
          </p:cNvSpPr>
          <p:nvPr/>
        </p:nvSpPr>
        <p:spPr bwMode="auto">
          <a:xfrm>
            <a:off x="2595561" y="230604"/>
            <a:ext cx="1666875" cy="533400"/>
          </a:xfrm>
          <a:prstGeom prst="plaque">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it-IT" sz="2000" dirty="0" smtClean="0">
                <a:solidFill>
                  <a:srgbClr val="002060"/>
                </a:solidFill>
                <a:latin typeface="Lucida Calligraphy" panose="03010101010101010101" pitchFamily="66" charset="0"/>
              </a:rPr>
              <a:t>Trama</a:t>
            </a:r>
            <a:endParaRPr kumimoji="0" lang="it-IT" sz="2000" b="0" i="0" u="none" strike="noStrike" cap="none" normalizeH="0" baseline="0" dirty="0" smtClean="0">
              <a:ln>
                <a:noFill/>
              </a:ln>
              <a:solidFill>
                <a:srgbClr val="002060"/>
              </a:solidFill>
              <a:effectLst/>
              <a:latin typeface="Lucida Calligraphy" panose="03010101010101010101"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82" y="6959358"/>
            <a:ext cx="3925154" cy="2653966"/>
          </a:xfrm>
          <a:prstGeom prst="rect">
            <a:avLst/>
          </a:prstGeom>
          <a:ln>
            <a:noFill/>
          </a:ln>
          <a:effectLst>
            <a:softEdge rad="112500"/>
          </a:effectLst>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094" y="4169591"/>
            <a:ext cx="3674152" cy="2789767"/>
          </a:xfrm>
          <a:prstGeom prst="rect">
            <a:avLst/>
          </a:prstGeom>
          <a:ln>
            <a:noFill/>
          </a:ln>
          <a:effectLst>
            <a:softEdge rad="112500"/>
          </a:effectLst>
        </p:spPr>
      </p:pic>
    </p:spTree>
    <p:extLst>
      <p:ext uri="{BB962C8B-B14F-4D97-AF65-F5344CB8AC3E}">
        <p14:creationId xmlns:p14="http://schemas.microsoft.com/office/powerpoint/2010/main" val="1148159859"/>
      </p:ext>
    </p:extLst>
  </p:cSld>
  <p:clrMapOvr>
    <a:masterClrMapping/>
  </p:clrMapOvr>
  <mc:AlternateContent xmlns:mc="http://schemas.openxmlformats.org/markup-compatibility/2006" xmlns:p14="http://schemas.microsoft.com/office/powerpoint/2010/main">
    <mc:Choice Requires="p14">
      <p:transition spd="slow" p14:dur="1200" advClick="0" advTm="15020">
        <p:dissolve/>
      </p:transition>
    </mc:Choice>
    <mc:Fallback xmlns="">
      <p:transition spd="slow" advClick="0" advTm="15020">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262" y="390993"/>
            <a:ext cx="5732584" cy="3266279"/>
          </a:xfrm>
          <a:prstGeom prst="rect">
            <a:avLst/>
          </a:prstGeom>
        </p:spPr>
        <p:txBody>
          <a:bodyPr wrap="square">
            <a:spAutoFit/>
          </a:bodyPr>
          <a:lstStyle/>
          <a:p>
            <a:pPr lvl="0" algn="just">
              <a:lnSpc>
                <a:spcPct val="115000"/>
              </a:lnSpc>
              <a:spcAft>
                <a:spcPts val="1000"/>
              </a:spcAft>
            </a:pP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Il </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corteggiamento procede felicemente, pur se in modo stravagante, fino al momento in cui Dora abbandona la festa di fidanzamento ufficiale con Rodolfo fuggendo con Guido in groppa a un cavallo bianco. Intanto si intensificano gli episodi di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aggressione e discriminazione</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contro gli ebrei, come sono Guido e lo zio.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54" y="6923550"/>
            <a:ext cx="3905738" cy="2786719"/>
          </a:xfrm>
          <a:prstGeom prst="snip2DiagRect">
            <a:avLst/>
          </a:prstGeom>
          <a:solidFill>
            <a:srgbClr val="FFFFFF">
              <a:shade val="85000"/>
            </a:srgbClr>
          </a:solidFill>
          <a:ln w="889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54" y="3833086"/>
            <a:ext cx="5181600" cy="2914650"/>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6222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2156">
        <p15:prstTrans prst="wind"/>
      </p:transition>
    </mc:Choice>
    <mc:Fallback xmlns="">
      <p:transition spd="slow" advClick="0" advTm="12156">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850" y="806851"/>
            <a:ext cx="6305550" cy="1850507"/>
          </a:xfrm>
          <a:prstGeom prst="rect">
            <a:avLst/>
          </a:prstGeom>
        </p:spPr>
        <p:txBody>
          <a:bodyPr wrap="square">
            <a:spAutoFit/>
          </a:bodyPr>
          <a:lstStyle/>
          <a:p>
            <a:pPr algn="just">
              <a:lnSpc>
                <a:spcPct val="115000"/>
              </a:lnSpc>
              <a:spcAft>
                <a:spcPts val="1000"/>
              </a:spcAft>
            </a:pP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Un </a:t>
            </a:r>
            <a:r>
              <a:rPr lang="it-IT" sz="20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salto temporale</a:t>
            </a:r>
            <a:r>
              <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di sei anni ci mostra Guido e Dora insieme al piccolo Giosuè (Giorgio Cantarini), cui il padre cerca di mascherare il tragico significato delle leggi razziali</a:t>
            </a:r>
            <a:r>
              <a:rPr lang="it-IT" sz="2000" dirty="0" smtClean="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a:t>
            </a:r>
            <a:endParaRPr lang="it-IT" sz="20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64" y="2833690"/>
            <a:ext cx="5045321" cy="3374760"/>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80" y="6731208"/>
            <a:ext cx="5280868" cy="2858270"/>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4845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8063">
        <p15:prstTrans prst="wind"/>
      </p:transition>
    </mc:Choice>
    <mc:Fallback xmlns="">
      <p:transition spd="slow" advClick="0" advTm="8063">
        <p:fade/>
      </p:transition>
    </mc:Fallback>
  </mc:AlternateContent>
  <p:timing>
    <p:tnLst>
      <p:par>
        <p:cTn id="1" dur="indefinite" restart="never" nodeType="tmRoot"/>
      </p:par>
    </p:tnLst>
  </p:timing>
</p:sld>
</file>

<file path=ppt/theme/theme1.xml><?xml version="1.0" encoding="utf-8"?>
<a:theme xmlns:a="http://schemas.openxmlformats.org/drawingml/2006/main" name="Sezione">
  <a:themeElements>
    <a:clrScheme name="Personalizzato 1">
      <a:dk1>
        <a:srgbClr val="FECEAE"/>
      </a:dk1>
      <a:lt1>
        <a:srgbClr val="FEB687"/>
      </a:lt1>
      <a:dk2>
        <a:srgbClr val="FEE6D7"/>
      </a:dk2>
      <a:lt2>
        <a:srgbClr val="FFF39D"/>
      </a:lt2>
      <a:accent1>
        <a:srgbClr val="FE8637"/>
      </a:accent1>
      <a:accent2>
        <a:srgbClr val="FEE6D7"/>
      </a:accent2>
      <a:accent3>
        <a:srgbClr val="B32C16"/>
      </a:accent3>
      <a:accent4>
        <a:srgbClr val="F5CD2D"/>
      </a:accent4>
      <a:accent5>
        <a:srgbClr val="AEBAD5"/>
      </a:accent5>
      <a:accent6>
        <a:srgbClr val="777C84"/>
      </a:accent6>
      <a:hlink>
        <a:srgbClr val="D2611C"/>
      </a:hlink>
      <a:folHlink>
        <a:srgbClr val="3B435B"/>
      </a:folHlink>
    </a:clrScheme>
    <a:fontScheme name="Sezion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854</TotalTime>
  <Words>2065</Words>
  <Application>Microsoft Office PowerPoint</Application>
  <PresentationFormat>A4 (21x29,7 cm)</PresentationFormat>
  <Paragraphs>258</Paragraphs>
  <Slides>31</Slides>
  <Notes>1</Notes>
  <HiddenSlides>0</HiddenSlides>
  <MMClips>1</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31</vt:i4>
      </vt:variant>
    </vt:vector>
  </HeadingPairs>
  <TitlesOfParts>
    <vt:vector size="41" baseType="lpstr">
      <vt:lpstr>Arial</vt:lpstr>
      <vt:lpstr>Book Antiqua</vt:lpstr>
      <vt:lpstr>Bradley Hand ITC</vt:lpstr>
      <vt:lpstr>Calibri</vt:lpstr>
      <vt:lpstr>Century Gothic</vt:lpstr>
      <vt:lpstr>Chiller</vt:lpstr>
      <vt:lpstr>Lucida Calligraphy</vt:lpstr>
      <vt:lpstr>Times New Roman</vt:lpstr>
      <vt:lpstr>Wingdings 3</vt:lpstr>
      <vt:lpstr>Sezione</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Comprensivo bova marina-condofuri Scuola secondaria di primo grado Sezione Staccata Palizzi Marina  CLASSE I sez. C Prof.Ssa Condemi Maria francesca ANNO SCOLASTICO 2015/2016 </dc:title>
  <dc:creator>Mariella_Perla</dc:creator>
  <cp:lastModifiedBy>User</cp:lastModifiedBy>
  <cp:revision>160</cp:revision>
  <dcterms:created xsi:type="dcterms:W3CDTF">2016-01-30T15:53:50Z</dcterms:created>
  <dcterms:modified xsi:type="dcterms:W3CDTF">2016-05-18T17:29:46Z</dcterms:modified>
</cp:coreProperties>
</file>