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330" r:id="rId3"/>
    <p:sldId id="257" r:id="rId4"/>
    <p:sldId id="339" r:id="rId5"/>
    <p:sldId id="258" r:id="rId6"/>
    <p:sldId id="259" r:id="rId7"/>
    <p:sldId id="338" r:id="rId8"/>
    <p:sldId id="260" r:id="rId9"/>
    <p:sldId id="261" r:id="rId10"/>
    <p:sldId id="262" r:id="rId11"/>
    <p:sldId id="263" r:id="rId12"/>
    <p:sldId id="264" r:id="rId13"/>
    <p:sldId id="265" r:id="rId14"/>
    <p:sldId id="340" r:id="rId15"/>
    <p:sldId id="266" r:id="rId16"/>
    <p:sldId id="267" r:id="rId17"/>
    <p:sldId id="274" r:id="rId18"/>
    <p:sldId id="268" r:id="rId19"/>
    <p:sldId id="269" r:id="rId20"/>
    <p:sldId id="275" r:id="rId21"/>
    <p:sldId id="343" r:id="rId22"/>
    <p:sldId id="270" r:id="rId23"/>
    <p:sldId id="271" r:id="rId24"/>
    <p:sldId id="276" r:id="rId25"/>
    <p:sldId id="272" r:id="rId26"/>
    <p:sldId id="273" r:id="rId27"/>
    <p:sldId id="277" r:id="rId28"/>
    <p:sldId id="278" r:id="rId29"/>
    <p:sldId id="344" r:id="rId30"/>
    <p:sldId id="345" r:id="rId31"/>
    <p:sldId id="347" r:id="rId32"/>
    <p:sldId id="348" r:id="rId33"/>
    <p:sldId id="341" r:id="rId34"/>
    <p:sldId id="342" r:id="rId35"/>
    <p:sldId id="346" r:id="rId36"/>
    <p:sldId id="336" r:id="rId37"/>
    <p:sldId id="334" r:id="rId38"/>
  </p:sldIdLst>
  <p:sldSz cx="12192000" cy="6858000"/>
  <p:notesSz cx="6797675" cy="992632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BD24"/>
    <a:srgbClr val="E3CF57"/>
    <a:srgbClr val="DFC83F"/>
    <a:srgbClr val="F0EA00"/>
    <a:srgbClr val="FFFF66"/>
    <a:srgbClr val="64C3EE"/>
    <a:srgbClr val="39B3E9"/>
    <a:srgbClr val="3CAFE0"/>
    <a:srgbClr val="00FFFF"/>
    <a:srgbClr val="C14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94660" autoAdjust="0"/>
  </p:normalViewPr>
  <p:slideViewPr>
    <p:cSldViewPr snapToGrid="0">
      <p:cViewPr varScale="1">
        <p:scale>
          <a:sx n="67" d="100"/>
          <a:sy n="67" d="100"/>
        </p:scale>
        <p:origin x="138"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876"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notesMaster" Target="notesMasters/notesMaster1.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lang="en-US" sz="2200" b="1" i="0" u="none" strike="noStrike" kern="1200" baseline="0">
              <a:solidFill>
                <a:schemeClr val="dk1">
                  <a:lumMod val="75000"/>
                  <a:lumOff val="25000"/>
                </a:schemeClr>
              </a:solidFill>
              <a:latin typeface="+mn-lt"/>
              <a:ea typeface="+mn-ea"/>
              <a:cs typeface="+mn-cs"/>
            </a:defRPr>
          </a:pPr>
        </a:p>
      </c:txPr>
    </c:title>
    <c:autoTitleDeleted val="0"/>
    <c:plotArea>
      <c:layout/>
      <c:pieChart>
        <c:varyColors val="1"/>
        <c:ser>
          <c:idx val="0"/>
          <c:order val="0"/>
          <c:tx>
            <c:strRef>
              <c:f>Foglio1!$B$1</c:f>
              <c:strCache>
                <c:ptCount val="1"/>
                <c:pt idx="0">
                  <c:v>ITALIANO</c:v>
                </c:pt>
              </c:strCache>
            </c:strRef>
          </c:tx>
          <c:spPr/>
          <c:explosion val="0"/>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Pt>
            <c:idx val="4"/>
            <c:bubble3D val="0"/>
            <c:spPr>
              <a:solidFill>
                <a:schemeClr val="accent5"/>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330" b="1" i="0" u="none" strike="noStrike" kern="1200" baseline="0">
                    <a:solidFill>
                      <a:schemeClr val="lt1"/>
                    </a:solidFill>
                    <a:latin typeface="+mn-lt"/>
                    <a:ea typeface="+mn-ea"/>
                    <a:cs typeface="+mn-cs"/>
                  </a:defRPr>
                </a:pPr>
              </a:p>
            </c:txPr>
            <c:dLblPos val="ctr"/>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Foglio1!$A$2:$A$6</c:f>
              <c:strCache>
                <c:ptCount val="5"/>
                <c:pt idx="0">
                  <c:v>L1</c:v>
                </c:pt>
                <c:pt idx="1">
                  <c:v>L2</c:v>
                </c:pt>
                <c:pt idx="2">
                  <c:v>L3</c:v>
                </c:pt>
                <c:pt idx="3">
                  <c:v>L4</c:v>
                </c:pt>
                <c:pt idx="4">
                  <c:v>L5</c:v>
                </c:pt>
              </c:strCache>
            </c:strRef>
          </c:cat>
          <c:val>
            <c:numRef>
              <c:f>Foglio1!$B$2:$B$6</c:f>
              <c:numCache>
                <c:formatCode>General</c:formatCode>
                <c:ptCount val="5"/>
                <c:pt idx="0">
                  <c:v>22</c:v>
                </c:pt>
                <c:pt idx="1">
                  <c:v>30</c:v>
                </c:pt>
                <c:pt idx="2">
                  <c:v>23</c:v>
                </c:pt>
                <c:pt idx="3">
                  <c:v>12</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lang="en-US" sz="1195" b="0" i="0" u="none" strike="noStrike" kern="1200" baseline="0">
              <a:solidFill>
                <a:schemeClr val="dk1">
                  <a:lumMod val="75000"/>
                  <a:lumOff val="25000"/>
                </a:schemeClr>
              </a:solidFill>
              <a:latin typeface="+mn-lt"/>
              <a:ea typeface="+mn-ea"/>
              <a:cs typeface="+mn-cs"/>
            </a:defRPr>
          </a:pP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lang="en-US"/>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lang="en-US" sz="2200" b="1" i="0" u="none" strike="noStrike" kern="1200" baseline="0">
              <a:solidFill>
                <a:schemeClr val="dk1">
                  <a:lumMod val="75000"/>
                  <a:lumOff val="25000"/>
                </a:schemeClr>
              </a:solidFill>
              <a:latin typeface="+mn-lt"/>
              <a:ea typeface="+mn-ea"/>
              <a:cs typeface="+mn-cs"/>
            </a:defRPr>
          </a:pPr>
        </a:p>
      </c:txPr>
    </c:title>
    <c:autoTitleDeleted val="0"/>
    <c:plotArea>
      <c:layout/>
      <c:pieChart>
        <c:varyColors val="1"/>
        <c:ser>
          <c:idx val="0"/>
          <c:order val="0"/>
          <c:tx>
            <c:strRef>
              <c:f>Foglio1!$B$1</c:f>
              <c:strCache>
                <c:ptCount val="1"/>
                <c:pt idx="0">
                  <c:v>MATEMATICA</c:v>
                </c:pt>
              </c:strCache>
            </c:strRef>
          </c:tx>
          <c:spPr/>
          <c:explosion val="0"/>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Pt>
            <c:idx val="4"/>
            <c:bubble3D val="0"/>
            <c:spPr>
              <a:solidFill>
                <a:schemeClr val="accent5"/>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330" b="1" i="0" u="none" strike="noStrike" kern="1200" baseline="0">
                    <a:solidFill>
                      <a:schemeClr val="lt1"/>
                    </a:solidFill>
                    <a:latin typeface="+mn-lt"/>
                    <a:ea typeface="+mn-ea"/>
                    <a:cs typeface="+mn-cs"/>
                  </a:defRPr>
                </a:pPr>
              </a:p>
            </c:txPr>
            <c:dLblPos val="ctr"/>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Foglio1!$A$2:$A$6</c:f>
              <c:strCache>
                <c:ptCount val="5"/>
                <c:pt idx="0">
                  <c:v>L1</c:v>
                </c:pt>
                <c:pt idx="1">
                  <c:v>L2</c:v>
                </c:pt>
                <c:pt idx="2">
                  <c:v>L3</c:v>
                </c:pt>
                <c:pt idx="3">
                  <c:v>L4</c:v>
                </c:pt>
                <c:pt idx="4">
                  <c:v>L5</c:v>
                </c:pt>
              </c:strCache>
            </c:strRef>
          </c:cat>
          <c:val>
            <c:numRef>
              <c:f>Foglio1!$B$2:$B$6</c:f>
              <c:numCache>
                <c:formatCode>General</c:formatCode>
                <c:ptCount val="5"/>
                <c:pt idx="0">
                  <c:v>35</c:v>
                </c:pt>
                <c:pt idx="1">
                  <c:v>29</c:v>
                </c:pt>
                <c:pt idx="2">
                  <c:v>10</c:v>
                </c:pt>
                <c:pt idx="3">
                  <c:v>10</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lang="en-US" sz="1195" b="0" i="0" u="none" strike="noStrike" kern="1200" baseline="0">
              <a:solidFill>
                <a:schemeClr val="dk1">
                  <a:lumMod val="75000"/>
                  <a:lumOff val="25000"/>
                </a:schemeClr>
              </a:solidFill>
              <a:latin typeface="+mn-lt"/>
              <a:ea typeface="+mn-ea"/>
              <a:cs typeface="+mn-cs"/>
            </a:defRPr>
          </a:pP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lang="en-US"/>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lang="en-US" sz="2200" b="1" i="0" u="none" strike="noStrike" kern="1200" baseline="0">
              <a:solidFill>
                <a:schemeClr val="dk1">
                  <a:lumMod val="75000"/>
                  <a:lumOff val="25000"/>
                </a:schemeClr>
              </a:solidFill>
              <a:latin typeface="+mn-lt"/>
              <a:ea typeface="+mn-ea"/>
              <a:cs typeface="+mn-cs"/>
            </a:defRPr>
          </a:pPr>
        </a:p>
      </c:txPr>
    </c:title>
    <c:autoTitleDeleted val="0"/>
    <c:plotArea>
      <c:layout/>
      <c:pieChart>
        <c:varyColors val="1"/>
        <c:ser>
          <c:idx val="0"/>
          <c:order val="0"/>
          <c:tx>
            <c:strRef>
              <c:f>Foglio1!$B$1</c:f>
              <c:strCache>
                <c:ptCount val="1"/>
                <c:pt idx="0">
                  <c:v>INGLESE READING</c:v>
                </c:pt>
              </c:strCache>
            </c:strRef>
          </c:tx>
          <c:spPr/>
          <c:explosion val="0"/>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330" b="1" i="0" u="none" strike="noStrike" kern="1200" baseline="0">
                    <a:solidFill>
                      <a:schemeClr val="lt1"/>
                    </a:solidFill>
                    <a:latin typeface="+mn-lt"/>
                    <a:ea typeface="+mn-ea"/>
                    <a:cs typeface="+mn-cs"/>
                  </a:defRPr>
                </a:pPr>
              </a:p>
            </c:txPr>
            <c:dLblPos val="ctr"/>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Foglio1!$A$2:$A$5</c:f>
              <c:strCache>
                <c:ptCount val="4"/>
                <c:pt idx="0">
                  <c:v>NON RAGG</c:v>
                </c:pt>
                <c:pt idx="1">
                  <c:v>PRE-A1</c:v>
                </c:pt>
                <c:pt idx="2">
                  <c:v>A1</c:v>
                </c:pt>
                <c:pt idx="3">
                  <c:v>A2</c:v>
                </c:pt>
              </c:strCache>
            </c:strRef>
          </c:cat>
          <c:val>
            <c:numRef>
              <c:f>Foglio1!$B$2:$B$5</c:f>
              <c:numCache>
                <c:formatCode>General</c:formatCode>
                <c:ptCount val="4"/>
                <c:pt idx="0">
                  <c:v>0</c:v>
                </c:pt>
                <c:pt idx="1">
                  <c:v>15</c:v>
                </c:pt>
                <c:pt idx="2">
                  <c:v>24</c:v>
                </c:pt>
                <c:pt idx="3">
                  <c:v>1.2</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lang="en-US" sz="1195" b="0" i="0" u="none" strike="noStrike" kern="1200" baseline="0">
              <a:solidFill>
                <a:schemeClr val="dk1">
                  <a:lumMod val="75000"/>
                  <a:lumOff val="25000"/>
                </a:schemeClr>
              </a:solidFill>
              <a:latin typeface="+mn-lt"/>
              <a:ea typeface="+mn-ea"/>
              <a:cs typeface="+mn-cs"/>
            </a:defRPr>
          </a:pP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lang="en-US"/>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lang="en-US" sz="2200" b="1" i="0" u="none" strike="noStrike" kern="1200" baseline="0">
              <a:solidFill>
                <a:schemeClr val="dk1">
                  <a:lumMod val="75000"/>
                  <a:lumOff val="25000"/>
                </a:schemeClr>
              </a:solidFill>
              <a:latin typeface="+mn-lt"/>
              <a:ea typeface="+mn-ea"/>
              <a:cs typeface="+mn-cs"/>
            </a:defRPr>
          </a:pPr>
        </a:p>
      </c:txPr>
    </c:title>
    <c:autoTitleDeleted val="0"/>
    <c:plotArea>
      <c:layout/>
      <c:pieChart>
        <c:varyColors val="1"/>
        <c:ser>
          <c:idx val="0"/>
          <c:order val="0"/>
          <c:tx>
            <c:strRef>
              <c:f>Foglio1!$B$1</c:f>
              <c:strCache>
                <c:ptCount val="1"/>
                <c:pt idx="0">
                  <c:v>INGLESE LISTENING</c:v>
                </c:pt>
              </c:strCache>
            </c:strRef>
          </c:tx>
          <c:spPr/>
          <c:explosion val="0"/>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1330" b="1" i="0" u="none" strike="noStrike" kern="1200" baseline="0">
                    <a:solidFill>
                      <a:schemeClr val="lt1"/>
                    </a:solidFill>
                    <a:latin typeface="+mn-lt"/>
                    <a:ea typeface="+mn-ea"/>
                    <a:cs typeface="+mn-cs"/>
                  </a:defRPr>
                </a:pPr>
              </a:p>
            </c:txPr>
            <c:dLblPos val="ctr"/>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Foglio1!$A$2:$A$5</c:f>
              <c:strCache>
                <c:ptCount val="4"/>
                <c:pt idx="0">
                  <c:v>NON RAGG</c:v>
                </c:pt>
                <c:pt idx="1">
                  <c:v>PRE-A1</c:v>
                </c:pt>
                <c:pt idx="2">
                  <c:v>A1</c:v>
                </c:pt>
                <c:pt idx="3">
                  <c:v>A2</c:v>
                </c:pt>
              </c:strCache>
            </c:strRef>
          </c:cat>
          <c:val>
            <c:numRef>
              <c:f>Foglio1!$B$2:$B$5</c:f>
              <c:numCache>
                <c:formatCode>General</c:formatCode>
                <c:ptCount val="4"/>
                <c:pt idx="0">
                  <c:v>1</c:v>
                </c:pt>
                <c:pt idx="1">
                  <c:v>12</c:v>
                </c:pt>
                <c:pt idx="2">
                  <c:v>51</c:v>
                </c:pt>
                <c:pt idx="3">
                  <c:v>1.2</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lang="en-US" sz="1195" b="0" i="0" u="none" strike="noStrike" kern="1200" baseline="0">
              <a:solidFill>
                <a:schemeClr val="dk1">
                  <a:lumMod val="75000"/>
                  <a:lumOff val="25000"/>
                </a:schemeClr>
              </a:solidFill>
              <a:latin typeface="+mn-lt"/>
              <a:ea typeface="+mn-ea"/>
              <a:cs typeface="+mn-cs"/>
            </a:defRPr>
          </a:pP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lang="en-US"/>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5"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5"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5"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5"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5"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5"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5"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5"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5"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5"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5"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5"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5"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5"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5"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5"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5"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5"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5"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5"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5"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5"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5"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5"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5"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5"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5"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5"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E3D97A0-21B9-490D-92AD-4C8C0D06004E}" type="datetimeFigureOut">
              <a:rPr lang="it-IT" smtClean="0"/>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a:t>Fare clic per modificare gli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4B85C35-60D8-48BC-BCD7-12F091C65D3B}" type="slidenum">
              <a:rPr lang="it-IT" smtClean="0"/>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12.png"/><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4" Type="http://schemas.openxmlformats.org/officeDocument/2006/relationships/image" Target="../media/image15.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imaria_Metrica">
    <p:spTree>
      <p:nvGrpSpPr>
        <p:cNvPr id="1" name=""/>
        <p:cNvGrpSpPr/>
        <p:nvPr/>
      </p:nvGrpSpPr>
      <p:grpSpPr>
        <a:xfrm>
          <a:off x="0" y="0"/>
          <a:ext cx="0" cy="0"/>
          <a:chOff x="0" y="0"/>
          <a:chExt cx="0" cy="0"/>
        </a:xfrm>
      </p:grpSpPr>
      <p:sp>
        <p:nvSpPr>
          <p:cNvPr id="2" name="Rettangolo 1"/>
          <p:cNvSpPr/>
          <p:nvPr userDrawn="1"/>
        </p:nvSpPr>
        <p:spPr>
          <a:xfrm>
            <a:off x="2650840" y="2552613"/>
            <a:ext cx="4710547" cy="28283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TextBox 17"/>
          <p:cNvSpPr txBox="1"/>
          <p:nvPr userDrawn="1"/>
        </p:nvSpPr>
        <p:spPr>
          <a:xfrm>
            <a:off x="635748" y="5344461"/>
            <a:ext cx="1771755" cy="273408"/>
          </a:xfrm>
          <a:prstGeom prst="rect">
            <a:avLst/>
          </a:prstGeom>
        </p:spPr>
        <p:txBody>
          <a:bodyPr lIns="0" tIns="0" rIns="0" bIns="0" rtlCol="0" anchor="t">
            <a:spAutoFit/>
          </a:bodyPr>
          <a:lstStyle/>
          <a:p>
            <a:pPr defTabSz="609600">
              <a:lnSpc>
                <a:spcPts val="2425"/>
              </a:lnSpc>
              <a:spcBef>
                <a:spcPct val="0"/>
              </a:spcBef>
            </a:pPr>
            <a:r>
              <a:rPr lang="en-US" sz="1600" b="1" dirty="0">
                <a:solidFill>
                  <a:srgbClr val="0D4A91"/>
                </a:solidFill>
                <a:latin typeface="Verdana" panose="020B0604030504040204" pitchFamily="34" charset="0"/>
              </a:rPr>
              <a:t>LA MEDIA	</a:t>
            </a:r>
            <a:endParaRPr lang="en-US" sz="1600" b="1" dirty="0">
              <a:solidFill>
                <a:srgbClr val="0D4A91"/>
              </a:solidFill>
              <a:latin typeface="Verdana" panose="020B0604030504040204" pitchFamily="34" charset="0"/>
            </a:endParaRPr>
          </a:p>
        </p:txBody>
      </p:sp>
      <p:sp>
        <p:nvSpPr>
          <p:cNvPr id="4" name="TextBox 18"/>
          <p:cNvSpPr txBox="1"/>
          <p:nvPr userDrawn="1"/>
        </p:nvSpPr>
        <p:spPr>
          <a:xfrm>
            <a:off x="7194607" y="5558141"/>
            <a:ext cx="4488298" cy="246221"/>
          </a:xfrm>
          <a:prstGeom prst="rect">
            <a:avLst/>
          </a:prstGeom>
        </p:spPr>
        <p:txBody>
          <a:bodyPr wrap="square" lIns="0" tIns="0" rIns="0" bIns="0" rtlCol="0" anchor="t">
            <a:spAutoFit/>
          </a:bodyPr>
          <a:lstStyle/>
          <a:p>
            <a:pPr defTabSz="609600"/>
            <a:r>
              <a:rPr lang="en-US" sz="1600" b="1" dirty="0">
                <a:solidFill>
                  <a:srgbClr val="0D4A91"/>
                </a:solidFill>
                <a:latin typeface="Verdana" panose="020B0604030504040204" pitchFamily="34" charset="0"/>
              </a:rPr>
              <a:t>LE FASCE DI ITALIANO E MATEMATICA</a:t>
            </a:r>
            <a:endParaRPr lang="en-US" sz="1600" b="1" dirty="0">
              <a:solidFill>
                <a:srgbClr val="0D4A91"/>
              </a:solidFill>
              <a:latin typeface="Verdana" panose="020B0604030504040204" pitchFamily="34" charset="0"/>
            </a:endParaRPr>
          </a:p>
        </p:txBody>
      </p:sp>
      <p:sp>
        <p:nvSpPr>
          <p:cNvPr id="5" name="TextBox 19"/>
          <p:cNvSpPr txBox="1"/>
          <p:nvPr userDrawn="1"/>
        </p:nvSpPr>
        <p:spPr>
          <a:xfrm>
            <a:off x="7920540" y="3477109"/>
            <a:ext cx="4068867" cy="492443"/>
          </a:xfrm>
          <a:prstGeom prst="rect">
            <a:avLst/>
          </a:prstGeom>
        </p:spPr>
        <p:txBody>
          <a:bodyPr wrap="square" lIns="0" tIns="0" rIns="0" bIns="0" rtlCol="0" anchor="t">
            <a:spAutoFit/>
          </a:bodyPr>
          <a:lstStyle/>
          <a:p>
            <a:pPr defTabSz="609600"/>
            <a:r>
              <a:rPr lang="en-US" sz="1600" b="1" dirty="0">
                <a:solidFill>
                  <a:srgbClr val="0D4A91"/>
                </a:solidFill>
                <a:latin typeface="Verdana" panose="020B0604030504040204" pitchFamily="34" charset="0"/>
              </a:rPr>
              <a:t>I LIVELLI DI INGLESE - V Primaria (</a:t>
            </a:r>
            <a:r>
              <a:rPr lang="en-US" sz="1600" b="1" i="1" dirty="0">
                <a:solidFill>
                  <a:srgbClr val="0D4A91"/>
                </a:solidFill>
                <a:latin typeface="Verdana" panose="020B0604030504040204" pitchFamily="34" charset="0"/>
              </a:rPr>
              <a:t>reading</a:t>
            </a:r>
            <a:r>
              <a:rPr lang="en-US" sz="1600" b="1" dirty="0">
                <a:solidFill>
                  <a:srgbClr val="0D4A91"/>
                </a:solidFill>
                <a:latin typeface="Verdana" panose="020B0604030504040204" pitchFamily="34" charset="0"/>
              </a:rPr>
              <a:t> e </a:t>
            </a:r>
            <a:r>
              <a:rPr lang="en-US" sz="1600" b="1" i="1" dirty="0">
                <a:solidFill>
                  <a:srgbClr val="0D4A91"/>
                </a:solidFill>
                <a:latin typeface="Verdana" panose="020B0604030504040204" pitchFamily="34" charset="0"/>
              </a:rPr>
              <a:t>listening</a:t>
            </a:r>
            <a:r>
              <a:rPr lang="en-US" sz="1600" b="1" dirty="0">
                <a:solidFill>
                  <a:srgbClr val="0D4A91"/>
                </a:solidFill>
                <a:latin typeface="Verdana" panose="020B0604030504040204" pitchFamily="34" charset="0"/>
              </a:rPr>
              <a:t>)</a:t>
            </a:r>
            <a:endParaRPr lang="en-US" sz="1600" b="1" dirty="0">
              <a:solidFill>
                <a:srgbClr val="0D4A91"/>
              </a:solidFill>
              <a:latin typeface="Verdana" panose="020B0604030504040204" pitchFamily="34" charset="0"/>
            </a:endParaRPr>
          </a:p>
        </p:txBody>
      </p:sp>
      <p:sp>
        <p:nvSpPr>
          <p:cNvPr id="6" name="TextBox 24"/>
          <p:cNvSpPr txBox="1"/>
          <p:nvPr userDrawn="1"/>
        </p:nvSpPr>
        <p:spPr>
          <a:xfrm>
            <a:off x="7194606" y="5869832"/>
            <a:ext cx="4563295" cy="741229"/>
          </a:xfrm>
          <a:prstGeom prst="rect">
            <a:avLst/>
          </a:prstGeom>
        </p:spPr>
        <p:txBody>
          <a:bodyPr wrap="square" lIns="0" tIns="0" rIns="0" bIns="0" rtlCol="0" anchor="t">
            <a:spAutoFit/>
          </a:bodyPr>
          <a:lstStyle>
            <a:defPPr>
              <a:defRPr lang="it-IT"/>
            </a:defPPr>
            <a:lvl1pPr marL="285750" indent="-285750" defTabSz="609600">
              <a:lnSpc>
                <a:spcPts val="2025"/>
              </a:lnSpc>
              <a:buClr>
                <a:srgbClr val="015196"/>
              </a:buClr>
              <a:buSzPct val="150000"/>
              <a:buFont typeface="Arial" panose="020B0604020202020204" pitchFamily="34" charset="0"/>
              <a:buChar char="•"/>
              <a:defRPr sz="1350">
                <a:solidFill>
                  <a:schemeClr val="tx1">
                    <a:lumMod val="75000"/>
                    <a:lumOff val="25000"/>
                  </a:schemeClr>
                </a:solidFill>
                <a:latin typeface="Verdana" panose="020B0604030504040204" pitchFamily="34" charset="0"/>
              </a:defRPr>
            </a:lvl1pPr>
          </a:lstStyle>
          <a:p>
            <a:pPr lvl="0"/>
            <a:r>
              <a:rPr lang="it-IT" b="1" dirty="0"/>
              <a:t>Fascia 1 </a:t>
            </a:r>
            <a:r>
              <a:rPr lang="it-IT" b="0" dirty="0"/>
              <a:t>e</a:t>
            </a:r>
            <a:r>
              <a:rPr lang="it-IT" b="1" dirty="0"/>
              <a:t> 2</a:t>
            </a:r>
            <a:r>
              <a:rPr lang="it-IT" dirty="0"/>
              <a:t>: competenze non adeguate</a:t>
            </a:r>
            <a:endParaRPr lang="it-IT" dirty="0"/>
          </a:p>
          <a:p>
            <a:pPr lvl="0"/>
            <a:r>
              <a:rPr lang="it-IT" b="1" dirty="0"/>
              <a:t>Fascia 3 </a:t>
            </a:r>
            <a:r>
              <a:rPr lang="it-IT" b="0" dirty="0"/>
              <a:t>e</a:t>
            </a:r>
            <a:r>
              <a:rPr lang="it-IT" b="1" dirty="0"/>
              <a:t> 4</a:t>
            </a:r>
            <a:r>
              <a:rPr lang="it-IT" dirty="0"/>
              <a:t>: competenze adeguate</a:t>
            </a:r>
            <a:endParaRPr lang="it-IT" dirty="0"/>
          </a:p>
          <a:p>
            <a:pPr lvl="0"/>
            <a:r>
              <a:rPr lang="it-IT" b="1" dirty="0"/>
              <a:t>Fascia 5 </a:t>
            </a:r>
            <a:r>
              <a:rPr lang="it-IT" b="0" dirty="0"/>
              <a:t>e</a:t>
            </a:r>
            <a:r>
              <a:rPr lang="it-IT" b="1" dirty="0"/>
              <a:t> 6</a:t>
            </a:r>
            <a:r>
              <a:rPr lang="it-IT" dirty="0"/>
              <a:t>: competenze elevate</a:t>
            </a:r>
            <a:endParaRPr lang="it-IT" dirty="0"/>
          </a:p>
        </p:txBody>
      </p:sp>
      <p:sp>
        <p:nvSpPr>
          <p:cNvPr id="8" name="TextBox 15"/>
          <p:cNvSpPr txBox="1"/>
          <p:nvPr userDrawn="1"/>
        </p:nvSpPr>
        <p:spPr>
          <a:xfrm>
            <a:off x="635748" y="5714539"/>
            <a:ext cx="3468919" cy="741229"/>
          </a:xfrm>
          <a:prstGeom prst="rect">
            <a:avLst/>
          </a:prstGeom>
        </p:spPr>
        <p:txBody>
          <a:bodyPr wrap="square" lIns="0" tIns="0" rIns="0" bIns="0" rtlCol="0" anchor="t">
            <a:spAutoFit/>
          </a:bodyPr>
          <a:lstStyle/>
          <a:p>
            <a:pPr marL="285750" indent="-285750" defTabSz="609600">
              <a:lnSpc>
                <a:spcPts val="2025"/>
              </a:lnSpc>
              <a:buClr>
                <a:srgbClr val="015196"/>
              </a:buClr>
              <a:buSzPct val="150000"/>
              <a:buFont typeface="Arial" panose="020B0604020202020204" pitchFamily="34" charset="0"/>
              <a:buChar char="•"/>
            </a:pPr>
            <a:r>
              <a:rPr lang="it-IT" sz="1350" dirty="0">
                <a:solidFill>
                  <a:schemeClr val="tx1">
                    <a:lumMod val="75000"/>
                    <a:lumOff val="25000"/>
                  </a:schemeClr>
                </a:solidFill>
                <a:latin typeface="Verdana" panose="020B0604030504040204" pitchFamily="34" charset="0"/>
              </a:rPr>
              <a:t>Modello basato sugli esiti del </a:t>
            </a:r>
            <a:r>
              <a:rPr lang="it-IT" sz="1350" b="1" dirty="0">
                <a:solidFill>
                  <a:schemeClr val="tx1">
                    <a:lumMod val="75000"/>
                    <a:lumOff val="25000"/>
                  </a:schemeClr>
                </a:solidFill>
                <a:latin typeface="Verdana" panose="020B0604030504040204" pitchFamily="34" charset="0"/>
              </a:rPr>
              <a:t>2019</a:t>
            </a:r>
            <a:endParaRPr lang="it-IT" sz="1350" b="1" dirty="0">
              <a:solidFill>
                <a:schemeClr val="tx1">
                  <a:lumMod val="75000"/>
                  <a:lumOff val="25000"/>
                </a:schemeClr>
              </a:solidFill>
              <a:latin typeface="Verdana" panose="020B0604030504040204" pitchFamily="34" charset="0"/>
            </a:endParaRPr>
          </a:p>
          <a:p>
            <a:pPr marL="285750" indent="-285750" defTabSz="609600">
              <a:lnSpc>
                <a:spcPts val="2025"/>
              </a:lnSpc>
              <a:buClr>
                <a:srgbClr val="015196"/>
              </a:buClr>
              <a:buSzPct val="150000"/>
              <a:buFont typeface="Arial" panose="020B0604020202020204" pitchFamily="34" charset="0"/>
              <a:buChar char="•"/>
            </a:pPr>
            <a:r>
              <a:rPr lang="it-IT" sz="1350" dirty="0">
                <a:solidFill>
                  <a:schemeClr val="tx1">
                    <a:lumMod val="75000"/>
                    <a:lumOff val="25000"/>
                  </a:schemeClr>
                </a:solidFill>
                <a:latin typeface="Verdana" panose="020B0604030504040204" pitchFamily="34" charset="0"/>
              </a:rPr>
              <a:t>Punteggio medio pari a </a:t>
            </a:r>
            <a:r>
              <a:rPr lang="it-IT" sz="1350" b="1" dirty="0">
                <a:solidFill>
                  <a:schemeClr val="tx1">
                    <a:lumMod val="75000"/>
                    <a:lumOff val="25000"/>
                  </a:schemeClr>
                </a:solidFill>
                <a:latin typeface="Verdana" panose="020B0604030504040204" pitchFamily="34" charset="0"/>
              </a:rPr>
              <a:t>200</a:t>
            </a:r>
            <a:endParaRPr lang="it-IT" sz="1350" dirty="0">
              <a:solidFill>
                <a:schemeClr val="tx1">
                  <a:lumMod val="75000"/>
                  <a:lumOff val="25000"/>
                </a:schemeClr>
              </a:solidFill>
              <a:latin typeface="Verdana" panose="020B0604030504040204" pitchFamily="34" charset="0"/>
            </a:endParaRPr>
          </a:p>
          <a:p>
            <a:pPr marL="285750" indent="-285750" defTabSz="609600">
              <a:lnSpc>
                <a:spcPts val="2025"/>
              </a:lnSpc>
              <a:buClr>
                <a:srgbClr val="015196"/>
              </a:buClr>
              <a:buSzPct val="150000"/>
              <a:buFont typeface="Arial" panose="020B0604020202020204" pitchFamily="34" charset="0"/>
              <a:buChar char="•"/>
            </a:pPr>
            <a:r>
              <a:rPr lang="it-IT" sz="1350" dirty="0">
                <a:solidFill>
                  <a:schemeClr val="tx1">
                    <a:lumMod val="75000"/>
                    <a:lumOff val="25000"/>
                  </a:schemeClr>
                </a:solidFill>
                <a:latin typeface="Verdana" panose="020B0604030504040204" pitchFamily="34" charset="0"/>
              </a:rPr>
              <a:t>Deviazione standard a </a:t>
            </a:r>
            <a:r>
              <a:rPr lang="it-IT" sz="1350" b="1" dirty="0">
                <a:solidFill>
                  <a:schemeClr val="tx1">
                    <a:lumMod val="75000"/>
                    <a:lumOff val="25000"/>
                  </a:schemeClr>
                </a:solidFill>
                <a:latin typeface="Verdana" panose="020B0604030504040204" pitchFamily="34" charset="0"/>
              </a:rPr>
              <a:t>40</a:t>
            </a:r>
            <a:endParaRPr lang="it-IT" sz="1350" b="1" dirty="0">
              <a:solidFill>
                <a:schemeClr val="tx1">
                  <a:lumMod val="75000"/>
                  <a:lumOff val="25000"/>
                </a:schemeClr>
              </a:solidFill>
              <a:latin typeface="Verdana" panose="020B0604030504040204" pitchFamily="34" charset="0"/>
            </a:endParaRPr>
          </a:p>
        </p:txBody>
      </p:sp>
      <p:sp>
        <p:nvSpPr>
          <p:cNvPr id="9" name="TextBox 24"/>
          <p:cNvSpPr txBox="1"/>
          <p:nvPr userDrawn="1"/>
        </p:nvSpPr>
        <p:spPr>
          <a:xfrm>
            <a:off x="7896817" y="4040369"/>
            <a:ext cx="3675493" cy="484748"/>
          </a:xfrm>
          <a:prstGeom prst="rect">
            <a:avLst/>
          </a:prstGeom>
        </p:spPr>
        <p:txBody>
          <a:bodyPr wrap="square" lIns="0" tIns="0" rIns="0" bIns="0" rtlCol="0" anchor="t">
            <a:spAutoFit/>
          </a:bodyPr>
          <a:lstStyle>
            <a:defPPr>
              <a:defRPr lang="it-IT"/>
            </a:defPPr>
            <a:lvl1pPr marL="285750" lvl="0" indent="-285750" defTabSz="609600">
              <a:lnSpc>
                <a:spcPts val="2025"/>
              </a:lnSpc>
              <a:buClr>
                <a:srgbClr val="015196"/>
              </a:buClr>
              <a:buSzPct val="150000"/>
              <a:buFont typeface="Arial" panose="020B0604020202020204" pitchFamily="34" charset="0"/>
              <a:buChar char="•"/>
              <a:defRPr sz="1350">
                <a:solidFill>
                  <a:schemeClr val="tx1">
                    <a:lumMod val="75000"/>
                    <a:lumOff val="25000"/>
                  </a:schemeClr>
                </a:solidFill>
                <a:latin typeface="Verdana" panose="020B0604030504040204" pitchFamily="34" charset="0"/>
              </a:defRPr>
            </a:lvl1pPr>
          </a:lstStyle>
          <a:p>
            <a:pPr marL="285750" marR="0" lvl="0" indent="-285750" algn="l" defTabSz="609600" rtl="0" eaLnBrk="1" fontAlgn="auto" latinLnBrk="0" hangingPunct="1">
              <a:lnSpc>
                <a:spcPts val="2025"/>
              </a:lnSpc>
              <a:spcBef>
                <a:spcPts val="0"/>
              </a:spcBef>
              <a:spcAft>
                <a:spcPts val="0"/>
              </a:spcAft>
              <a:buClr>
                <a:srgbClr val="015196"/>
              </a:buClr>
              <a:buSzPct val="150000"/>
              <a:buFont typeface="Arial" panose="020B0604020202020204" pitchFamily="34" charset="0"/>
              <a:buChar char="•"/>
              <a:defRPr/>
            </a:pPr>
            <a:r>
              <a:rPr lang="it-IT" b="1" dirty="0"/>
              <a:t>pre-A1</a:t>
            </a:r>
            <a:r>
              <a:rPr lang="it-IT" dirty="0"/>
              <a:t>: competenze non adeguate</a:t>
            </a:r>
            <a:endParaRPr lang="it-IT" dirty="0"/>
          </a:p>
          <a:p>
            <a:pPr marL="285750" marR="0" lvl="0" indent="-285750" algn="l" defTabSz="609600" rtl="0" eaLnBrk="1" fontAlgn="auto" latinLnBrk="0" hangingPunct="1">
              <a:lnSpc>
                <a:spcPts val="2025"/>
              </a:lnSpc>
              <a:spcBef>
                <a:spcPts val="0"/>
              </a:spcBef>
              <a:spcAft>
                <a:spcPts val="0"/>
              </a:spcAft>
              <a:buClr>
                <a:srgbClr val="015196"/>
              </a:buClr>
              <a:buSzPct val="150000"/>
              <a:buFont typeface="Arial" panose="020B0604020202020204" pitchFamily="34" charset="0"/>
              <a:buChar char="•"/>
              <a:defRPr/>
            </a:pPr>
            <a:r>
              <a:rPr lang="it-IT" b="1" dirty="0"/>
              <a:t>A1</a:t>
            </a:r>
            <a:r>
              <a:rPr lang="it-IT" dirty="0"/>
              <a:t>: competenze adeguate</a:t>
            </a:r>
            <a:endParaRPr lang="it-IT" dirty="0"/>
          </a:p>
        </p:txBody>
      </p:sp>
      <p:cxnSp>
        <p:nvCxnSpPr>
          <p:cNvPr id="10" name="Connettore 2 9"/>
          <p:cNvCxnSpPr/>
          <p:nvPr userDrawn="1"/>
        </p:nvCxnSpPr>
        <p:spPr>
          <a:xfrm flipV="1">
            <a:off x="3223496" y="2810153"/>
            <a:ext cx="0" cy="2348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userDrawn="1"/>
        </p:nvCxnSpPr>
        <p:spPr>
          <a:xfrm>
            <a:off x="3218884" y="5163118"/>
            <a:ext cx="2803236"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p:nvPr userDrawn="1"/>
        </p:nvCxnSpPr>
        <p:spPr>
          <a:xfrm>
            <a:off x="3218884" y="4103241"/>
            <a:ext cx="2788264" cy="0"/>
          </a:xfrm>
          <a:prstGeom prst="line">
            <a:avLst/>
          </a:prstGeom>
          <a:ln w="28575">
            <a:solidFill>
              <a:srgbClr val="015196"/>
            </a:solidFill>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userDrawn="1"/>
        </p:nvSpPr>
        <p:spPr>
          <a:xfrm>
            <a:off x="2794517" y="3972595"/>
            <a:ext cx="511679" cy="276999"/>
          </a:xfrm>
          <a:prstGeom prst="rect">
            <a:avLst/>
          </a:prstGeom>
          <a:noFill/>
        </p:spPr>
        <p:txBody>
          <a:bodyPr wrap="none" rtlCol="0">
            <a:spAutoFit/>
          </a:bodyPr>
          <a:lstStyle/>
          <a:p>
            <a:r>
              <a:rPr lang="it-IT" sz="1200" b="1" dirty="0">
                <a:latin typeface="Verdana" panose="020B0604030504040204" pitchFamily="34" charset="0"/>
                <a:ea typeface="Verdana" panose="020B0604030504040204" pitchFamily="34" charset="0"/>
              </a:rPr>
              <a:t>200</a:t>
            </a:r>
            <a:endParaRPr lang="it-IT" sz="1200" b="1" dirty="0">
              <a:latin typeface="Verdana" panose="020B0604030504040204" pitchFamily="34" charset="0"/>
              <a:ea typeface="Verdana" panose="020B0604030504040204" pitchFamily="34" charset="0"/>
            </a:endParaRPr>
          </a:p>
        </p:txBody>
      </p:sp>
      <p:sp>
        <p:nvSpPr>
          <p:cNvPr id="14" name="CasellaDiTesto 13"/>
          <p:cNvSpPr txBox="1"/>
          <p:nvPr userDrawn="1"/>
        </p:nvSpPr>
        <p:spPr>
          <a:xfrm rot="16200000">
            <a:off x="2288610" y="3845825"/>
            <a:ext cx="952505" cy="276999"/>
          </a:xfrm>
          <a:prstGeom prst="rect">
            <a:avLst/>
          </a:prstGeom>
          <a:noFill/>
        </p:spPr>
        <p:txBody>
          <a:bodyPr wrap="none" rtlCol="0">
            <a:spAutoFit/>
          </a:bodyPr>
          <a:lstStyle/>
          <a:p>
            <a:r>
              <a:rPr lang="it-IT" sz="1200" dirty="0">
                <a:latin typeface="Verdana" panose="020B0604030504040204" pitchFamily="34" charset="0"/>
                <a:ea typeface="Verdana" panose="020B0604030504040204" pitchFamily="34" charset="0"/>
              </a:rPr>
              <a:t>Punteggio</a:t>
            </a:r>
            <a:endParaRPr lang="it-IT" sz="1200" dirty="0">
              <a:latin typeface="Verdana" panose="020B0604030504040204" pitchFamily="34" charset="0"/>
              <a:ea typeface="Verdana" panose="020B0604030504040204" pitchFamily="34" charset="0"/>
            </a:endParaRPr>
          </a:p>
        </p:txBody>
      </p:sp>
      <p:sp>
        <p:nvSpPr>
          <p:cNvPr id="15" name="CasellaDiTesto 14"/>
          <p:cNvSpPr txBox="1"/>
          <p:nvPr userDrawn="1"/>
        </p:nvSpPr>
        <p:spPr>
          <a:xfrm>
            <a:off x="5312736" y="3862968"/>
            <a:ext cx="700833" cy="276999"/>
          </a:xfrm>
          <a:prstGeom prst="rect">
            <a:avLst/>
          </a:prstGeom>
          <a:noFill/>
        </p:spPr>
        <p:txBody>
          <a:bodyPr wrap="none" rtlCol="0">
            <a:spAutoFit/>
          </a:bodyPr>
          <a:lstStyle/>
          <a:p>
            <a:r>
              <a:rPr lang="it-IT" sz="1200" dirty="0">
                <a:latin typeface="Verdana" panose="020B0604030504040204" pitchFamily="34" charset="0"/>
                <a:ea typeface="Verdana" panose="020B0604030504040204" pitchFamily="34" charset="0"/>
              </a:rPr>
              <a:t>MEDIA</a:t>
            </a:r>
            <a:endParaRPr lang="it-IT" sz="1200" i="1" dirty="0">
              <a:latin typeface="Verdana" panose="020B0604030504040204" pitchFamily="34" charset="0"/>
              <a:ea typeface="Verdana" panose="020B0604030504040204" pitchFamily="34" charset="0"/>
            </a:endParaRPr>
          </a:p>
        </p:txBody>
      </p:sp>
      <p:cxnSp>
        <p:nvCxnSpPr>
          <p:cNvPr id="16" name="Connettore 2 15"/>
          <p:cNvCxnSpPr/>
          <p:nvPr userDrawn="1"/>
        </p:nvCxnSpPr>
        <p:spPr>
          <a:xfrm flipH="1">
            <a:off x="1808017" y="4181987"/>
            <a:ext cx="1268384" cy="1256295"/>
          </a:xfrm>
          <a:prstGeom prst="straightConnector1">
            <a:avLst/>
          </a:prstGeom>
          <a:ln w="28575">
            <a:solidFill>
              <a:srgbClr val="015196"/>
            </a:solidFill>
            <a:tailEnd type="triangle" w="lg" len="med"/>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userDrawn="1"/>
        </p:nvSpPr>
        <p:spPr>
          <a:xfrm>
            <a:off x="2811348" y="4898037"/>
            <a:ext cx="478016" cy="276999"/>
          </a:xfrm>
          <a:prstGeom prst="rect">
            <a:avLst/>
          </a:prstGeom>
          <a:noFill/>
        </p:spPr>
        <p:txBody>
          <a:bodyPr wrap="none" rtlCol="0">
            <a:spAutoFit/>
          </a:bodyPr>
          <a:lstStyle/>
          <a:p>
            <a:r>
              <a:rPr lang="it-IT" sz="1200" dirty="0">
                <a:latin typeface="Verdana" panose="020B0604030504040204" pitchFamily="34" charset="0"/>
                <a:ea typeface="Verdana" panose="020B0604030504040204" pitchFamily="34" charset="0"/>
              </a:rPr>
              <a:t>100</a:t>
            </a:r>
            <a:endParaRPr lang="it-IT" sz="1200" dirty="0">
              <a:latin typeface="Verdana" panose="020B0604030504040204" pitchFamily="34" charset="0"/>
              <a:ea typeface="Verdana" panose="020B0604030504040204" pitchFamily="34" charset="0"/>
            </a:endParaRPr>
          </a:p>
        </p:txBody>
      </p:sp>
      <p:sp>
        <p:nvSpPr>
          <p:cNvPr id="18" name="CasellaDiTesto 17"/>
          <p:cNvSpPr txBox="1"/>
          <p:nvPr userDrawn="1"/>
        </p:nvSpPr>
        <p:spPr>
          <a:xfrm>
            <a:off x="2811348" y="3047152"/>
            <a:ext cx="478016" cy="276999"/>
          </a:xfrm>
          <a:prstGeom prst="rect">
            <a:avLst/>
          </a:prstGeom>
          <a:noFill/>
        </p:spPr>
        <p:txBody>
          <a:bodyPr wrap="none" rtlCol="0">
            <a:spAutoFit/>
          </a:bodyPr>
          <a:lstStyle/>
          <a:p>
            <a:r>
              <a:rPr lang="it-IT" sz="1200" dirty="0">
                <a:latin typeface="Verdana" panose="020B0604030504040204" pitchFamily="34" charset="0"/>
                <a:ea typeface="Verdana" panose="020B0604030504040204" pitchFamily="34" charset="0"/>
              </a:rPr>
              <a:t>300</a:t>
            </a:r>
            <a:endParaRPr lang="it-IT" sz="1200" dirty="0">
              <a:latin typeface="Verdana" panose="020B0604030504040204" pitchFamily="34" charset="0"/>
              <a:ea typeface="Verdana" panose="020B0604030504040204" pitchFamily="34" charset="0"/>
            </a:endParaRPr>
          </a:p>
        </p:txBody>
      </p:sp>
      <p:cxnSp>
        <p:nvCxnSpPr>
          <p:cNvPr id="19" name="Connettore 2 18"/>
          <p:cNvCxnSpPr/>
          <p:nvPr userDrawn="1"/>
        </p:nvCxnSpPr>
        <p:spPr>
          <a:xfrm>
            <a:off x="1751720" y="2268115"/>
            <a:ext cx="7354834" cy="0"/>
          </a:xfrm>
          <a:prstGeom prst="straightConnector1">
            <a:avLst/>
          </a:prstGeom>
          <a:ln w="57150" cap="rnd">
            <a:solidFill>
              <a:srgbClr val="015196"/>
            </a:solidFill>
            <a:bevel/>
            <a:tailEnd type="triangle" w="lg" len="med"/>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userDrawn="1"/>
        </p:nvSpPr>
        <p:spPr>
          <a:xfrm>
            <a:off x="3781585" y="1882110"/>
            <a:ext cx="652743" cy="369332"/>
          </a:xfrm>
          <a:prstGeom prst="rect">
            <a:avLst/>
          </a:prstGeom>
          <a:noFill/>
        </p:spPr>
        <p:txBody>
          <a:bodyPr wrap="none" rtlCol="0">
            <a:spAutoFit/>
          </a:bodyPr>
          <a:lstStyle/>
          <a:p>
            <a:r>
              <a:rPr lang="it-IT" dirty="0"/>
              <a:t>2019</a:t>
            </a:r>
            <a:endParaRPr lang="it-IT" dirty="0"/>
          </a:p>
        </p:txBody>
      </p:sp>
      <p:sp>
        <p:nvSpPr>
          <p:cNvPr id="21" name="CasellaDiTesto 20"/>
          <p:cNvSpPr txBox="1"/>
          <p:nvPr userDrawn="1"/>
        </p:nvSpPr>
        <p:spPr>
          <a:xfrm>
            <a:off x="5087071" y="1882110"/>
            <a:ext cx="652743" cy="369332"/>
          </a:xfrm>
          <a:prstGeom prst="rect">
            <a:avLst/>
          </a:prstGeom>
          <a:noFill/>
        </p:spPr>
        <p:txBody>
          <a:bodyPr wrap="none" rtlCol="0">
            <a:spAutoFit/>
          </a:bodyPr>
          <a:lstStyle/>
          <a:p>
            <a:r>
              <a:rPr lang="it-IT" dirty="0"/>
              <a:t>2020</a:t>
            </a:r>
            <a:endParaRPr lang="it-IT" dirty="0"/>
          </a:p>
        </p:txBody>
      </p:sp>
      <p:sp>
        <p:nvSpPr>
          <p:cNvPr id="22" name="CasellaDiTesto 21"/>
          <p:cNvSpPr txBox="1"/>
          <p:nvPr userDrawn="1"/>
        </p:nvSpPr>
        <p:spPr>
          <a:xfrm>
            <a:off x="6392557" y="1882110"/>
            <a:ext cx="652743" cy="369332"/>
          </a:xfrm>
          <a:prstGeom prst="rect">
            <a:avLst/>
          </a:prstGeom>
          <a:noFill/>
        </p:spPr>
        <p:txBody>
          <a:bodyPr wrap="none" rtlCol="0">
            <a:spAutoFit/>
          </a:bodyPr>
          <a:lstStyle/>
          <a:p>
            <a:r>
              <a:rPr lang="it-IT" dirty="0"/>
              <a:t>2021</a:t>
            </a:r>
            <a:endParaRPr lang="it-IT" dirty="0"/>
          </a:p>
        </p:txBody>
      </p:sp>
      <p:sp>
        <p:nvSpPr>
          <p:cNvPr id="23" name="CasellaDiTesto 22"/>
          <p:cNvSpPr txBox="1"/>
          <p:nvPr userDrawn="1"/>
        </p:nvSpPr>
        <p:spPr>
          <a:xfrm>
            <a:off x="7698042" y="1882110"/>
            <a:ext cx="652743" cy="369332"/>
          </a:xfrm>
          <a:prstGeom prst="rect">
            <a:avLst/>
          </a:prstGeom>
          <a:noFill/>
        </p:spPr>
        <p:txBody>
          <a:bodyPr wrap="none" rtlCol="0">
            <a:spAutoFit/>
          </a:bodyPr>
          <a:lstStyle/>
          <a:p>
            <a:r>
              <a:rPr lang="it-IT" dirty="0"/>
              <a:t>2022</a:t>
            </a:r>
            <a:endParaRPr lang="it-IT" dirty="0"/>
          </a:p>
        </p:txBody>
      </p:sp>
      <p:sp>
        <p:nvSpPr>
          <p:cNvPr id="24" name="CasellaDiTesto 23"/>
          <p:cNvSpPr txBox="1"/>
          <p:nvPr userDrawn="1"/>
        </p:nvSpPr>
        <p:spPr>
          <a:xfrm>
            <a:off x="2476100" y="1882110"/>
            <a:ext cx="652743" cy="369332"/>
          </a:xfrm>
          <a:prstGeom prst="rect">
            <a:avLst/>
          </a:prstGeom>
          <a:noFill/>
        </p:spPr>
        <p:txBody>
          <a:bodyPr wrap="none" rtlCol="0">
            <a:spAutoFit/>
          </a:bodyPr>
          <a:lstStyle/>
          <a:p>
            <a:r>
              <a:rPr lang="it-IT" dirty="0"/>
              <a:t>2018</a:t>
            </a:r>
            <a:endParaRPr lang="it-IT" dirty="0"/>
          </a:p>
        </p:txBody>
      </p:sp>
      <p:cxnSp>
        <p:nvCxnSpPr>
          <p:cNvPr id="25" name="Connettore diritto 24"/>
          <p:cNvCxnSpPr/>
          <p:nvPr userDrawn="1"/>
        </p:nvCxnSpPr>
        <p:spPr>
          <a:xfrm>
            <a:off x="2789384"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6" name="Connettore diritto 25"/>
          <p:cNvCxnSpPr/>
          <p:nvPr userDrawn="1"/>
        </p:nvCxnSpPr>
        <p:spPr>
          <a:xfrm>
            <a:off x="4114803"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7" name="Connettore diritto 26"/>
          <p:cNvCxnSpPr/>
          <p:nvPr userDrawn="1"/>
        </p:nvCxnSpPr>
        <p:spPr>
          <a:xfrm>
            <a:off x="5412510"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p:nvPr userDrawn="1"/>
        </p:nvCxnSpPr>
        <p:spPr>
          <a:xfrm>
            <a:off x="6710219"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9" name="Connettore diritto 28"/>
          <p:cNvCxnSpPr/>
          <p:nvPr userDrawn="1"/>
        </p:nvCxnSpPr>
        <p:spPr>
          <a:xfrm>
            <a:off x="8035636"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userDrawn="1"/>
        </p:nvSpPr>
        <p:spPr>
          <a:xfrm>
            <a:off x="3337088" y="1002730"/>
            <a:ext cx="1552508" cy="577081"/>
          </a:xfrm>
          <a:prstGeom prst="rect">
            <a:avLst/>
          </a:prstGeom>
          <a:noFill/>
          <a:ln w="28575">
            <a:solidFill>
              <a:srgbClr val="015196"/>
            </a:solidFill>
          </a:ln>
        </p:spPr>
        <p:txBody>
          <a:bodyPr wrap="square" rtlCol="0">
            <a:spAutoFit/>
          </a:bodyPr>
          <a:lstStyle/>
          <a:p>
            <a:pPr algn="ctr"/>
            <a:r>
              <a:rPr lang="it-IT" sz="1050" dirty="0">
                <a:latin typeface="Verdana" panose="020B0604030504040204" pitchFamily="34" charset="0"/>
                <a:ea typeface="Verdana" panose="020B0604030504040204" pitchFamily="34" charset="0"/>
              </a:rPr>
              <a:t>Anno di ancoraggio della scala di misura per ITA e MAT</a:t>
            </a:r>
            <a:endParaRPr lang="it-IT" sz="1050" dirty="0">
              <a:latin typeface="Verdana" panose="020B0604030504040204" pitchFamily="34" charset="0"/>
              <a:ea typeface="Verdana" panose="020B0604030504040204" pitchFamily="34" charset="0"/>
            </a:endParaRPr>
          </a:p>
        </p:txBody>
      </p:sp>
      <p:sp>
        <p:nvSpPr>
          <p:cNvPr id="33" name="CasellaDiTesto 32"/>
          <p:cNvSpPr txBox="1"/>
          <p:nvPr userDrawn="1"/>
        </p:nvSpPr>
        <p:spPr>
          <a:xfrm>
            <a:off x="5175062" y="1933723"/>
            <a:ext cx="457176" cy="646331"/>
          </a:xfrm>
          <a:prstGeom prst="rect">
            <a:avLst/>
          </a:prstGeom>
          <a:noFill/>
        </p:spPr>
        <p:txBody>
          <a:bodyPr wrap="none" rtlCol="0">
            <a:spAutoFit/>
          </a:bodyPr>
          <a:lstStyle/>
          <a:p>
            <a:r>
              <a:rPr lang="it-IT" sz="3600" dirty="0">
                <a:solidFill>
                  <a:srgbClr val="FF0000"/>
                </a:solidFill>
                <a:latin typeface="Comic Sans MS" panose="030F0702030302020204" pitchFamily="66" charset="0"/>
              </a:rPr>
              <a:t>x</a:t>
            </a:r>
            <a:endParaRPr lang="it-IT" sz="3600" dirty="0">
              <a:solidFill>
                <a:srgbClr val="FF0000"/>
              </a:solidFill>
              <a:latin typeface="Comic Sans MS" panose="030F0702030302020204" pitchFamily="66" charset="0"/>
            </a:endParaRPr>
          </a:p>
        </p:txBody>
      </p:sp>
      <p:pic>
        <p:nvPicPr>
          <p:cNvPr id="34" name="Immagine 3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702248" y="2814318"/>
            <a:ext cx="386715" cy="2340000"/>
          </a:xfrm>
          <a:prstGeom prst="rect">
            <a:avLst/>
          </a:prstGeom>
        </p:spPr>
      </p:pic>
      <p:pic>
        <p:nvPicPr>
          <p:cNvPr id="35" name="Immagine 34" descr="Immagine che contiene testo, cielo, segnale&#10;&#10;Descrizione generata automaticamente"/>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42529" y="2825628"/>
            <a:ext cx="390820" cy="2340000"/>
          </a:xfrm>
          <a:prstGeom prst="rect">
            <a:avLst/>
          </a:prstGeom>
        </p:spPr>
      </p:pic>
      <p:cxnSp>
        <p:nvCxnSpPr>
          <p:cNvPr id="36" name="Connettore 2 35"/>
          <p:cNvCxnSpPr/>
          <p:nvPr userDrawn="1"/>
        </p:nvCxnSpPr>
        <p:spPr>
          <a:xfrm>
            <a:off x="7139999" y="3599490"/>
            <a:ext cx="720000" cy="0"/>
          </a:xfrm>
          <a:prstGeom prst="straightConnector1">
            <a:avLst/>
          </a:prstGeom>
          <a:ln w="28575">
            <a:solidFill>
              <a:srgbClr val="015196"/>
            </a:solidFill>
            <a:tailEnd type="triangle" w="lg" len="med"/>
          </a:ln>
        </p:spPr>
        <p:style>
          <a:lnRef idx="1">
            <a:schemeClr val="accent1"/>
          </a:lnRef>
          <a:fillRef idx="0">
            <a:schemeClr val="accent1"/>
          </a:fillRef>
          <a:effectRef idx="0">
            <a:schemeClr val="accent1"/>
          </a:effectRef>
          <a:fontRef idx="minor">
            <a:schemeClr val="tx1"/>
          </a:fontRef>
        </p:style>
      </p:cxnSp>
      <p:sp>
        <p:nvSpPr>
          <p:cNvPr id="37" name="Rettangolo 36"/>
          <p:cNvSpPr/>
          <p:nvPr userDrawn="1"/>
        </p:nvSpPr>
        <p:spPr>
          <a:xfrm>
            <a:off x="6638906" y="2729900"/>
            <a:ext cx="498934" cy="2530974"/>
          </a:xfrm>
          <a:prstGeom prst="rect">
            <a:avLst/>
          </a:prstGeom>
          <a:noFill/>
          <a:ln w="28575">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p:cNvSpPr/>
          <p:nvPr userDrawn="1"/>
        </p:nvSpPr>
        <p:spPr>
          <a:xfrm>
            <a:off x="6088472" y="2729900"/>
            <a:ext cx="498934" cy="2530974"/>
          </a:xfrm>
          <a:prstGeom prst="rect">
            <a:avLst/>
          </a:prstGeom>
          <a:noFill/>
          <a:ln w="28575">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9" name="Connettore a gomito 38"/>
          <p:cNvCxnSpPr>
            <a:stCxn id="38" idx="2"/>
          </p:cNvCxnSpPr>
          <p:nvPr userDrawn="1"/>
        </p:nvCxnSpPr>
        <p:spPr>
          <a:xfrm rot="16200000" flipH="1">
            <a:off x="6486619" y="5112194"/>
            <a:ext cx="453667" cy="751026"/>
          </a:xfrm>
          <a:prstGeom prst="bentConnector2">
            <a:avLst/>
          </a:prstGeom>
          <a:ln w="28575">
            <a:solidFill>
              <a:srgbClr val="015196"/>
            </a:solidFill>
            <a:tailEnd type="triangle" w="lg" len="med"/>
          </a:ln>
        </p:spPr>
        <p:style>
          <a:lnRef idx="1">
            <a:schemeClr val="accent1"/>
          </a:lnRef>
          <a:fillRef idx="0">
            <a:schemeClr val="accent1"/>
          </a:fillRef>
          <a:effectRef idx="0">
            <a:schemeClr val="accent1"/>
          </a:effectRef>
          <a:fontRef idx="minor">
            <a:schemeClr val="tx1"/>
          </a:fontRef>
        </p:style>
      </p:cxnSp>
      <p:sp>
        <p:nvSpPr>
          <p:cNvPr id="40" name="CasellaDiTesto 39"/>
          <p:cNvSpPr txBox="1"/>
          <p:nvPr userDrawn="1"/>
        </p:nvSpPr>
        <p:spPr>
          <a:xfrm>
            <a:off x="5357769" y="1148101"/>
            <a:ext cx="4355531" cy="273408"/>
          </a:xfrm>
          <a:prstGeom prst="rect">
            <a:avLst/>
          </a:prstGeom>
        </p:spPr>
        <p:txBody>
          <a:bodyPr wrap="square" lIns="0" tIns="0" rIns="0" bIns="0" rtlCol="0" anchor="t">
            <a:spAutoFit/>
          </a:bodyPr>
          <a:lstStyle>
            <a:defPPr>
              <a:defRPr lang="it-IT"/>
            </a:defPPr>
            <a:lvl1pPr defTabSz="609600">
              <a:lnSpc>
                <a:spcPts val="2425"/>
              </a:lnSpc>
              <a:spcBef>
                <a:spcPct val="0"/>
              </a:spcBef>
              <a:defRPr sz="1600" b="1">
                <a:solidFill>
                  <a:srgbClr val="0D4A91"/>
                </a:solidFill>
                <a:latin typeface="Verdana" panose="020B0604030504040204" pitchFamily="34" charset="0"/>
              </a:defRPr>
            </a:lvl1pPr>
          </a:lstStyle>
          <a:p>
            <a:pPr lvl="0" algn="ctr"/>
            <a:r>
              <a:rPr lang="it-IT" sz="1600" b="1" u="none" dirty="0">
                <a:solidFill>
                  <a:schemeClr val="tx1"/>
                </a:solidFill>
              </a:rPr>
              <a:t>Confrontabilità</a:t>
            </a:r>
            <a:r>
              <a:rPr lang="it-IT" sz="1600" b="0" dirty="0">
                <a:solidFill>
                  <a:schemeClr val="tx1"/>
                </a:solidFill>
              </a:rPr>
              <a:t> esiti nel tempo</a:t>
            </a:r>
            <a:endParaRPr lang="it-IT" sz="1600" b="0" dirty="0">
              <a:solidFill>
                <a:schemeClr val="tx1"/>
              </a:solidFill>
            </a:endParaRPr>
          </a:p>
        </p:txBody>
      </p:sp>
      <p:cxnSp>
        <p:nvCxnSpPr>
          <p:cNvPr id="41" name="Connettore 2 40"/>
          <p:cNvCxnSpPr/>
          <p:nvPr userDrawn="1"/>
        </p:nvCxnSpPr>
        <p:spPr>
          <a:xfrm>
            <a:off x="4936731" y="1307251"/>
            <a:ext cx="828000" cy="0"/>
          </a:xfrm>
          <a:prstGeom prst="straightConnector1">
            <a:avLst/>
          </a:prstGeom>
          <a:ln w="38100" cap="rnd">
            <a:solidFill>
              <a:srgbClr val="015196"/>
            </a:solidFill>
            <a:prstDash val="dash"/>
            <a:bevel/>
            <a:tailEnd type="triangle" w="lg" len="med"/>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userDrawn="1"/>
        </p:nvSpPr>
        <p:spPr>
          <a:xfrm>
            <a:off x="8072514" y="4550243"/>
            <a:ext cx="3895067" cy="369332"/>
          </a:xfrm>
          <a:prstGeom prst="rect">
            <a:avLst/>
          </a:prstGeom>
          <a:noFill/>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lang="it-IT" sz="1800" b="1" dirty="0">
                <a:solidFill>
                  <a:srgbClr val="015196"/>
                </a:solidFill>
              </a:rPr>
              <a:t>*</a:t>
            </a:r>
            <a:r>
              <a:rPr lang="it-IT" sz="1200" b="1" dirty="0">
                <a:solidFill>
                  <a:srgbClr val="015196"/>
                </a:solidFill>
              </a:rPr>
              <a:t> </a:t>
            </a:r>
            <a:r>
              <a:rPr lang="it-IT" sz="1050" b="0" dirty="0">
                <a:solidFill>
                  <a:schemeClr val="tx1"/>
                </a:solidFill>
                <a:latin typeface="Verdana" panose="020B0604030504040204" pitchFamily="34" charset="0"/>
                <a:ea typeface="Verdana" panose="020B0604030504040204" pitchFamily="34" charset="0"/>
              </a:rPr>
              <a:t>Traguardi</a:t>
            </a:r>
            <a:r>
              <a:rPr lang="it-IT" sz="1050" b="1" dirty="0">
                <a:solidFill>
                  <a:srgbClr val="015196"/>
                </a:solidFill>
                <a:latin typeface="Verdana" panose="020B0604030504040204" pitchFamily="34" charset="0"/>
                <a:ea typeface="Verdana" panose="020B0604030504040204" pitchFamily="34" charset="0"/>
              </a:rPr>
              <a:t> </a:t>
            </a:r>
            <a:r>
              <a:rPr lang="it-IT" sz="1050" dirty="0">
                <a:latin typeface="Verdana" panose="020B0604030504040204" pitchFamily="34" charset="0"/>
                <a:ea typeface="Verdana" panose="020B0604030504040204" pitchFamily="34" charset="0"/>
              </a:rPr>
              <a:t>Indicazioni nazionali agganciati al QCER</a:t>
            </a:r>
            <a:endParaRPr lang="it-IT" sz="1200" dirty="0">
              <a:latin typeface="Verdana" panose="020B0604030504040204" pitchFamily="34" charset="0"/>
              <a:ea typeface="Verdana" panose="020B0604030504040204" pitchFamily="34" charset="0"/>
            </a:endParaRPr>
          </a:p>
        </p:txBody>
      </p:sp>
      <p:sp>
        <p:nvSpPr>
          <p:cNvPr id="53" name="CasellaDiTesto 52"/>
          <p:cNvSpPr txBox="1"/>
          <p:nvPr userDrawn="1"/>
        </p:nvSpPr>
        <p:spPr>
          <a:xfrm>
            <a:off x="9519608" y="1758999"/>
            <a:ext cx="2610010" cy="307777"/>
          </a:xfrm>
          <a:prstGeom prst="rect">
            <a:avLst/>
          </a:prstGeom>
          <a:noFill/>
        </p:spPr>
        <p:txBody>
          <a:bodyPr wrap="none" rtlCol="0">
            <a:spAutoFit/>
          </a:bodyPr>
          <a:lstStyle/>
          <a:p>
            <a:r>
              <a:rPr lang="it-IT" sz="1400" b="1" dirty="0">
                <a:solidFill>
                  <a:srgbClr val="FF0000"/>
                </a:solidFill>
                <a:latin typeface="Comic Sans MS" panose="030F0702030302020204" pitchFamily="66" charset="0"/>
              </a:rPr>
              <a:t>x</a:t>
            </a:r>
            <a:r>
              <a:rPr lang="it-IT" sz="1000" kern="1200" dirty="0">
                <a:solidFill>
                  <a:schemeClr val="tx1"/>
                </a:solidFill>
                <a:latin typeface="Verdana" panose="020B0604030504040204" pitchFamily="34" charset="0"/>
                <a:ea typeface="Verdana" panose="020B0604030504040204" pitchFamily="34" charset="0"/>
                <a:cs typeface="+mn-cs"/>
              </a:rPr>
              <a:t> </a:t>
            </a:r>
            <a:r>
              <a:rPr lang="it-IT" sz="1050" kern="1200" dirty="0">
                <a:solidFill>
                  <a:schemeClr val="tx1"/>
                </a:solidFill>
                <a:latin typeface="Verdana" panose="020B0604030504040204" pitchFamily="34" charset="0"/>
                <a:ea typeface="Verdana" panose="020B0604030504040204" pitchFamily="34" charset="0"/>
                <a:cs typeface="+mn-cs"/>
              </a:rPr>
              <a:t>Prove</a:t>
            </a:r>
            <a:r>
              <a:rPr lang="it-IT" sz="1050" dirty="0">
                <a:solidFill>
                  <a:schemeClr val="tx1"/>
                </a:solidFill>
                <a:latin typeface="Verdana" panose="020B0604030504040204" pitchFamily="34" charset="0"/>
                <a:ea typeface="Verdana" panose="020B0604030504040204" pitchFamily="34" charset="0"/>
              </a:rPr>
              <a:t> non svolte causa pandemia</a:t>
            </a:r>
            <a:endParaRPr lang="it-IT" sz="1200" dirty="0">
              <a:solidFill>
                <a:schemeClr val="tx1"/>
              </a:solidFill>
              <a:latin typeface="Verdana" panose="020B0604030504040204" pitchFamily="34" charset="0"/>
              <a:ea typeface="Verdana" panose="020B0604030504040204" pitchFamily="34" charset="0"/>
            </a:endParaRPr>
          </a:p>
        </p:txBody>
      </p:sp>
      <p:sp>
        <p:nvSpPr>
          <p:cNvPr id="54" name="CasellaDiTesto 53"/>
          <p:cNvSpPr txBox="1"/>
          <p:nvPr userDrawn="1"/>
        </p:nvSpPr>
        <p:spPr>
          <a:xfrm>
            <a:off x="10331333" y="3381011"/>
            <a:ext cx="300082" cy="369332"/>
          </a:xfrm>
          <a:prstGeom prst="rect">
            <a:avLst/>
          </a:prstGeom>
          <a:noFill/>
        </p:spPr>
        <p:txBody>
          <a:bodyPr wrap="none" rtlCol="0">
            <a:spAutoFit/>
          </a:bodyPr>
          <a:lstStyle/>
          <a:p>
            <a:r>
              <a:rPr lang="it-IT" b="1" dirty="0">
                <a:solidFill>
                  <a:srgbClr val="015196"/>
                </a:solidFill>
              </a:rPr>
              <a:t>*</a:t>
            </a:r>
            <a:endParaRPr lang="it-IT" b="1" dirty="0">
              <a:solidFill>
                <a:srgbClr val="015196"/>
              </a:solidFill>
            </a:endParaRPr>
          </a:p>
        </p:txBody>
      </p:sp>
      <p:pic>
        <p:nvPicPr>
          <p:cNvPr id="57" name="Immagine 56"/>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970056" y="1553608"/>
            <a:ext cx="286572" cy="360913"/>
          </a:xfrm>
          <a:prstGeom prst="rect">
            <a:avLst/>
          </a:prstGeom>
        </p:spPr>
      </p:pic>
      <p:sp>
        <p:nvSpPr>
          <p:cNvPr id="58" name="TextBox 14"/>
          <p:cNvSpPr txBox="1"/>
          <p:nvPr userDrawn="1"/>
        </p:nvSpPr>
        <p:spPr>
          <a:xfrm>
            <a:off x="365751" y="1638595"/>
            <a:ext cx="1771755" cy="581185"/>
          </a:xfrm>
          <a:prstGeom prst="rect">
            <a:avLst/>
          </a:prstGeom>
        </p:spPr>
        <p:txBody>
          <a:bodyPr lIns="0" tIns="0" rIns="0" bIns="0" rtlCol="0" anchor="t">
            <a:spAutoFit/>
          </a:bodyPr>
          <a:lstStyle/>
          <a:p>
            <a:pPr defTabSz="609600">
              <a:lnSpc>
                <a:spcPts val="2425"/>
              </a:lnSpc>
              <a:spcBef>
                <a:spcPct val="0"/>
              </a:spcBef>
            </a:pPr>
            <a:r>
              <a:rPr lang="en-US" sz="1600" b="1" dirty="0">
                <a:solidFill>
                  <a:srgbClr val="0D4A91"/>
                </a:solidFill>
                <a:latin typeface="Verdana" panose="020B0604030504040204" pitchFamily="34" charset="0"/>
              </a:rPr>
              <a:t>LA METRICA	</a:t>
            </a:r>
            <a:endParaRPr lang="en-US" sz="1865" b="1" dirty="0">
              <a:solidFill>
                <a:srgbClr val="0D4A91"/>
              </a:solidFill>
              <a:latin typeface="Verdana" panose="020B0604030504040204" pitchFamily="34" charset="0"/>
            </a:endParaRPr>
          </a:p>
        </p:txBody>
      </p:sp>
      <p:sp>
        <p:nvSpPr>
          <p:cNvPr id="44" name="CasellaDiTesto 30"/>
          <p:cNvSpPr txBox="1"/>
          <p:nvPr userDrawn="1"/>
        </p:nvSpPr>
        <p:spPr>
          <a:xfrm>
            <a:off x="2253007" y="1004298"/>
            <a:ext cx="1045032" cy="576000"/>
          </a:xfrm>
          <a:prstGeom prst="rect">
            <a:avLst/>
          </a:prstGeom>
          <a:noFill/>
          <a:ln w="28575">
            <a:solidFill>
              <a:srgbClr val="33B3A4"/>
            </a:solidFill>
          </a:ln>
        </p:spPr>
        <p:txBody>
          <a:bodyPr wrap="square" rtlCol="0">
            <a:spAutoFit/>
          </a:bodyPr>
          <a:lstStyle/>
          <a:p>
            <a:pPr algn="ctr"/>
            <a:endParaRPr lang="it-IT" sz="1050" dirty="0">
              <a:latin typeface="Verdana" panose="020B0604030504040204" pitchFamily="34" charset="0"/>
              <a:ea typeface="Verdana" panose="020B0604030504040204" pitchFamily="34" charset="0"/>
            </a:endParaRPr>
          </a:p>
        </p:txBody>
      </p:sp>
      <p:cxnSp>
        <p:nvCxnSpPr>
          <p:cNvPr id="46" name="Connettore 2 15"/>
          <p:cNvCxnSpPr/>
          <p:nvPr userDrawn="1"/>
        </p:nvCxnSpPr>
        <p:spPr>
          <a:xfrm>
            <a:off x="2789384" y="1579811"/>
            <a:ext cx="0" cy="360000"/>
          </a:xfrm>
          <a:prstGeom prst="straightConnector1">
            <a:avLst/>
          </a:prstGeom>
          <a:ln w="28575">
            <a:solidFill>
              <a:srgbClr val="33B3A4"/>
            </a:solidFill>
            <a:tailEnd type="triangle" w="lg"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2137506" y="1002730"/>
            <a:ext cx="1281644" cy="577081"/>
          </a:xfrm>
          <a:prstGeom prst="rect">
            <a:avLst/>
          </a:prstGeom>
          <a:noFill/>
        </p:spPr>
        <p:txBody>
          <a:bodyPr wrap="square">
            <a:spAutoFit/>
          </a:bodyPr>
          <a:lstStyle/>
          <a:p>
            <a:pPr algn="ctr"/>
            <a:r>
              <a:rPr lang="it-IT" sz="1050" dirty="0">
                <a:latin typeface="Verdana" panose="020B0604030504040204" pitchFamily="34" charset="0"/>
                <a:ea typeface="Verdana" panose="020B0604030504040204" pitchFamily="34" charset="0"/>
              </a:rPr>
              <a:t>Primo anno svolgimento prove inglese</a:t>
            </a:r>
            <a:endParaRPr lang="it-IT" sz="1050" dirty="0">
              <a:latin typeface="Verdana" panose="020B0604030504040204" pitchFamily="34" charset="0"/>
              <a:ea typeface="Verdana"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13_ITA_MAT_nel_temp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uppo 18"/>
          <p:cNvGrpSpPr>
            <a:grpSpLocks noChangeAspect="1"/>
          </p:cNvGrpSpPr>
          <p:nvPr userDrawn="1"/>
        </p:nvGrpSpPr>
        <p:grpSpPr>
          <a:xfrm>
            <a:off x="7101961" y="1266566"/>
            <a:ext cx="1080000" cy="1080000"/>
            <a:chOff x="8598750" y="3760381"/>
            <a:chExt cx="1081894" cy="1081894"/>
          </a:xfrm>
        </p:grpSpPr>
        <p:sp>
          <p:nvSpPr>
            <p:cNvPr id="10" name="Ovale 9"/>
            <p:cNvSpPr/>
            <p:nvPr userDrawn="1"/>
          </p:nvSpPr>
          <p:spPr>
            <a:xfrm>
              <a:off x="8598750" y="3760381"/>
              <a:ext cx="1081894" cy="1081894"/>
            </a:xfrm>
            <a:prstGeom prst="ellipse">
              <a:avLst/>
            </a:prstGeom>
            <a:solidFill>
              <a:srgbClr val="2F6AB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17" name="CasellaDiTesto 16"/>
            <p:cNvSpPr txBox="1"/>
            <p:nvPr userDrawn="1"/>
          </p:nvSpPr>
          <p:spPr>
            <a:xfrm>
              <a:off x="8617026" y="3894450"/>
              <a:ext cx="921058" cy="43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22" name="Freeform 22"/>
          <p:cNvSpPr/>
          <p:nvPr userDrawn="1"/>
        </p:nvSpPr>
        <p:spPr>
          <a:xfrm>
            <a:off x="7455614" y="1151139"/>
            <a:ext cx="1110365" cy="290591"/>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2019</a:t>
            </a:r>
            <a:endPar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8" name="Gruppo 17"/>
          <p:cNvGrpSpPr>
            <a:grpSpLocks noChangeAspect="1"/>
          </p:cNvGrpSpPr>
          <p:nvPr userDrawn="1"/>
        </p:nvGrpSpPr>
        <p:grpSpPr>
          <a:xfrm>
            <a:off x="7899376" y="1399732"/>
            <a:ext cx="1079187" cy="1080000"/>
            <a:chOff x="9679664" y="3946815"/>
            <a:chExt cx="1094812" cy="1081894"/>
          </a:xfrm>
          <a:solidFill>
            <a:srgbClr val="D6BD24"/>
          </a:solidFill>
        </p:grpSpPr>
        <p:sp>
          <p:nvSpPr>
            <p:cNvPr id="11" name="Ovale 10"/>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15" name="CasellaDiTesto 14"/>
            <p:cNvSpPr txBox="1"/>
            <p:nvPr userDrawn="1"/>
          </p:nvSpPr>
          <p:spPr>
            <a:xfrm>
              <a:off x="9694476" y="4154661"/>
              <a:ext cx="1080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grpSp>
        <p:nvGrpSpPr>
          <p:cNvPr id="68" name="Gruppo 67"/>
          <p:cNvGrpSpPr>
            <a:grpSpLocks noChangeAspect="1"/>
          </p:cNvGrpSpPr>
          <p:nvPr userDrawn="1"/>
        </p:nvGrpSpPr>
        <p:grpSpPr>
          <a:xfrm>
            <a:off x="9747442" y="5009321"/>
            <a:ext cx="1359861" cy="1359861"/>
            <a:chOff x="8598750" y="3760381"/>
            <a:chExt cx="1081894" cy="1081894"/>
          </a:xfrm>
        </p:grpSpPr>
        <p:sp>
          <p:nvSpPr>
            <p:cNvPr id="69" name="Ovale 68"/>
            <p:cNvSpPr/>
            <p:nvPr userDrawn="1"/>
          </p:nvSpPr>
          <p:spPr>
            <a:xfrm>
              <a:off x="8598750" y="3760381"/>
              <a:ext cx="1081894" cy="1081894"/>
            </a:xfrm>
            <a:prstGeom prst="ellipse">
              <a:avLst/>
            </a:prstGeom>
            <a:solidFill>
              <a:srgbClr val="2F6AB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70" name="CasellaDiTesto 69"/>
            <p:cNvSpPr txBox="1"/>
            <p:nvPr userDrawn="1"/>
          </p:nvSpPr>
          <p:spPr>
            <a:xfrm>
              <a:off x="8601463" y="3867849"/>
              <a:ext cx="921058" cy="3672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71" name="Freeform 22"/>
          <p:cNvSpPr/>
          <p:nvPr userDrawn="1"/>
        </p:nvSpPr>
        <p:spPr>
          <a:xfrm>
            <a:off x="10484365" y="4768583"/>
            <a:ext cx="1245951" cy="434006"/>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2022</a:t>
            </a:r>
            <a:endParaRPr kumimoji="0" lang="it-IT" sz="2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2" name="Gruppo 71"/>
          <p:cNvGrpSpPr>
            <a:grpSpLocks noChangeAspect="1"/>
          </p:cNvGrpSpPr>
          <p:nvPr userDrawn="1"/>
        </p:nvGrpSpPr>
        <p:grpSpPr>
          <a:xfrm>
            <a:off x="10784663" y="5115853"/>
            <a:ext cx="1358839" cy="1359861"/>
            <a:chOff x="9679664" y="3946815"/>
            <a:chExt cx="1094812" cy="1081894"/>
          </a:xfrm>
          <a:solidFill>
            <a:srgbClr val="D6BD24"/>
          </a:solidFill>
        </p:grpSpPr>
        <p:sp>
          <p:nvSpPr>
            <p:cNvPr id="73" name="Ovale 72"/>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74" name="CasellaDiTesto 73"/>
            <p:cNvSpPr txBox="1"/>
            <p:nvPr userDrawn="1"/>
          </p:nvSpPr>
          <p:spPr>
            <a:xfrm>
              <a:off x="9694476" y="4154661"/>
              <a:ext cx="1080000" cy="2203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grpSp>
        <p:nvGrpSpPr>
          <p:cNvPr id="75" name="Gruppo 74"/>
          <p:cNvGrpSpPr>
            <a:grpSpLocks noChangeAspect="1"/>
          </p:cNvGrpSpPr>
          <p:nvPr userDrawn="1"/>
        </p:nvGrpSpPr>
        <p:grpSpPr>
          <a:xfrm>
            <a:off x="8755366" y="3022114"/>
            <a:ext cx="1080000" cy="1080000"/>
            <a:chOff x="8598750" y="3760381"/>
            <a:chExt cx="1081894" cy="1081894"/>
          </a:xfrm>
        </p:grpSpPr>
        <p:sp>
          <p:nvSpPr>
            <p:cNvPr id="76" name="Ovale 75"/>
            <p:cNvSpPr/>
            <p:nvPr userDrawn="1"/>
          </p:nvSpPr>
          <p:spPr>
            <a:xfrm>
              <a:off x="8598750" y="3760381"/>
              <a:ext cx="1081894" cy="1081894"/>
            </a:xfrm>
            <a:prstGeom prst="ellipse">
              <a:avLst/>
            </a:prstGeom>
            <a:solidFill>
              <a:srgbClr val="2F6AB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77" name="CasellaDiTesto 76"/>
            <p:cNvSpPr txBox="1"/>
            <p:nvPr userDrawn="1"/>
          </p:nvSpPr>
          <p:spPr>
            <a:xfrm>
              <a:off x="8617026" y="3895704"/>
              <a:ext cx="921058" cy="43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78" name="Freeform 22"/>
          <p:cNvSpPr/>
          <p:nvPr userDrawn="1"/>
        </p:nvSpPr>
        <p:spPr>
          <a:xfrm>
            <a:off x="9109019" y="2906687"/>
            <a:ext cx="1110365" cy="290591"/>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2021</a:t>
            </a:r>
            <a:endPar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9" name="Gruppo 78"/>
          <p:cNvGrpSpPr>
            <a:grpSpLocks noChangeAspect="1"/>
          </p:cNvGrpSpPr>
          <p:nvPr userDrawn="1"/>
        </p:nvGrpSpPr>
        <p:grpSpPr>
          <a:xfrm>
            <a:off x="9552781" y="3155280"/>
            <a:ext cx="1079187" cy="1080000"/>
            <a:chOff x="9679664" y="3946815"/>
            <a:chExt cx="1094812" cy="1081894"/>
          </a:xfrm>
          <a:solidFill>
            <a:srgbClr val="D6BD24"/>
          </a:solidFill>
        </p:grpSpPr>
        <p:sp>
          <p:nvSpPr>
            <p:cNvPr id="80" name="Ovale 79"/>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81" name="CasellaDiTesto 80"/>
            <p:cNvSpPr txBox="1"/>
            <p:nvPr userDrawn="1"/>
          </p:nvSpPr>
          <p:spPr>
            <a:xfrm>
              <a:off x="9694476" y="4154661"/>
              <a:ext cx="1080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pic>
        <p:nvPicPr>
          <p:cNvPr id="33" name="Picture 3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10722476" y="1692006"/>
            <a:ext cx="714000" cy="122400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178400" y="3812400"/>
            <a:ext cx="2380120" cy="287999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ondaria_ITA_MAT_riepilogo_livell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4"/>
          <p:cNvGrpSpPr/>
          <p:nvPr userDrawn="1"/>
        </p:nvGrpSpPr>
        <p:grpSpPr>
          <a:xfrm>
            <a:off x="7550868" y="999241"/>
            <a:ext cx="4572000" cy="5656083"/>
            <a:chOff x="-5681670" y="153466"/>
            <a:chExt cx="5420212" cy="2229061"/>
          </a:xfrm>
          <a:solidFill>
            <a:srgbClr val="0D4A91">
              <a:alpha val="70000"/>
            </a:srgbClr>
          </a:solidFill>
        </p:grpSpPr>
        <p:sp>
          <p:nvSpPr>
            <p:cNvPr id="7" name="Freeform 5"/>
            <p:cNvSpPr/>
            <p:nvPr/>
          </p:nvSpPr>
          <p:spPr>
            <a:xfrm>
              <a:off x="-5681670" y="153466"/>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aphicFrame>
        <p:nvGraphicFramePr>
          <p:cNvPr id="2" name="Table 1"/>
          <p:cNvGraphicFramePr>
            <a:graphicFrameLocks noGrp="1"/>
          </p:cNvGraphicFramePr>
          <p:nvPr userDrawn="1"/>
        </p:nvGraphicFramePr>
        <p:xfrm>
          <a:off x="7634918" y="1184594"/>
          <a:ext cx="4374826" cy="1112520"/>
        </p:xfrm>
        <a:graphic>
          <a:graphicData uri="http://schemas.openxmlformats.org/drawingml/2006/table">
            <a:tbl>
              <a:tblPr firstRow="1" bandRow="1">
                <a:tableStyleId>{93296810-A885-4BE3-A3E7-6D5BEEA58F35}</a:tableStyleId>
              </a:tblPr>
              <a:tblGrid>
                <a:gridCol w="1135456"/>
                <a:gridCol w="647874"/>
                <a:gridCol w="647874"/>
                <a:gridCol w="647874"/>
                <a:gridCol w="647874"/>
                <a:gridCol w="647874"/>
              </a:tblGrid>
              <a:tr h="370840">
                <a:tc>
                  <a:txBody>
                    <a:bodyPr/>
                    <a:lstStyle/>
                    <a:p>
                      <a:endParaRPr lang="it-IT" sz="1400" dirty="0">
                        <a:latin typeface="Verdana" panose="020B0604030504040204" pitchFamily="34" charset="0"/>
                        <a:ea typeface="Verdana" panose="020B0604030504040204" pitchFamily="34" charset="0"/>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400" dirty="0">
                          <a:latin typeface="Verdana" panose="020B0604030504040204" pitchFamily="34" charset="0"/>
                          <a:ea typeface="Verdana" panose="020B0604030504040204" pitchFamily="34" charset="0"/>
                        </a:rPr>
                        <a:t>L1</a:t>
                      </a: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400" dirty="0">
                          <a:latin typeface="Verdana" panose="020B0604030504040204" pitchFamily="34" charset="0"/>
                          <a:ea typeface="Verdana" panose="020B0604030504040204" pitchFamily="34" charset="0"/>
                        </a:rPr>
                        <a:t>L2</a:t>
                      </a: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400" dirty="0">
                          <a:latin typeface="Verdana" panose="020B0604030504040204" pitchFamily="34" charset="0"/>
                          <a:ea typeface="Verdana" panose="020B0604030504040204" pitchFamily="34" charset="0"/>
                        </a:rPr>
                        <a:t>L3</a:t>
                      </a: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400" dirty="0">
                          <a:latin typeface="Verdana" panose="020B0604030504040204" pitchFamily="34" charset="0"/>
                          <a:ea typeface="Verdana" panose="020B0604030504040204" pitchFamily="34" charset="0"/>
                        </a:rPr>
                        <a:t>L4</a:t>
                      </a: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400" dirty="0">
                          <a:latin typeface="Verdana" panose="020B0604030504040204" pitchFamily="34" charset="0"/>
                          <a:ea typeface="Verdana" panose="020B0604030504040204" pitchFamily="34" charset="0"/>
                        </a:rPr>
                        <a:t>L5</a:t>
                      </a: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l"/>
                      <a:r>
                        <a:rPr lang="it-IT" sz="1300" b="1" spc="0" baseline="0" dirty="0">
                          <a:solidFill>
                            <a:schemeClr val="bg1"/>
                          </a:solidFill>
                          <a:latin typeface="Verdana" panose="020B0604030504040204" pitchFamily="34" charset="0"/>
                          <a:ea typeface="Verdana" panose="020B0604030504040204" pitchFamily="34" charset="0"/>
                        </a:rPr>
                        <a:t>Calabria</a:t>
                      </a:r>
                      <a:endParaRPr lang="it-IT" sz="1300" b="1" spc="0" baseline="0" dirty="0">
                        <a:solidFill>
                          <a:schemeClr val="bg1"/>
                        </a:solidFill>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l"/>
                      <a:r>
                        <a:rPr lang="it-IT" sz="1300" b="1" dirty="0">
                          <a:solidFill>
                            <a:schemeClr val="bg1"/>
                          </a:solidFill>
                          <a:latin typeface="Verdana" panose="020B0604030504040204" pitchFamily="34" charset="0"/>
                          <a:ea typeface="Verdana" panose="020B0604030504040204" pitchFamily="34" charset="0"/>
                        </a:rPr>
                        <a:t>ITALIA</a:t>
                      </a:r>
                      <a:endParaRPr lang="it-IT" sz="1300" b="1" dirty="0">
                        <a:solidFill>
                          <a:schemeClr val="bg1"/>
                        </a:solidFill>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ondaria_G08_ENG_general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Freeform 22"/>
          <p:cNvSpPr/>
          <p:nvPr userDrawn="1"/>
        </p:nvSpPr>
        <p:spPr>
          <a:xfrm>
            <a:off x="7677150" y="1041558"/>
            <a:ext cx="4449748" cy="2225518"/>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FABA5">
              <a:alpha val="49804"/>
            </a:srgbClr>
          </a:solidFill>
          <a:effectLst>
            <a:outerShdw blurRad="50800" dist="38100" dir="2700000" algn="tl" rotWithShape="0">
              <a:prstClr val="black">
                <a:alpha val="44776"/>
              </a:prstClr>
            </a:outerShdw>
          </a:effectLst>
        </p:spPr>
        <p:txBody>
          <a:bodyPr anchor="ctr"/>
          <a:lstStyle/>
          <a:p>
            <a:pPr algn="r">
              <a:defRPr/>
            </a:pPr>
            <a:endParaRPr lang="it-IT" sz="2000" b="1" dirty="0">
              <a:solidFill>
                <a:prstClr val="white"/>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8" name="Tabella 28"/>
          <p:cNvGraphicFramePr>
            <a:graphicFrameLocks noGrp="1"/>
          </p:cNvGraphicFramePr>
          <p:nvPr userDrawn="1"/>
        </p:nvGraphicFramePr>
        <p:xfrm>
          <a:off x="7677149" y="1041558"/>
          <a:ext cx="4449749" cy="2106360"/>
        </p:xfrm>
        <a:graphic>
          <a:graphicData uri="http://schemas.openxmlformats.org/drawingml/2006/table">
            <a:tbl>
              <a:tblPr firstRow="1" bandRow="1">
                <a:tableStyleId>{5C22544A-7EE6-4342-B048-85BDC9FD1C3A}</a:tableStyleId>
              </a:tblPr>
              <a:tblGrid>
                <a:gridCol w="1498651"/>
                <a:gridCol w="1475549"/>
                <a:gridCol w="1475549"/>
              </a:tblGrid>
              <a:tr h="369000">
                <a:tc>
                  <a:txBody>
                    <a:bodyPr/>
                    <a:lstStyle/>
                    <a:p>
                      <a:endParaRPr lang="it-IT" sz="1600" dirty="0">
                        <a:latin typeface="Verdana" panose="020B0604030504040204" pitchFamily="34" charset="0"/>
                        <a:ea typeface="Verdana" panose="020B060403050404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dirty="0">
                          <a:latin typeface="Verdana" panose="020B0604030504040204" pitchFamily="34" charset="0"/>
                          <a:ea typeface="Verdana" panose="020B0604030504040204" pitchFamily="34" charset="0"/>
                        </a:rPr>
                        <a:t>ITALIA</a:t>
                      </a:r>
                      <a:endParaRPr lang="it-IT" sz="1600" dirty="0">
                        <a:latin typeface="Verdana" panose="020B0604030504040204" pitchFamily="34" charset="0"/>
                        <a:ea typeface="Verdana" panose="020B0604030504040204" pitchFamily="34" charset="0"/>
                      </a:endParaRPr>
                    </a:p>
                  </a:txBody>
                  <a:tcPr>
                    <a:lnL w="12700" cmpd="sng">
                      <a:noFill/>
                    </a:lnL>
                    <a:lnR w="12700" cmpd="sng">
                      <a:noFill/>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600" dirty="0">
                          <a:latin typeface="Verdana" panose="020B0604030504040204" pitchFamily="34" charset="0"/>
                          <a:ea typeface="Verdana" panose="020B0604030504040204" pitchFamily="34" charset="0"/>
                        </a:rPr>
                        <a:t>CALABRIA</a:t>
                      </a:r>
                      <a:endParaRPr lang="it-IT" sz="1600" dirty="0">
                        <a:latin typeface="Verdana" panose="020B0604030504040204" pitchFamily="34" charset="0"/>
                        <a:ea typeface="Verdana" panose="020B0604030504040204" pitchFamily="34" charset="0"/>
                      </a:endParaRPr>
                    </a:p>
                  </a:txBody>
                  <a:tcPr>
                    <a:lnL w="12700" cmpd="sng">
                      <a:noFill/>
                    </a:lnL>
                    <a:lnR w="12700" cmpd="sng">
                      <a:noFill/>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369000">
                <a:tc>
                  <a:txBody>
                    <a:bodyPr/>
                    <a:lstStyle/>
                    <a:p>
                      <a:r>
                        <a:rPr lang="it-IT" sz="1600" b="1" dirty="0">
                          <a:solidFill>
                            <a:srgbClr val="FFFFFF"/>
                          </a:solidFill>
                          <a:latin typeface="Verdana" panose="020B0604030504040204" pitchFamily="34" charset="0"/>
                          <a:ea typeface="Verdana" panose="020B0604030504040204" pitchFamily="34" charset="0"/>
                        </a:rPr>
                        <a:t>Studenti </a:t>
                      </a:r>
                      <a:r>
                        <a:rPr lang="it-IT" sz="1600" b="1" i="1" dirty="0">
                          <a:solidFill>
                            <a:srgbClr val="FFFFFF"/>
                          </a:solidFill>
                          <a:latin typeface="Verdana" panose="020B0604030504040204" pitchFamily="34" charset="0"/>
                          <a:ea typeface="Verdana" panose="020B0604030504040204" pitchFamily="34" charset="0"/>
                        </a:rPr>
                        <a:t>eccellenti</a:t>
                      </a:r>
                      <a:endParaRPr lang="it-IT" sz="1600" b="1" i="1" dirty="0">
                        <a:solidFill>
                          <a:srgbClr val="FFFFFF"/>
                        </a:solidFill>
                        <a:latin typeface="Verdana" panose="020B0604030504040204" pitchFamily="34" charset="0"/>
                        <a:ea typeface="Verdana" panose="020B0604030504040204" pitchFamily="34" charset="0"/>
                      </a:endParaRPr>
                    </a:p>
                  </a:txBody>
                  <a:tcPr>
                    <a:lnL w="12700" cmpd="sng">
                      <a:noFill/>
                    </a:lnL>
                    <a:lnR w="12700" cmpd="sng">
                      <a:noFill/>
                    </a:lnR>
                    <a:lnT w="381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dirty="0">
                        <a:highlight>
                          <a:srgbClr val="1C2835"/>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dirty="0">
                        <a:highlight>
                          <a:srgbClr val="1C2835"/>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369000">
                <a:tc>
                  <a:txBody>
                    <a:bodyPr/>
                    <a:lstStyle/>
                    <a:p>
                      <a:r>
                        <a:rPr lang="it-IT" sz="1600" b="1" dirty="0">
                          <a:solidFill>
                            <a:srgbClr val="FFFFFF"/>
                          </a:solidFill>
                          <a:latin typeface="Verdana" panose="020B0604030504040204" pitchFamily="34" charset="0"/>
                          <a:ea typeface="Verdana" panose="020B0604030504040204" pitchFamily="34" charset="0"/>
                        </a:rPr>
                        <a:t>ESITO MEDIO</a:t>
                      </a:r>
                      <a:endParaRPr lang="it-IT" sz="1600" b="1" dirty="0">
                        <a:solidFill>
                          <a:srgbClr val="FFFFFF"/>
                        </a:solidFill>
                        <a:latin typeface="Verdana" panose="020B0604030504040204" pitchFamily="34" charset="0"/>
                        <a:ea typeface="Verdana" panose="020B0604030504040204" pitchFamily="34" charset="0"/>
                      </a:endParaRP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b="1" dirty="0">
                        <a:solidFill>
                          <a:srgbClr val="FFFFFF"/>
                        </a:solidFill>
                        <a:highlight>
                          <a:srgbClr val="2F6AB1"/>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dirty="0">
                        <a:highlight>
                          <a:srgbClr val="2F6AB1"/>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36900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it-IT" sz="1600" b="1" dirty="0">
                          <a:solidFill>
                            <a:srgbClr val="FFFFFF"/>
                          </a:solidFill>
                          <a:latin typeface="Verdana" panose="020B0604030504040204" pitchFamily="34" charset="0"/>
                          <a:ea typeface="Verdana" panose="020B0604030504040204" pitchFamily="34" charset="0"/>
                        </a:rPr>
                        <a:t>Studenti </a:t>
                      </a:r>
                      <a:r>
                        <a:rPr lang="it-IT" sz="1600" b="1" i="1" dirty="0">
                          <a:solidFill>
                            <a:srgbClr val="FFFFFF"/>
                          </a:solidFill>
                          <a:latin typeface="Verdana" panose="020B0604030504040204" pitchFamily="34" charset="0"/>
                          <a:ea typeface="Verdana" panose="020B0604030504040204" pitchFamily="34" charset="0"/>
                        </a:rPr>
                        <a:t>fragili</a:t>
                      </a:r>
                      <a:endParaRPr lang="it-IT" sz="1600" b="1" i="1" dirty="0">
                        <a:solidFill>
                          <a:srgbClr val="FFFFFF"/>
                        </a:solidFill>
                        <a:latin typeface="Verdana" panose="020B0604030504040204" pitchFamily="34" charset="0"/>
                        <a:ea typeface="Verdana" panose="020B0604030504040204" pitchFamily="34" charset="0"/>
                      </a:endParaRP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dirty="0">
                        <a:highlight>
                          <a:srgbClr val="7C1413"/>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dirty="0">
                        <a:highlight>
                          <a:srgbClr val="7C1413"/>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39" name="Group 4"/>
          <p:cNvGrpSpPr/>
          <p:nvPr userDrawn="1"/>
        </p:nvGrpSpPr>
        <p:grpSpPr>
          <a:xfrm>
            <a:off x="6520956" y="5420043"/>
            <a:ext cx="5605942" cy="1311841"/>
            <a:chOff x="-5681670" y="153466"/>
            <a:chExt cx="5420212" cy="2229061"/>
          </a:xfrm>
          <a:solidFill>
            <a:srgbClr val="5FABA5">
              <a:alpha val="83087"/>
            </a:srgbClr>
          </a:solidFill>
        </p:grpSpPr>
        <p:sp>
          <p:nvSpPr>
            <p:cNvPr id="40" name="Freeform 5"/>
            <p:cNvSpPr/>
            <p:nvPr/>
          </p:nvSpPr>
          <p:spPr>
            <a:xfrm>
              <a:off x="-5681670" y="153466"/>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Ovale 31"/>
          <p:cNvSpPr/>
          <p:nvPr userDrawn="1"/>
        </p:nvSpPr>
        <p:spPr>
          <a:xfrm>
            <a:off x="8476259" y="3581328"/>
            <a:ext cx="1440000" cy="1440000"/>
          </a:xfrm>
          <a:prstGeom prst="ellipse">
            <a:avLst/>
          </a:prstGeom>
          <a:solidFill>
            <a:srgbClr val="5FABA5"/>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tlCol="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ITALIA</a:t>
            </a: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17" name="Freeform 22"/>
          <p:cNvSpPr/>
          <p:nvPr userDrawn="1"/>
        </p:nvSpPr>
        <p:spPr>
          <a:xfrm>
            <a:off x="8433784" y="3401505"/>
            <a:ext cx="2880000" cy="468000"/>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FABA5">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Raggiunge A2</a:t>
            </a:r>
            <a:endPar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Ovale 33"/>
          <p:cNvSpPr/>
          <p:nvPr userDrawn="1"/>
        </p:nvSpPr>
        <p:spPr>
          <a:xfrm>
            <a:off x="9594881" y="3767762"/>
            <a:ext cx="1440000" cy="1440000"/>
          </a:xfrm>
          <a:prstGeom prst="ellipse">
            <a:avLst/>
          </a:prstGeom>
          <a:solidFill>
            <a:srgbClr val="D6BD24"/>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80000" rtlCol="0" anchor="t" anchorCtr="0"/>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5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200" b="1" i="0" u="none" strike="noStrike" kern="1200" cap="none" spc="-5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pic>
        <p:nvPicPr>
          <p:cNvPr id="19" name="Immagin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10949977" y="4128088"/>
            <a:ext cx="377999" cy="648000"/>
          </a:xfrm>
          <a:prstGeom prst="rect">
            <a:avLst/>
          </a:prstGeom>
        </p:spPr>
      </p:pic>
      <p:pic>
        <p:nvPicPr>
          <p:cNvPr id="20" name="Immagine 3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731286" y="3809012"/>
            <a:ext cx="1309066" cy="1584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ia_G13_ENG_general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Freeform 22"/>
          <p:cNvSpPr/>
          <p:nvPr userDrawn="1"/>
        </p:nvSpPr>
        <p:spPr>
          <a:xfrm>
            <a:off x="7677150" y="1041558"/>
            <a:ext cx="4449748" cy="2225518"/>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FABA5">
              <a:alpha val="49804"/>
            </a:srgbClr>
          </a:solidFill>
          <a:effectLst>
            <a:outerShdw blurRad="50800" dist="38100" dir="2700000" algn="tl" rotWithShape="0">
              <a:prstClr val="black">
                <a:alpha val="44776"/>
              </a:prstClr>
            </a:outerShdw>
          </a:effectLst>
        </p:spPr>
        <p:txBody>
          <a:bodyPr anchor="ctr"/>
          <a:lstStyle/>
          <a:p>
            <a:pPr algn="r">
              <a:defRPr/>
            </a:pPr>
            <a:endParaRPr lang="it-IT" sz="2000" b="1" dirty="0">
              <a:solidFill>
                <a:prstClr val="white"/>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8" name="Tabella 28"/>
          <p:cNvGraphicFramePr>
            <a:graphicFrameLocks noGrp="1"/>
          </p:cNvGraphicFramePr>
          <p:nvPr userDrawn="1"/>
        </p:nvGraphicFramePr>
        <p:xfrm>
          <a:off x="7677149" y="1041558"/>
          <a:ext cx="4449749" cy="2106360"/>
        </p:xfrm>
        <a:graphic>
          <a:graphicData uri="http://schemas.openxmlformats.org/drawingml/2006/table">
            <a:tbl>
              <a:tblPr firstRow="1" bandRow="1">
                <a:tableStyleId>{5C22544A-7EE6-4342-B048-85BDC9FD1C3A}</a:tableStyleId>
              </a:tblPr>
              <a:tblGrid>
                <a:gridCol w="1498651"/>
                <a:gridCol w="1475549"/>
                <a:gridCol w="1475549"/>
              </a:tblGrid>
              <a:tr h="369000">
                <a:tc>
                  <a:txBody>
                    <a:bodyPr/>
                    <a:lstStyle/>
                    <a:p>
                      <a:endParaRPr lang="it-IT" sz="1600" dirty="0">
                        <a:latin typeface="Verdana" panose="020B0604030504040204" pitchFamily="34" charset="0"/>
                        <a:ea typeface="Verdana" panose="020B060403050404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dirty="0">
                          <a:latin typeface="Verdana" panose="020B0604030504040204" pitchFamily="34" charset="0"/>
                          <a:ea typeface="Verdana" panose="020B0604030504040204" pitchFamily="34" charset="0"/>
                        </a:rPr>
                        <a:t>ITALIA</a:t>
                      </a:r>
                      <a:endParaRPr lang="it-IT" sz="1600" dirty="0">
                        <a:latin typeface="Verdana" panose="020B0604030504040204" pitchFamily="34" charset="0"/>
                        <a:ea typeface="Verdana" panose="020B0604030504040204" pitchFamily="34" charset="0"/>
                      </a:endParaRPr>
                    </a:p>
                  </a:txBody>
                  <a:tcPr>
                    <a:lnL w="12700" cmpd="sng">
                      <a:noFill/>
                    </a:lnL>
                    <a:lnR w="12700" cmpd="sng">
                      <a:noFill/>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600" dirty="0">
                          <a:latin typeface="Verdana" panose="020B0604030504040204" pitchFamily="34" charset="0"/>
                          <a:ea typeface="Verdana" panose="020B0604030504040204" pitchFamily="34" charset="0"/>
                        </a:rPr>
                        <a:t>CALABRIA</a:t>
                      </a:r>
                      <a:endParaRPr lang="it-IT" sz="1600" dirty="0">
                        <a:latin typeface="Verdana" panose="020B0604030504040204" pitchFamily="34" charset="0"/>
                        <a:ea typeface="Verdana" panose="020B0604030504040204" pitchFamily="34" charset="0"/>
                      </a:endParaRPr>
                    </a:p>
                  </a:txBody>
                  <a:tcPr>
                    <a:lnL w="12700" cmpd="sng">
                      <a:noFill/>
                    </a:lnL>
                    <a:lnR w="12700" cmpd="sng">
                      <a:noFill/>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369000">
                <a:tc>
                  <a:txBody>
                    <a:bodyPr/>
                    <a:lstStyle/>
                    <a:p>
                      <a:r>
                        <a:rPr lang="it-IT" sz="1600" b="1" dirty="0">
                          <a:solidFill>
                            <a:srgbClr val="FFFFFF"/>
                          </a:solidFill>
                          <a:latin typeface="Verdana" panose="020B0604030504040204" pitchFamily="34" charset="0"/>
                          <a:ea typeface="Verdana" panose="020B0604030504040204" pitchFamily="34" charset="0"/>
                        </a:rPr>
                        <a:t>Studenti </a:t>
                      </a:r>
                      <a:r>
                        <a:rPr lang="it-IT" sz="1600" b="1" i="1" dirty="0">
                          <a:solidFill>
                            <a:srgbClr val="FFFFFF"/>
                          </a:solidFill>
                          <a:latin typeface="Verdana" panose="020B0604030504040204" pitchFamily="34" charset="0"/>
                          <a:ea typeface="Verdana" panose="020B0604030504040204" pitchFamily="34" charset="0"/>
                        </a:rPr>
                        <a:t>eccellenti</a:t>
                      </a:r>
                      <a:endParaRPr lang="it-IT" sz="1600" b="1" i="1" dirty="0">
                        <a:solidFill>
                          <a:srgbClr val="FFFFFF"/>
                        </a:solidFill>
                        <a:latin typeface="Verdana" panose="020B0604030504040204" pitchFamily="34" charset="0"/>
                        <a:ea typeface="Verdana" panose="020B0604030504040204" pitchFamily="34" charset="0"/>
                      </a:endParaRPr>
                    </a:p>
                  </a:txBody>
                  <a:tcPr>
                    <a:lnL w="12700" cmpd="sng">
                      <a:noFill/>
                    </a:lnL>
                    <a:lnR w="12700" cmpd="sng">
                      <a:noFill/>
                    </a:lnR>
                    <a:lnT w="381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dirty="0">
                        <a:highlight>
                          <a:srgbClr val="1C2835"/>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dirty="0">
                        <a:highlight>
                          <a:srgbClr val="1C2835"/>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369000">
                <a:tc>
                  <a:txBody>
                    <a:bodyPr/>
                    <a:lstStyle/>
                    <a:p>
                      <a:r>
                        <a:rPr lang="it-IT" sz="1600" b="1" dirty="0">
                          <a:solidFill>
                            <a:srgbClr val="FFFFFF"/>
                          </a:solidFill>
                          <a:latin typeface="Verdana" panose="020B0604030504040204" pitchFamily="34" charset="0"/>
                          <a:ea typeface="Verdana" panose="020B0604030504040204" pitchFamily="34" charset="0"/>
                        </a:rPr>
                        <a:t>ESITO MEDIO</a:t>
                      </a:r>
                      <a:endParaRPr lang="it-IT" sz="1600" b="1" dirty="0">
                        <a:solidFill>
                          <a:srgbClr val="FFFFFF"/>
                        </a:solidFill>
                        <a:latin typeface="Verdana" panose="020B0604030504040204" pitchFamily="34" charset="0"/>
                        <a:ea typeface="Verdana" panose="020B0604030504040204" pitchFamily="34" charset="0"/>
                      </a:endParaRP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b="1" dirty="0">
                        <a:solidFill>
                          <a:srgbClr val="FFFFFF"/>
                        </a:solidFill>
                        <a:highlight>
                          <a:srgbClr val="2F6AB1"/>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dirty="0">
                        <a:highlight>
                          <a:srgbClr val="2F6AB1"/>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36900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it-IT" sz="1600" b="1" dirty="0">
                          <a:solidFill>
                            <a:srgbClr val="FFFFFF"/>
                          </a:solidFill>
                          <a:latin typeface="Verdana" panose="020B0604030504040204" pitchFamily="34" charset="0"/>
                          <a:ea typeface="Verdana" panose="020B0604030504040204" pitchFamily="34" charset="0"/>
                        </a:rPr>
                        <a:t>Studenti </a:t>
                      </a:r>
                      <a:r>
                        <a:rPr lang="it-IT" sz="1600" b="1" i="1" dirty="0">
                          <a:solidFill>
                            <a:srgbClr val="FFFFFF"/>
                          </a:solidFill>
                          <a:latin typeface="Verdana" panose="020B0604030504040204" pitchFamily="34" charset="0"/>
                          <a:ea typeface="Verdana" panose="020B0604030504040204" pitchFamily="34" charset="0"/>
                        </a:rPr>
                        <a:t>fragili</a:t>
                      </a:r>
                      <a:endParaRPr lang="it-IT" sz="1600" b="1" i="1" dirty="0">
                        <a:solidFill>
                          <a:srgbClr val="FFFFFF"/>
                        </a:solidFill>
                        <a:latin typeface="Verdana" panose="020B0604030504040204" pitchFamily="34" charset="0"/>
                        <a:ea typeface="Verdana" panose="020B0604030504040204" pitchFamily="34" charset="0"/>
                      </a:endParaRP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dirty="0">
                        <a:highlight>
                          <a:srgbClr val="7C1413"/>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dirty="0">
                        <a:highlight>
                          <a:srgbClr val="7C1413"/>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39" name="Group 4"/>
          <p:cNvGrpSpPr/>
          <p:nvPr userDrawn="1"/>
        </p:nvGrpSpPr>
        <p:grpSpPr>
          <a:xfrm>
            <a:off x="6520956" y="5420043"/>
            <a:ext cx="5605942" cy="1311841"/>
            <a:chOff x="-5681670" y="153466"/>
            <a:chExt cx="5420212" cy="2229061"/>
          </a:xfrm>
          <a:solidFill>
            <a:srgbClr val="5FABA5">
              <a:alpha val="83087"/>
            </a:srgbClr>
          </a:solidFill>
        </p:grpSpPr>
        <p:sp>
          <p:nvSpPr>
            <p:cNvPr id="40" name="Freeform 5"/>
            <p:cNvSpPr/>
            <p:nvPr/>
          </p:nvSpPr>
          <p:spPr>
            <a:xfrm>
              <a:off x="-5681670" y="153466"/>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Ovale 31"/>
          <p:cNvSpPr/>
          <p:nvPr userDrawn="1"/>
        </p:nvSpPr>
        <p:spPr>
          <a:xfrm>
            <a:off x="8476259" y="3581328"/>
            <a:ext cx="1440000" cy="1440000"/>
          </a:xfrm>
          <a:prstGeom prst="ellipse">
            <a:avLst/>
          </a:prstGeom>
          <a:solidFill>
            <a:srgbClr val="5FABA5"/>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tlCol="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ITALIA</a:t>
            </a: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12" name="Freeform 22"/>
          <p:cNvSpPr/>
          <p:nvPr userDrawn="1"/>
        </p:nvSpPr>
        <p:spPr>
          <a:xfrm>
            <a:off x="8433784" y="3401505"/>
            <a:ext cx="2880000" cy="468000"/>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FABA5">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Raggiunge B2</a:t>
            </a:r>
            <a:endPar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Ovale 33"/>
          <p:cNvSpPr/>
          <p:nvPr userDrawn="1"/>
        </p:nvSpPr>
        <p:spPr>
          <a:xfrm>
            <a:off x="9594881" y="3767762"/>
            <a:ext cx="1440000" cy="1440000"/>
          </a:xfrm>
          <a:prstGeom prst="ellipse">
            <a:avLst/>
          </a:prstGeom>
          <a:solidFill>
            <a:srgbClr val="D6BD24"/>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80000" rtlCol="0" anchor="t" anchorCtr="0"/>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5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200" b="1" i="0" u="none" strike="noStrike" kern="1200" cap="none" spc="-5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pic>
        <p:nvPicPr>
          <p:cNvPr id="14" name="Immagin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10949977" y="4128088"/>
            <a:ext cx="377999" cy="648000"/>
          </a:xfrm>
          <a:prstGeom prst="rect">
            <a:avLst/>
          </a:prstGeom>
        </p:spPr>
      </p:pic>
      <p:pic>
        <p:nvPicPr>
          <p:cNvPr id="15" name="Immagine 3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731286" y="3809012"/>
            <a:ext cx="1309066" cy="1584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08_ENG_nel_temp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uppo 18"/>
          <p:cNvGrpSpPr>
            <a:grpSpLocks noChangeAspect="1"/>
          </p:cNvGrpSpPr>
          <p:nvPr userDrawn="1"/>
        </p:nvGrpSpPr>
        <p:grpSpPr>
          <a:xfrm>
            <a:off x="6654428" y="1070614"/>
            <a:ext cx="1080000" cy="1080000"/>
            <a:chOff x="8598750" y="3760381"/>
            <a:chExt cx="1081894" cy="1081894"/>
          </a:xfrm>
        </p:grpSpPr>
        <p:sp>
          <p:nvSpPr>
            <p:cNvPr id="10" name="Ovale 9"/>
            <p:cNvSpPr/>
            <p:nvPr userDrawn="1"/>
          </p:nvSpPr>
          <p:spPr>
            <a:xfrm>
              <a:off x="8598750" y="3760381"/>
              <a:ext cx="1081894" cy="1081894"/>
            </a:xfrm>
            <a:prstGeom prst="ellipse">
              <a:avLst/>
            </a:prstGeom>
            <a:solidFill>
              <a:srgbClr val="5FABA5"/>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17" name="CasellaDiTesto 16"/>
            <p:cNvSpPr txBox="1"/>
            <p:nvPr userDrawn="1"/>
          </p:nvSpPr>
          <p:spPr>
            <a:xfrm>
              <a:off x="8617026" y="3892398"/>
              <a:ext cx="921058" cy="43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22" name="Freeform 22"/>
          <p:cNvSpPr/>
          <p:nvPr userDrawn="1"/>
        </p:nvSpPr>
        <p:spPr>
          <a:xfrm>
            <a:off x="7008081" y="955187"/>
            <a:ext cx="1110365" cy="290591"/>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FABA5">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2018</a:t>
            </a:r>
            <a:endPar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8" name="Gruppo 17"/>
          <p:cNvGrpSpPr>
            <a:grpSpLocks noChangeAspect="1"/>
          </p:cNvGrpSpPr>
          <p:nvPr userDrawn="1"/>
        </p:nvGrpSpPr>
        <p:grpSpPr>
          <a:xfrm>
            <a:off x="7451843" y="1203780"/>
            <a:ext cx="1079187" cy="1080000"/>
            <a:chOff x="9679664" y="3946815"/>
            <a:chExt cx="1094812" cy="1081894"/>
          </a:xfrm>
          <a:solidFill>
            <a:srgbClr val="D6BD24"/>
          </a:solidFill>
        </p:grpSpPr>
        <p:sp>
          <p:nvSpPr>
            <p:cNvPr id="11" name="Ovale 10"/>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15" name="CasellaDiTesto 14"/>
            <p:cNvSpPr txBox="1"/>
            <p:nvPr userDrawn="1"/>
          </p:nvSpPr>
          <p:spPr>
            <a:xfrm>
              <a:off x="9694476" y="4154661"/>
              <a:ext cx="1080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grpSp>
        <p:nvGrpSpPr>
          <p:cNvPr id="68" name="Gruppo 67"/>
          <p:cNvGrpSpPr>
            <a:grpSpLocks noChangeAspect="1"/>
          </p:cNvGrpSpPr>
          <p:nvPr userDrawn="1"/>
        </p:nvGrpSpPr>
        <p:grpSpPr>
          <a:xfrm>
            <a:off x="9747442" y="5246712"/>
            <a:ext cx="1359861" cy="1359861"/>
            <a:chOff x="8598750" y="3760381"/>
            <a:chExt cx="1081894" cy="1081894"/>
          </a:xfrm>
          <a:solidFill>
            <a:srgbClr val="5FABA5"/>
          </a:solidFill>
        </p:grpSpPr>
        <p:sp>
          <p:nvSpPr>
            <p:cNvPr id="69" name="Ovale 68"/>
            <p:cNvSpPr/>
            <p:nvPr userDrawn="1"/>
          </p:nvSpPr>
          <p:spPr>
            <a:xfrm>
              <a:off x="8598750" y="3760381"/>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70" name="CasellaDiTesto 69"/>
            <p:cNvSpPr txBox="1"/>
            <p:nvPr userDrawn="1"/>
          </p:nvSpPr>
          <p:spPr>
            <a:xfrm>
              <a:off x="8601463" y="3865151"/>
              <a:ext cx="921058" cy="3672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71" name="Freeform 22"/>
          <p:cNvSpPr/>
          <p:nvPr userDrawn="1"/>
        </p:nvSpPr>
        <p:spPr>
          <a:xfrm>
            <a:off x="10484365" y="5005974"/>
            <a:ext cx="1245951" cy="434006"/>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FABA5">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2022</a:t>
            </a:r>
            <a:endParaRPr kumimoji="0" lang="it-IT" sz="2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2" name="Gruppo 71"/>
          <p:cNvGrpSpPr>
            <a:grpSpLocks noChangeAspect="1"/>
          </p:cNvGrpSpPr>
          <p:nvPr userDrawn="1"/>
        </p:nvGrpSpPr>
        <p:grpSpPr>
          <a:xfrm>
            <a:off x="10784663" y="5353244"/>
            <a:ext cx="1358839" cy="1359861"/>
            <a:chOff x="9679664" y="3946815"/>
            <a:chExt cx="1094812" cy="1081894"/>
          </a:xfrm>
          <a:solidFill>
            <a:srgbClr val="D6BD24"/>
          </a:solidFill>
        </p:grpSpPr>
        <p:sp>
          <p:nvSpPr>
            <p:cNvPr id="73" name="Ovale 72"/>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74" name="CasellaDiTesto 73"/>
            <p:cNvSpPr txBox="1"/>
            <p:nvPr userDrawn="1"/>
          </p:nvSpPr>
          <p:spPr>
            <a:xfrm>
              <a:off x="9694476" y="4154661"/>
              <a:ext cx="1080000" cy="2203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grpSp>
        <p:nvGrpSpPr>
          <p:cNvPr id="75" name="Gruppo 74"/>
          <p:cNvGrpSpPr>
            <a:grpSpLocks noChangeAspect="1"/>
          </p:cNvGrpSpPr>
          <p:nvPr userDrawn="1"/>
        </p:nvGrpSpPr>
        <p:grpSpPr>
          <a:xfrm>
            <a:off x="7858502" y="2431480"/>
            <a:ext cx="1080000" cy="1080000"/>
            <a:chOff x="8598750" y="3760381"/>
            <a:chExt cx="1081894" cy="1081894"/>
          </a:xfrm>
          <a:solidFill>
            <a:srgbClr val="5FABA5"/>
          </a:solidFill>
        </p:grpSpPr>
        <p:sp>
          <p:nvSpPr>
            <p:cNvPr id="76" name="Ovale 75"/>
            <p:cNvSpPr/>
            <p:nvPr userDrawn="1"/>
          </p:nvSpPr>
          <p:spPr>
            <a:xfrm>
              <a:off x="8598750" y="3760381"/>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77" name="CasellaDiTesto 76"/>
            <p:cNvSpPr txBox="1"/>
            <p:nvPr userDrawn="1"/>
          </p:nvSpPr>
          <p:spPr>
            <a:xfrm>
              <a:off x="8617026" y="3892332"/>
              <a:ext cx="921058" cy="43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78" name="Freeform 22"/>
          <p:cNvSpPr/>
          <p:nvPr userDrawn="1"/>
        </p:nvSpPr>
        <p:spPr>
          <a:xfrm>
            <a:off x="8212155" y="2316053"/>
            <a:ext cx="1110365" cy="290591"/>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FABA5">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2019</a:t>
            </a:r>
            <a:endPar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9" name="Gruppo 78"/>
          <p:cNvGrpSpPr>
            <a:grpSpLocks noChangeAspect="1"/>
          </p:cNvGrpSpPr>
          <p:nvPr userDrawn="1"/>
        </p:nvGrpSpPr>
        <p:grpSpPr>
          <a:xfrm>
            <a:off x="8655917" y="2564646"/>
            <a:ext cx="1079187" cy="1080000"/>
            <a:chOff x="9679664" y="3946815"/>
            <a:chExt cx="1094812" cy="1081894"/>
          </a:xfrm>
          <a:solidFill>
            <a:srgbClr val="D6BD24"/>
          </a:solidFill>
        </p:grpSpPr>
        <p:sp>
          <p:nvSpPr>
            <p:cNvPr id="80" name="Ovale 79"/>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81" name="CasellaDiTesto 80"/>
            <p:cNvSpPr txBox="1"/>
            <p:nvPr userDrawn="1"/>
          </p:nvSpPr>
          <p:spPr>
            <a:xfrm>
              <a:off x="9694476" y="4154661"/>
              <a:ext cx="1080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grpSp>
        <p:nvGrpSpPr>
          <p:cNvPr id="82" name="Gruppo 81"/>
          <p:cNvGrpSpPr>
            <a:grpSpLocks noChangeAspect="1"/>
          </p:cNvGrpSpPr>
          <p:nvPr userDrawn="1"/>
        </p:nvGrpSpPr>
        <p:grpSpPr>
          <a:xfrm>
            <a:off x="9072010" y="3792808"/>
            <a:ext cx="1080000" cy="1080000"/>
            <a:chOff x="8598750" y="3760381"/>
            <a:chExt cx="1081894" cy="1081894"/>
          </a:xfrm>
          <a:solidFill>
            <a:srgbClr val="5FABA5"/>
          </a:solidFill>
        </p:grpSpPr>
        <p:sp>
          <p:nvSpPr>
            <p:cNvPr id="83" name="Ovale 82"/>
            <p:cNvSpPr/>
            <p:nvPr userDrawn="1"/>
          </p:nvSpPr>
          <p:spPr>
            <a:xfrm>
              <a:off x="8598750" y="3760381"/>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84" name="CasellaDiTesto 83"/>
            <p:cNvSpPr txBox="1"/>
            <p:nvPr userDrawn="1"/>
          </p:nvSpPr>
          <p:spPr>
            <a:xfrm>
              <a:off x="8617026" y="3895409"/>
              <a:ext cx="921058" cy="43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85" name="Freeform 22"/>
          <p:cNvSpPr/>
          <p:nvPr userDrawn="1"/>
        </p:nvSpPr>
        <p:spPr>
          <a:xfrm>
            <a:off x="9425663" y="3677381"/>
            <a:ext cx="1110365" cy="290591"/>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FABA5">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2021</a:t>
            </a:r>
            <a:endPar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86" name="Gruppo 85"/>
          <p:cNvGrpSpPr>
            <a:grpSpLocks noChangeAspect="1"/>
          </p:cNvGrpSpPr>
          <p:nvPr userDrawn="1"/>
        </p:nvGrpSpPr>
        <p:grpSpPr>
          <a:xfrm>
            <a:off x="9869425" y="3925974"/>
            <a:ext cx="1079187" cy="1080000"/>
            <a:chOff x="9679664" y="3946815"/>
            <a:chExt cx="1094812" cy="1081894"/>
          </a:xfrm>
          <a:solidFill>
            <a:srgbClr val="D6BD24"/>
          </a:solidFill>
        </p:grpSpPr>
        <p:sp>
          <p:nvSpPr>
            <p:cNvPr id="87" name="Ovale 86"/>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88" name="CasellaDiTesto 87"/>
            <p:cNvSpPr txBox="1"/>
            <p:nvPr userDrawn="1"/>
          </p:nvSpPr>
          <p:spPr>
            <a:xfrm>
              <a:off x="9694476" y="4154661"/>
              <a:ext cx="1080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7177869" y="3813852"/>
            <a:ext cx="2380120" cy="287999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10722476" y="1692006"/>
            <a:ext cx="714000" cy="12240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13_ENG_nel_temp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uppo 18"/>
          <p:cNvGrpSpPr>
            <a:grpSpLocks noChangeAspect="1"/>
          </p:cNvGrpSpPr>
          <p:nvPr userDrawn="1"/>
        </p:nvGrpSpPr>
        <p:grpSpPr>
          <a:xfrm>
            <a:off x="7101961" y="1266566"/>
            <a:ext cx="1080000" cy="1080000"/>
            <a:chOff x="8598750" y="3760381"/>
            <a:chExt cx="1081894" cy="1081894"/>
          </a:xfrm>
          <a:solidFill>
            <a:srgbClr val="5FABA5"/>
          </a:solidFill>
        </p:grpSpPr>
        <p:sp>
          <p:nvSpPr>
            <p:cNvPr id="10" name="Ovale 9"/>
            <p:cNvSpPr/>
            <p:nvPr userDrawn="1"/>
          </p:nvSpPr>
          <p:spPr>
            <a:xfrm>
              <a:off x="8598750" y="3760381"/>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17" name="CasellaDiTesto 16"/>
            <p:cNvSpPr txBox="1"/>
            <p:nvPr userDrawn="1"/>
          </p:nvSpPr>
          <p:spPr>
            <a:xfrm>
              <a:off x="8617026" y="3894450"/>
              <a:ext cx="921058" cy="43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22" name="Freeform 22"/>
          <p:cNvSpPr/>
          <p:nvPr userDrawn="1"/>
        </p:nvSpPr>
        <p:spPr>
          <a:xfrm>
            <a:off x="7455614" y="1151139"/>
            <a:ext cx="1110365" cy="290591"/>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FABA5">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2019</a:t>
            </a:r>
            <a:endPar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8" name="Gruppo 17"/>
          <p:cNvGrpSpPr>
            <a:grpSpLocks noChangeAspect="1"/>
          </p:cNvGrpSpPr>
          <p:nvPr userDrawn="1"/>
        </p:nvGrpSpPr>
        <p:grpSpPr>
          <a:xfrm>
            <a:off x="7899376" y="1399732"/>
            <a:ext cx="1079187" cy="1080000"/>
            <a:chOff x="9679664" y="3946815"/>
            <a:chExt cx="1094812" cy="1081894"/>
          </a:xfrm>
          <a:solidFill>
            <a:srgbClr val="D6BD24"/>
          </a:solidFill>
        </p:grpSpPr>
        <p:sp>
          <p:nvSpPr>
            <p:cNvPr id="11" name="Ovale 10"/>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15" name="CasellaDiTesto 14"/>
            <p:cNvSpPr txBox="1"/>
            <p:nvPr userDrawn="1"/>
          </p:nvSpPr>
          <p:spPr>
            <a:xfrm>
              <a:off x="9694476" y="4154661"/>
              <a:ext cx="1080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grpSp>
        <p:nvGrpSpPr>
          <p:cNvPr id="68" name="Gruppo 67"/>
          <p:cNvGrpSpPr>
            <a:grpSpLocks noChangeAspect="1"/>
          </p:cNvGrpSpPr>
          <p:nvPr userDrawn="1"/>
        </p:nvGrpSpPr>
        <p:grpSpPr>
          <a:xfrm>
            <a:off x="9747442" y="5009321"/>
            <a:ext cx="1359861" cy="1359861"/>
            <a:chOff x="8598750" y="3760381"/>
            <a:chExt cx="1081894" cy="1081894"/>
          </a:xfrm>
          <a:solidFill>
            <a:srgbClr val="5FABA5"/>
          </a:solidFill>
        </p:grpSpPr>
        <p:sp>
          <p:nvSpPr>
            <p:cNvPr id="69" name="Ovale 68"/>
            <p:cNvSpPr/>
            <p:nvPr userDrawn="1"/>
          </p:nvSpPr>
          <p:spPr>
            <a:xfrm>
              <a:off x="8598750" y="3760381"/>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70" name="CasellaDiTesto 69"/>
            <p:cNvSpPr txBox="1"/>
            <p:nvPr userDrawn="1"/>
          </p:nvSpPr>
          <p:spPr>
            <a:xfrm>
              <a:off x="8601463" y="3867849"/>
              <a:ext cx="921058" cy="3672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71" name="Freeform 22"/>
          <p:cNvSpPr/>
          <p:nvPr userDrawn="1"/>
        </p:nvSpPr>
        <p:spPr>
          <a:xfrm>
            <a:off x="10484365" y="4768583"/>
            <a:ext cx="1245951" cy="434006"/>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FABA5">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2022</a:t>
            </a:r>
            <a:endParaRPr kumimoji="0" lang="it-IT" sz="2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2" name="Gruppo 71"/>
          <p:cNvGrpSpPr>
            <a:grpSpLocks noChangeAspect="1"/>
          </p:cNvGrpSpPr>
          <p:nvPr userDrawn="1"/>
        </p:nvGrpSpPr>
        <p:grpSpPr>
          <a:xfrm>
            <a:off x="10784663" y="5115853"/>
            <a:ext cx="1358839" cy="1359861"/>
            <a:chOff x="9679664" y="3946815"/>
            <a:chExt cx="1094812" cy="1081894"/>
          </a:xfrm>
          <a:solidFill>
            <a:srgbClr val="D6BD24"/>
          </a:solidFill>
        </p:grpSpPr>
        <p:sp>
          <p:nvSpPr>
            <p:cNvPr id="73" name="Ovale 72"/>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74" name="CasellaDiTesto 73"/>
            <p:cNvSpPr txBox="1"/>
            <p:nvPr userDrawn="1"/>
          </p:nvSpPr>
          <p:spPr>
            <a:xfrm>
              <a:off x="9694476" y="4154661"/>
              <a:ext cx="1080000" cy="2203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grpSp>
        <p:nvGrpSpPr>
          <p:cNvPr id="75" name="Gruppo 74"/>
          <p:cNvGrpSpPr>
            <a:grpSpLocks noChangeAspect="1"/>
          </p:cNvGrpSpPr>
          <p:nvPr userDrawn="1"/>
        </p:nvGrpSpPr>
        <p:grpSpPr>
          <a:xfrm>
            <a:off x="8755366" y="3022114"/>
            <a:ext cx="1080000" cy="1080000"/>
            <a:chOff x="8598750" y="3760381"/>
            <a:chExt cx="1081894" cy="1081894"/>
          </a:xfrm>
          <a:solidFill>
            <a:srgbClr val="5FABA5"/>
          </a:solidFill>
        </p:grpSpPr>
        <p:sp>
          <p:nvSpPr>
            <p:cNvPr id="76" name="Ovale 75"/>
            <p:cNvSpPr/>
            <p:nvPr userDrawn="1"/>
          </p:nvSpPr>
          <p:spPr>
            <a:xfrm>
              <a:off x="8598750" y="3760381"/>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77" name="CasellaDiTesto 76"/>
            <p:cNvSpPr txBox="1"/>
            <p:nvPr userDrawn="1"/>
          </p:nvSpPr>
          <p:spPr>
            <a:xfrm>
              <a:off x="8617026" y="3895704"/>
              <a:ext cx="921058" cy="43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78" name="Freeform 22"/>
          <p:cNvSpPr/>
          <p:nvPr userDrawn="1"/>
        </p:nvSpPr>
        <p:spPr>
          <a:xfrm>
            <a:off x="9109019" y="2906687"/>
            <a:ext cx="1110365" cy="290591"/>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FABA5">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2021</a:t>
            </a:r>
            <a:endPar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9" name="Gruppo 78"/>
          <p:cNvGrpSpPr>
            <a:grpSpLocks noChangeAspect="1"/>
          </p:cNvGrpSpPr>
          <p:nvPr userDrawn="1"/>
        </p:nvGrpSpPr>
        <p:grpSpPr>
          <a:xfrm>
            <a:off x="9552781" y="3155280"/>
            <a:ext cx="1079187" cy="1080000"/>
            <a:chOff x="9679664" y="3946815"/>
            <a:chExt cx="1094812" cy="1081894"/>
          </a:xfrm>
          <a:solidFill>
            <a:srgbClr val="D6BD24"/>
          </a:solidFill>
        </p:grpSpPr>
        <p:sp>
          <p:nvSpPr>
            <p:cNvPr id="80" name="Ovale 79"/>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81" name="CasellaDiTesto 80"/>
            <p:cNvSpPr txBox="1"/>
            <p:nvPr userDrawn="1"/>
          </p:nvSpPr>
          <p:spPr>
            <a:xfrm>
              <a:off x="9694476" y="4154661"/>
              <a:ext cx="1080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pic>
        <p:nvPicPr>
          <p:cNvPr id="33" name="Picture 3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10722476" y="1692006"/>
            <a:ext cx="714000" cy="1224000"/>
          </a:xfrm>
          <a:prstGeom prst="rect">
            <a:avLst/>
          </a:prstGeom>
        </p:spPr>
      </p:pic>
      <p:pic>
        <p:nvPicPr>
          <p:cNvPr id="25" name="Picture 2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177869" y="3813852"/>
            <a:ext cx="2380120" cy="2879999"/>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ia_ENG_riepilogo_livell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4"/>
          <p:cNvGrpSpPr/>
          <p:nvPr userDrawn="1"/>
        </p:nvGrpSpPr>
        <p:grpSpPr>
          <a:xfrm>
            <a:off x="7551092" y="999241"/>
            <a:ext cx="4572000" cy="5656083"/>
            <a:chOff x="-5681670" y="153466"/>
            <a:chExt cx="5420212" cy="2229061"/>
          </a:xfrm>
          <a:solidFill>
            <a:srgbClr val="5FABA5">
              <a:alpha val="70000"/>
            </a:srgbClr>
          </a:solidFill>
        </p:grpSpPr>
        <p:sp>
          <p:nvSpPr>
            <p:cNvPr id="7" name="Freeform 5"/>
            <p:cNvSpPr/>
            <p:nvPr/>
          </p:nvSpPr>
          <p:spPr>
            <a:xfrm>
              <a:off x="-5681670" y="153466"/>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aphicFrame>
        <p:nvGraphicFramePr>
          <p:cNvPr id="8" name="Table 7"/>
          <p:cNvGraphicFramePr>
            <a:graphicFrameLocks noGrp="1"/>
          </p:cNvGraphicFramePr>
          <p:nvPr userDrawn="1"/>
        </p:nvGraphicFramePr>
        <p:xfrm>
          <a:off x="7634917" y="1184594"/>
          <a:ext cx="4350604" cy="1206000"/>
        </p:xfrm>
        <a:graphic>
          <a:graphicData uri="http://schemas.openxmlformats.org/drawingml/2006/table">
            <a:tbl>
              <a:tblPr firstRow="1" bandRow="1">
                <a:tableStyleId>{93296810-A885-4BE3-A3E7-6D5BEEA58F35}</a:tableStyleId>
              </a:tblPr>
              <a:tblGrid>
                <a:gridCol w="1243612"/>
                <a:gridCol w="1035664"/>
                <a:gridCol w="1035664"/>
                <a:gridCol w="1035664"/>
              </a:tblGrid>
              <a:tr h="402000">
                <a:tc>
                  <a:txBody>
                    <a:bodyPr/>
                    <a:lstStyle/>
                    <a:p>
                      <a:endParaRPr lang="it-IT" sz="1400" dirty="0">
                        <a:latin typeface="Verdana" panose="020B0604030504040204" pitchFamily="34" charset="0"/>
                        <a:ea typeface="Verdana" panose="020B0604030504040204" pitchFamily="34" charset="0"/>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402000">
                <a:tc>
                  <a:txBody>
                    <a:bodyPr/>
                    <a:lstStyle/>
                    <a:p>
                      <a:pPr algn="l"/>
                      <a:r>
                        <a:rPr lang="it-IT" sz="1300" b="1" spc="0" baseline="0" dirty="0">
                          <a:solidFill>
                            <a:schemeClr val="bg1"/>
                          </a:solidFill>
                          <a:latin typeface="Verdana" panose="020B0604030504040204" pitchFamily="34" charset="0"/>
                          <a:ea typeface="Verdana" panose="020B0604030504040204" pitchFamily="34" charset="0"/>
                        </a:rPr>
                        <a:t>Calabria</a:t>
                      </a:r>
                      <a:endParaRPr lang="it-IT" sz="1300" b="1" spc="0" baseline="0" dirty="0">
                        <a:solidFill>
                          <a:schemeClr val="bg1"/>
                        </a:solidFill>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402000">
                <a:tc>
                  <a:txBody>
                    <a:bodyPr/>
                    <a:lstStyle/>
                    <a:p>
                      <a:pPr algn="l"/>
                      <a:r>
                        <a:rPr lang="it-IT" sz="1300" b="1" dirty="0">
                          <a:solidFill>
                            <a:schemeClr val="bg1"/>
                          </a:solidFill>
                          <a:latin typeface="Verdana" panose="020B0604030504040204" pitchFamily="34" charset="0"/>
                          <a:ea typeface="Verdana" panose="020B0604030504040204" pitchFamily="34" charset="0"/>
                        </a:rPr>
                        <a:t>ITALIA</a:t>
                      </a:r>
                      <a:endParaRPr lang="it-IT" sz="1300" b="1" dirty="0">
                        <a:solidFill>
                          <a:schemeClr val="bg1"/>
                        </a:solidFill>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ccellenti_fragil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4"/>
          <p:cNvGrpSpPr/>
          <p:nvPr userDrawn="1"/>
        </p:nvGrpSpPr>
        <p:grpSpPr>
          <a:xfrm>
            <a:off x="7550868" y="999241"/>
            <a:ext cx="4572000" cy="5656083"/>
            <a:chOff x="-5681670" y="153466"/>
            <a:chExt cx="5420212" cy="2229061"/>
          </a:xfrm>
          <a:solidFill>
            <a:srgbClr val="0D4A91">
              <a:alpha val="70000"/>
            </a:srgbClr>
          </a:solidFill>
        </p:grpSpPr>
        <p:sp>
          <p:nvSpPr>
            <p:cNvPr id="5" name="Freeform 5"/>
            <p:cNvSpPr/>
            <p:nvPr/>
          </p:nvSpPr>
          <p:spPr>
            <a:xfrm>
              <a:off x="-5681670" y="153466"/>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10" name="Rettangolo 9"/>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descr="Immagine che contiene interni, persona, pianoforte, mano&#10;&#10;Descrizione generata automaticamente"/>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5"/>
          <p:cNvPicPr>
            <a:picLocks noChangeAspect="1"/>
          </p:cNvPicPr>
          <p:nvPr userDrawn="1"/>
        </p:nvPicPr>
        <p:blipFill>
          <a:blip r:embed="rId3"/>
          <a:srcRect/>
          <a:stretch>
            <a:fillRect/>
          </a:stretch>
        </p:blipFill>
        <p:spPr>
          <a:xfrm>
            <a:off x="685800" y="685800"/>
            <a:ext cx="1126190" cy="1372009"/>
          </a:xfrm>
          <a:prstGeom prst="rect">
            <a:avLst/>
          </a:prstGeom>
        </p:spPr>
      </p:pic>
      <p:sp>
        <p:nvSpPr>
          <p:cNvPr id="9" name="TextBox 4"/>
          <p:cNvSpPr txBox="1"/>
          <p:nvPr userDrawn="1"/>
        </p:nvSpPr>
        <p:spPr>
          <a:xfrm>
            <a:off x="1277225" y="1217931"/>
            <a:ext cx="9637551" cy="5047536"/>
          </a:xfrm>
          <a:prstGeom prst="rect">
            <a:avLst/>
          </a:prstGeom>
        </p:spPr>
        <p:txBody>
          <a:bodyPr lIns="0" tIns="0" rIns="0" bIns="0" rtlCol="0" anchor="t">
            <a:spAutoFit/>
          </a:bodyPr>
          <a:lstStyle/>
          <a:p>
            <a:pPr algn="ctr">
              <a:lnSpc>
                <a:spcPct val="100000"/>
              </a:lnSpc>
            </a:pPr>
            <a:r>
              <a:rPr lang="it-IT" sz="4400" b="1" spc="217" dirty="0">
                <a:solidFill>
                  <a:srgbClr val="024A91"/>
                </a:solidFill>
                <a:effectLst>
                  <a:outerShdw blurRad="50800" dist="38100" dir="8100000" algn="tr" rotWithShape="0">
                    <a:schemeClr val="bg2">
                      <a:alpha val="40000"/>
                    </a:schemeClr>
                  </a:outerShdw>
                </a:effectLst>
                <a:latin typeface="Verdana" panose="020B0604030504040204" pitchFamily="34" charset="0"/>
              </a:rPr>
              <a:t>RAPPORTO INVALSI </a:t>
            </a:r>
            <a:endParaRPr lang="it-IT" sz="4400" b="1" spc="217" dirty="0">
              <a:solidFill>
                <a:srgbClr val="024A91"/>
              </a:solidFill>
              <a:effectLst>
                <a:outerShdw blurRad="50800" dist="38100" dir="8100000" algn="tr" rotWithShape="0">
                  <a:schemeClr val="bg2">
                    <a:alpha val="40000"/>
                  </a:schemeClr>
                </a:outerShdw>
              </a:effectLst>
              <a:latin typeface="Verdana" panose="020B0604030504040204" pitchFamily="34" charset="0"/>
            </a:endParaRPr>
          </a:p>
          <a:p>
            <a:pPr algn="ctr">
              <a:lnSpc>
                <a:spcPct val="100000"/>
              </a:lnSpc>
            </a:pPr>
            <a:r>
              <a:rPr lang="it-IT" sz="4400" b="1" spc="217" dirty="0">
                <a:solidFill>
                  <a:srgbClr val="024A91"/>
                </a:solidFill>
                <a:effectLst>
                  <a:outerShdw blurRad="50800" dist="38100" dir="8100000" algn="tr" rotWithShape="0">
                    <a:schemeClr val="bg2">
                      <a:alpha val="40000"/>
                    </a:schemeClr>
                  </a:outerShdw>
                </a:effectLst>
                <a:latin typeface="Verdana" panose="020B0604030504040204" pitchFamily="34" charset="0"/>
              </a:rPr>
              <a:t>SUGLI ESITI DELLE RILEVAZIONI NAZIONALI DEGLI APPRENDIMENTI 2022</a:t>
            </a:r>
            <a:endParaRPr lang="it-IT" sz="4400" b="1" spc="217" dirty="0">
              <a:solidFill>
                <a:srgbClr val="024A91"/>
              </a:solidFill>
              <a:effectLst>
                <a:outerShdw blurRad="50800" dist="38100" dir="8100000" algn="tr" rotWithShape="0">
                  <a:schemeClr val="bg2">
                    <a:alpha val="40000"/>
                  </a:schemeClr>
                </a:outerShdw>
              </a:effectLst>
              <a:latin typeface="Verdana" panose="020B0604030504040204" pitchFamily="34" charset="0"/>
            </a:endParaRPr>
          </a:p>
          <a:p>
            <a:pPr algn="ctr">
              <a:lnSpc>
                <a:spcPct val="100000"/>
              </a:lnSpc>
            </a:pPr>
            <a:endParaRPr lang="it-IT" sz="3600" b="1" spc="217" dirty="0">
              <a:solidFill>
                <a:srgbClr val="024A91"/>
              </a:solidFill>
              <a:effectLst>
                <a:outerShdw blurRad="50800" dist="38100" dir="8100000" algn="tr" rotWithShape="0">
                  <a:schemeClr val="bg2">
                    <a:alpha val="40000"/>
                  </a:schemeClr>
                </a:outerShdw>
              </a:effectLst>
              <a:latin typeface="Verdana" panose="020B0604030504040204" pitchFamily="34" charset="0"/>
            </a:endParaRPr>
          </a:p>
          <a:p>
            <a:pPr algn="ctr">
              <a:lnSpc>
                <a:spcPct val="100000"/>
              </a:lnSpc>
            </a:pPr>
            <a:endParaRPr lang="it-IT" sz="3600" b="1" spc="217" dirty="0">
              <a:solidFill>
                <a:srgbClr val="024A91"/>
              </a:solidFill>
              <a:effectLst>
                <a:outerShdw blurRad="50800" dist="38100" dir="8100000" algn="tr" rotWithShape="0">
                  <a:schemeClr val="bg2">
                    <a:alpha val="40000"/>
                  </a:schemeClr>
                </a:outerShdw>
              </a:effectLst>
              <a:latin typeface="Verdana" panose="020B0604030504040204" pitchFamily="34" charset="0"/>
            </a:endParaRPr>
          </a:p>
          <a:p>
            <a:pPr algn="ctr">
              <a:lnSpc>
                <a:spcPct val="100000"/>
              </a:lnSpc>
            </a:pPr>
            <a:r>
              <a:rPr lang="it-IT" sz="3600" b="1" spc="217" dirty="0">
                <a:solidFill>
                  <a:srgbClr val="024A91"/>
                </a:solidFill>
                <a:effectLst>
                  <a:outerShdw blurRad="50800" dist="38100" dir="8100000" algn="tr" rotWithShape="0">
                    <a:schemeClr val="bg2">
                      <a:alpha val="40000"/>
                    </a:schemeClr>
                  </a:outerShdw>
                </a:effectLst>
                <a:latin typeface="Verdana" panose="020B0604030504040204" pitchFamily="34" charset="0"/>
              </a:rPr>
              <a:t>I risultati della Calabria</a:t>
            </a:r>
            <a:endParaRPr lang="en-US" sz="3600" b="1" spc="217" dirty="0">
              <a:solidFill>
                <a:srgbClr val="024A91"/>
              </a:solidFill>
              <a:effectLst>
                <a:outerShdw blurRad="50800" dist="38100" dir="8100000" algn="tr" rotWithShape="0">
                  <a:schemeClr val="bg2">
                    <a:alpha val="40000"/>
                  </a:schemeClr>
                </a:outerShdw>
              </a:effectLst>
              <a:latin typeface="Verdana" panose="020B060403050404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magine con didascalia">
    <p:spTree>
      <p:nvGrpSpPr>
        <p:cNvPr id="1" name=""/>
        <p:cNvGrpSpPr/>
        <p:nvPr/>
      </p:nvGrpSpPr>
      <p:grpSpPr>
        <a:xfrm>
          <a:off x="0" y="0"/>
          <a:ext cx="0" cy="0"/>
          <a:chOff x="0" y="0"/>
          <a:chExt cx="0" cy="0"/>
        </a:xfrm>
      </p:grpSpPr>
      <p:sp>
        <p:nvSpPr>
          <p:cNvPr id="10" name="Rettangolo 9"/>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descr="Immagine che contiene interni, persona, pianoforte, mano&#10;&#10;Descrizione generata automaticamente"/>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08_Metrica">
    <p:spTree>
      <p:nvGrpSpPr>
        <p:cNvPr id="1" name=""/>
        <p:cNvGrpSpPr/>
        <p:nvPr/>
      </p:nvGrpSpPr>
      <p:grpSpPr>
        <a:xfrm>
          <a:off x="0" y="0"/>
          <a:ext cx="0" cy="0"/>
          <a:chOff x="0" y="0"/>
          <a:chExt cx="0" cy="0"/>
        </a:xfrm>
      </p:grpSpPr>
      <p:sp>
        <p:nvSpPr>
          <p:cNvPr id="2" name="Rettangolo 1"/>
          <p:cNvSpPr/>
          <p:nvPr userDrawn="1"/>
        </p:nvSpPr>
        <p:spPr>
          <a:xfrm>
            <a:off x="2650840" y="2552613"/>
            <a:ext cx="4710547" cy="28283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TextBox 17"/>
          <p:cNvSpPr txBox="1"/>
          <p:nvPr userDrawn="1"/>
        </p:nvSpPr>
        <p:spPr>
          <a:xfrm>
            <a:off x="635748" y="5344461"/>
            <a:ext cx="1771755" cy="273408"/>
          </a:xfrm>
          <a:prstGeom prst="rect">
            <a:avLst/>
          </a:prstGeom>
        </p:spPr>
        <p:txBody>
          <a:bodyPr lIns="0" tIns="0" rIns="0" bIns="0" rtlCol="0" anchor="t">
            <a:spAutoFit/>
          </a:bodyPr>
          <a:lstStyle/>
          <a:p>
            <a:pPr defTabSz="609600">
              <a:lnSpc>
                <a:spcPts val="2425"/>
              </a:lnSpc>
              <a:spcBef>
                <a:spcPct val="0"/>
              </a:spcBef>
            </a:pPr>
            <a:r>
              <a:rPr lang="en-US" sz="1600" b="1" dirty="0">
                <a:solidFill>
                  <a:srgbClr val="0D4A91"/>
                </a:solidFill>
                <a:latin typeface="Verdana" panose="020B0604030504040204" pitchFamily="34" charset="0"/>
              </a:rPr>
              <a:t>LA MEDIA	</a:t>
            </a:r>
            <a:endParaRPr lang="en-US" sz="1600" b="1" dirty="0">
              <a:solidFill>
                <a:srgbClr val="0D4A91"/>
              </a:solidFill>
              <a:latin typeface="Verdana" panose="020B0604030504040204" pitchFamily="34" charset="0"/>
            </a:endParaRPr>
          </a:p>
        </p:txBody>
      </p:sp>
      <p:sp>
        <p:nvSpPr>
          <p:cNvPr id="4" name="TextBox 18"/>
          <p:cNvSpPr txBox="1"/>
          <p:nvPr userDrawn="1"/>
        </p:nvSpPr>
        <p:spPr>
          <a:xfrm>
            <a:off x="7194607" y="5558141"/>
            <a:ext cx="4488298" cy="246221"/>
          </a:xfrm>
          <a:prstGeom prst="rect">
            <a:avLst/>
          </a:prstGeom>
        </p:spPr>
        <p:txBody>
          <a:bodyPr wrap="square" lIns="0" tIns="0" rIns="0" bIns="0" rtlCol="0" anchor="t">
            <a:spAutoFit/>
          </a:bodyPr>
          <a:lstStyle/>
          <a:p>
            <a:pPr defTabSz="609600"/>
            <a:r>
              <a:rPr lang="en-US" sz="1600" b="1" dirty="0">
                <a:solidFill>
                  <a:srgbClr val="0D4A91"/>
                </a:solidFill>
                <a:latin typeface="Verdana" panose="020B0604030504040204" pitchFamily="34" charset="0"/>
              </a:rPr>
              <a:t>I LIVELLI DI ITALIANO E MATEMATICA</a:t>
            </a:r>
            <a:endParaRPr lang="en-US" sz="1600" b="1" dirty="0">
              <a:solidFill>
                <a:srgbClr val="0D4A91"/>
              </a:solidFill>
              <a:latin typeface="Verdana" panose="020B0604030504040204" pitchFamily="34" charset="0"/>
            </a:endParaRPr>
          </a:p>
        </p:txBody>
      </p:sp>
      <p:sp>
        <p:nvSpPr>
          <p:cNvPr id="5" name="TextBox 19"/>
          <p:cNvSpPr txBox="1"/>
          <p:nvPr userDrawn="1"/>
        </p:nvSpPr>
        <p:spPr>
          <a:xfrm>
            <a:off x="7920540" y="3168995"/>
            <a:ext cx="4068867" cy="492443"/>
          </a:xfrm>
          <a:prstGeom prst="rect">
            <a:avLst/>
          </a:prstGeom>
        </p:spPr>
        <p:txBody>
          <a:bodyPr wrap="square" lIns="0" tIns="0" rIns="0" bIns="0" rtlCol="0" anchor="t">
            <a:spAutoFit/>
          </a:bodyPr>
          <a:lstStyle/>
          <a:p>
            <a:pPr defTabSz="609600"/>
            <a:r>
              <a:rPr lang="en-US" sz="1600" b="1" dirty="0">
                <a:solidFill>
                  <a:srgbClr val="0D4A91"/>
                </a:solidFill>
                <a:latin typeface="Verdana" panose="020B0604030504040204" pitchFamily="34" charset="0"/>
              </a:rPr>
              <a:t>I LIVELLI DI INGLESE </a:t>
            </a:r>
            <a:endParaRPr lang="en-US" sz="1600" b="1" dirty="0">
              <a:solidFill>
                <a:srgbClr val="0D4A91"/>
              </a:solidFill>
              <a:latin typeface="Verdana" panose="020B0604030504040204" pitchFamily="34" charset="0"/>
            </a:endParaRPr>
          </a:p>
          <a:p>
            <a:pPr defTabSz="609600"/>
            <a:r>
              <a:rPr lang="en-US" sz="1600" b="1" dirty="0">
                <a:solidFill>
                  <a:srgbClr val="0D4A91"/>
                </a:solidFill>
                <a:latin typeface="Verdana" panose="020B0604030504040204" pitchFamily="34" charset="0"/>
              </a:rPr>
              <a:t>(</a:t>
            </a:r>
            <a:r>
              <a:rPr lang="en-US" sz="1600" b="1" i="1" dirty="0">
                <a:solidFill>
                  <a:srgbClr val="0D4A91"/>
                </a:solidFill>
                <a:latin typeface="Verdana" panose="020B0604030504040204" pitchFamily="34" charset="0"/>
              </a:rPr>
              <a:t>reading</a:t>
            </a:r>
            <a:r>
              <a:rPr lang="en-US" sz="1600" b="1" dirty="0">
                <a:solidFill>
                  <a:srgbClr val="0D4A91"/>
                </a:solidFill>
                <a:latin typeface="Verdana" panose="020B0604030504040204" pitchFamily="34" charset="0"/>
              </a:rPr>
              <a:t> e </a:t>
            </a:r>
            <a:r>
              <a:rPr lang="en-US" sz="1600" b="1" i="1" dirty="0">
                <a:solidFill>
                  <a:srgbClr val="0D4A91"/>
                </a:solidFill>
                <a:latin typeface="Verdana" panose="020B0604030504040204" pitchFamily="34" charset="0"/>
              </a:rPr>
              <a:t>listening</a:t>
            </a:r>
            <a:r>
              <a:rPr lang="en-US" sz="1600" b="1" dirty="0">
                <a:solidFill>
                  <a:srgbClr val="0D4A91"/>
                </a:solidFill>
                <a:latin typeface="Verdana" panose="020B0604030504040204" pitchFamily="34" charset="0"/>
              </a:rPr>
              <a:t>)</a:t>
            </a:r>
            <a:endParaRPr lang="en-US" sz="1600" b="1" dirty="0">
              <a:solidFill>
                <a:srgbClr val="0D4A91"/>
              </a:solidFill>
              <a:latin typeface="Verdana" panose="020B0604030504040204" pitchFamily="34" charset="0"/>
            </a:endParaRPr>
          </a:p>
        </p:txBody>
      </p:sp>
      <p:sp>
        <p:nvSpPr>
          <p:cNvPr id="6" name="TextBox 24"/>
          <p:cNvSpPr txBox="1"/>
          <p:nvPr userDrawn="1"/>
        </p:nvSpPr>
        <p:spPr>
          <a:xfrm>
            <a:off x="7194606" y="5869832"/>
            <a:ext cx="4563295" cy="741229"/>
          </a:xfrm>
          <a:prstGeom prst="rect">
            <a:avLst/>
          </a:prstGeom>
        </p:spPr>
        <p:txBody>
          <a:bodyPr wrap="square" lIns="0" tIns="0" rIns="0" bIns="0" rtlCol="0" anchor="t">
            <a:spAutoFit/>
          </a:bodyPr>
          <a:lstStyle>
            <a:defPPr>
              <a:defRPr lang="it-IT"/>
            </a:defPPr>
            <a:lvl1pPr marL="285750" indent="-285750" defTabSz="609600">
              <a:lnSpc>
                <a:spcPts val="2025"/>
              </a:lnSpc>
              <a:buClr>
                <a:srgbClr val="015196"/>
              </a:buClr>
              <a:buSzPct val="150000"/>
              <a:buFont typeface="Arial" panose="020B0604020202020204" pitchFamily="34" charset="0"/>
              <a:buChar char="•"/>
              <a:defRPr sz="1350">
                <a:solidFill>
                  <a:schemeClr val="tx1">
                    <a:lumMod val="75000"/>
                    <a:lumOff val="25000"/>
                  </a:schemeClr>
                </a:solidFill>
                <a:latin typeface="Verdana" panose="020B0604030504040204" pitchFamily="34" charset="0"/>
              </a:defRPr>
            </a:lvl1pPr>
          </a:lstStyle>
          <a:p>
            <a:pPr lvl="0"/>
            <a:r>
              <a:rPr lang="it-IT" b="1" dirty="0"/>
              <a:t>Livello 1 </a:t>
            </a:r>
            <a:r>
              <a:rPr lang="it-IT" b="0" dirty="0"/>
              <a:t>e</a:t>
            </a:r>
            <a:r>
              <a:rPr lang="it-IT" b="1" dirty="0"/>
              <a:t> 2</a:t>
            </a:r>
            <a:r>
              <a:rPr lang="it-IT" dirty="0"/>
              <a:t>: competenze non adeguate</a:t>
            </a:r>
            <a:endParaRPr lang="it-IT" dirty="0"/>
          </a:p>
          <a:p>
            <a:pPr lvl="0"/>
            <a:r>
              <a:rPr lang="it-IT" b="1" dirty="0"/>
              <a:t>Livello 3</a:t>
            </a:r>
            <a:r>
              <a:rPr lang="it-IT" dirty="0"/>
              <a:t>: competenze adeguate</a:t>
            </a:r>
            <a:endParaRPr lang="it-IT" dirty="0"/>
          </a:p>
          <a:p>
            <a:pPr lvl="0"/>
            <a:r>
              <a:rPr lang="it-IT" b="1" dirty="0"/>
              <a:t>Livello 4 </a:t>
            </a:r>
            <a:r>
              <a:rPr lang="it-IT" b="0" dirty="0"/>
              <a:t>e</a:t>
            </a:r>
            <a:r>
              <a:rPr lang="it-IT" b="1" dirty="0"/>
              <a:t> 5</a:t>
            </a:r>
            <a:r>
              <a:rPr lang="it-IT" dirty="0"/>
              <a:t>: competenze elevate</a:t>
            </a:r>
            <a:endParaRPr lang="it-IT" dirty="0"/>
          </a:p>
        </p:txBody>
      </p:sp>
      <p:sp>
        <p:nvSpPr>
          <p:cNvPr id="8" name="TextBox 15"/>
          <p:cNvSpPr txBox="1"/>
          <p:nvPr userDrawn="1"/>
        </p:nvSpPr>
        <p:spPr>
          <a:xfrm>
            <a:off x="635748" y="5714539"/>
            <a:ext cx="3468919" cy="741229"/>
          </a:xfrm>
          <a:prstGeom prst="rect">
            <a:avLst/>
          </a:prstGeom>
        </p:spPr>
        <p:txBody>
          <a:bodyPr wrap="square" lIns="0" tIns="0" rIns="0" bIns="0" rtlCol="0" anchor="t">
            <a:spAutoFit/>
          </a:bodyPr>
          <a:lstStyle/>
          <a:p>
            <a:pPr marL="285750" indent="-285750" defTabSz="609600">
              <a:lnSpc>
                <a:spcPts val="2025"/>
              </a:lnSpc>
              <a:buClr>
                <a:srgbClr val="015196"/>
              </a:buClr>
              <a:buSzPct val="150000"/>
              <a:buFont typeface="Arial" panose="020B0604020202020204" pitchFamily="34" charset="0"/>
              <a:buChar char="•"/>
            </a:pPr>
            <a:r>
              <a:rPr lang="it-IT" sz="1350" dirty="0">
                <a:solidFill>
                  <a:schemeClr val="tx1">
                    <a:lumMod val="75000"/>
                    <a:lumOff val="25000"/>
                  </a:schemeClr>
                </a:solidFill>
                <a:latin typeface="Verdana" panose="020B0604030504040204" pitchFamily="34" charset="0"/>
              </a:rPr>
              <a:t>Modello basato sugli esiti del </a:t>
            </a:r>
            <a:r>
              <a:rPr lang="it-IT" sz="1350" b="1" dirty="0">
                <a:solidFill>
                  <a:schemeClr val="tx1">
                    <a:lumMod val="75000"/>
                    <a:lumOff val="25000"/>
                  </a:schemeClr>
                </a:solidFill>
                <a:latin typeface="Verdana" panose="020B0604030504040204" pitchFamily="34" charset="0"/>
              </a:rPr>
              <a:t>2018</a:t>
            </a:r>
            <a:endParaRPr lang="it-IT" sz="1350" b="1" dirty="0">
              <a:solidFill>
                <a:schemeClr val="tx1">
                  <a:lumMod val="75000"/>
                  <a:lumOff val="25000"/>
                </a:schemeClr>
              </a:solidFill>
              <a:latin typeface="Verdana" panose="020B0604030504040204" pitchFamily="34" charset="0"/>
            </a:endParaRPr>
          </a:p>
          <a:p>
            <a:pPr marL="285750" indent="-285750" defTabSz="609600">
              <a:lnSpc>
                <a:spcPts val="2025"/>
              </a:lnSpc>
              <a:buClr>
                <a:srgbClr val="015196"/>
              </a:buClr>
              <a:buSzPct val="150000"/>
              <a:buFont typeface="Arial" panose="020B0604020202020204" pitchFamily="34" charset="0"/>
              <a:buChar char="•"/>
            </a:pPr>
            <a:r>
              <a:rPr lang="it-IT" sz="1350" dirty="0">
                <a:solidFill>
                  <a:schemeClr val="tx1">
                    <a:lumMod val="75000"/>
                    <a:lumOff val="25000"/>
                  </a:schemeClr>
                </a:solidFill>
                <a:latin typeface="Verdana" panose="020B0604030504040204" pitchFamily="34" charset="0"/>
              </a:rPr>
              <a:t>Punteggio medio pari a </a:t>
            </a:r>
            <a:r>
              <a:rPr lang="it-IT" sz="1350" b="1" dirty="0">
                <a:solidFill>
                  <a:schemeClr val="tx1">
                    <a:lumMod val="75000"/>
                    <a:lumOff val="25000"/>
                  </a:schemeClr>
                </a:solidFill>
                <a:latin typeface="Verdana" panose="020B0604030504040204" pitchFamily="34" charset="0"/>
              </a:rPr>
              <a:t>200</a:t>
            </a:r>
            <a:endParaRPr lang="it-IT" sz="1350" dirty="0">
              <a:solidFill>
                <a:schemeClr val="tx1">
                  <a:lumMod val="75000"/>
                  <a:lumOff val="25000"/>
                </a:schemeClr>
              </a:solidFill>
              <a:latin typeface="Verdana" panose="020B0604030504040204" pitchFamily="34" charset="0"/>
            </a:endParaRPr>
          </a:p>
          <a:p>
            <a:pPr marL="285750" indent="-285750" defTabSz="609600">
              <a:lnSpc>
                <a:spcPts val="2025"/>
              </a:lnSpc>
              <a:buClr>
                <a:srgbClr val="015196"/>
              </a:buClr>
              <a:buSzPct val="150000"/>
              <a:buFont typeface="Arial" panose="020B0604020202020204" pitchFamily="34" charset="0"/>
              <a:buChar char="•"/>
            </a:pPr>
            <a:r>
              <a:rPr lang="it-IT" sz="1350" dirty="0">
                <a:solidFill>
                  <a:schemeClr val="tx1">
                    <a:lumMod val="75000"/>
                    <a:lumOff val="25000"/>
                  </a:schemeClr>
                </a:solidFill>
                <a:latin typeface="Verdana" panose="020B0604030504040204" pitchFamily="34" charset="0"/>
              </a:rPr>
              <a:t>Deviazione standard a </a:t>
            </a:r>
            <a:r>
              <a:rPr lang="it-IT" sz="1350" b="1" dirty="0">
                <a:solidFill>
                  <a:schemeClr val="tx1">
                    <a:lumMod val="75000"/>
                    <a:lumOff val="25000"/>
                  </a:schemeClr>
                </a:solidFill>
                <a:latin typeface="Verdana" panose="020B0604030504040204" pitchFamily="34" charset="0"/>
              </a:rPr>
              <a:t>40</a:t>
            </a:r>
            <a:endParaRPr lang="it-IT" sz="1350" b="1" dirty="0">
              <a:solidFill>
                <a:schemeClr val="tx1">
                  <a:lumMod val="75000"/>
                  <a:lumOff val="25000"/>
                </a:schemeClr>
              </a:solidFill>
              <a:latin typeface="Verdana" panose="020B0604030504040204" pitchFamily="34" charset="0"/>
            </a:endParaRPr>
          </a:p>
        </p:txBody>
      </p:sp>
      <p:sp>
        <p:nvSpPr>
          <p:cNvPr id="9" name="TextBox 24"/>
          <p:cNvSpPr txBox="1"/>
          <p:nvPr userDrawn="1"/>
        </p:nvSpPr>
        <p:spPr>
          <a:xfrm>
            <a:off x="7896817" y="3732255"/>
            <a:ext cx="4295184" cy="741229"/>
          </a:xfrm>
          <a:prstGeom prst="rect">
            <a:avLst/>
          </a:prstGeom>
        </p:spPr>
        <p:txBody>
          <a:bodyPr wrap="square" lIns="0" tIns="0" rIns="0" bIns="0" rtlCol="0" anchor="t">
            <a:spAutoFit/>
          </a:bodyPr>
          <a:lstStyle>
            <a:defPPr>
              <a:defRPr lang="it-IT"/>
            </a:defPPr>
            <a:lvl1pPr marL="285750" lvl="0" indent="-285750" defTabSz="609600">
              <a:lnSpc>
                <a:spcPts val="2025"/>
              </a:lnSpc>
              <a:buClr>
                <a:srgbClr val="015196"/>
              </a:buClr>
              <a:buSzPct val="150000"/>
              <a:buFont typeface="Arial" panose="020B0604020202020204" pitchFamily="34" charset="0"/>
              <a:buChar char="•"/>
              <a:defRPr sz="1350">
                <a:solidFill>
                  <a:schemeClr val="tx1">
                    <a:lumMod val="75000"/>
                    <a:lumOff val="25000"/>
                  </a:schemeClr>
                </a:solidFill>
                <a:latin typeface="Verdana" panose="020B0604030504040204" pitchFamily="34" charset="0"/>
              </a:defRPr>
            </a:lvl1pPr>
          </a:lstStyle>
          <a:p>
            <a:pPr marL="285750" marR="0" lvl="0" indent="-285750" algn="l" defTabSz="536575" rtl="0" eaLnBrk="1" fontAlgn="auto" latinLnBrk="0" hangingPunct="1">
              <a:lnSpc>
                <a:spcPts val="2025"/>
              </a:lnSpc>
              <a:spcBef>
                <a:spcPts val="0"/>
              </a:spcBef>
              <a:spcAft>
                <a:spcPts val="0"/>
              </a:spcAft>
              <a:buClr>
                <a:srgbClr val="015196"/>
              </a:buClr>
              <a:buSzPct val="150000"/>
              <a:buFont typeface="Arial" panose="020B0604020202020204" pitchFamily="34" charset="0"/>
              <a:buChar char="•"/>
              <a:defRPr/>
            </a:pPr>
            <a:r>
              <a:rPr lang="it-IT" b="1" dirty="0"/>
              <a:t>pre-A1</a:t>
            </a:r>
            <a:r>
              <a:rPr lang="it-IT" dirty="0"/>
              <a:t>: competenze del tutto inadeguate</a:t>
            </a:r>
            <a:endParaRPr lang="it-IT" dirty="0"/>
          </a:p>
          <a:p>
            <a:pPr marL="285750" marR="0" lvl="0" indent="-285750" algn="l" defTabSz="609600" rtl="0" eaLnBrk="1" fontAlgn="auto" latinLnBrk="0" hangingPunct="1">
              <a:lnSpc>
                <a:spcPts val="2025"/>
              </a:lnSpc>
              <a:spcBef>
                <a:spcPts val="0"/>
              </a:spcBef>
              <a:spcAft>
                <a:spcPts val="0"/>
              </a:spcAft>
              <a:buClr>
                <a:srgbClr val="015196"/>
              </a:buClr>
              <a:buSzPct val="150000"/>
              <a:buFont typeface="Arial" panose="020B0604020202020204" pitchFamily="34" charset="0"/>
              <a:buChar char="•"/>
              <a:defRPr/>
            </a:pPr>
            <a:r>
              <a:rPr lang="it-IT" b="1" dirty="0"/>
              <a:t>A1</a:t>
            </a:r>
            <a:r>
              <a:rPr lang="it-IT" dirty="0"/>
              <a:t>: competenze non adeguate</a:t>
            </a:r>
            <a:endParaRPr lang="it-IT" dirty="0"/>
          </a:p>
          <a:p>
            <a:pPr marL="285750" marR="0" lvl="0" indent="-285750" algn="l" defTabSz="609600" rtl="0" eaLnBrk="1" fontAlgn="auto" latinLnBrk="0" hangingPunct="1">
              <a:lnSpc>
                <a:spcPts val="2025"/>
              </a:lnSpc>
              <a:spcBef>
                <a:spcPts val="0"/>
              </a:spcBef>
              <a:spcAft>
                <a:spcPts val="0"/>
              </a:spcAft>
              <a:buClr>
                <a:srgbClr val="015196"/>
              </a:buClr>
              <a:buSzPct val="150000"/>
              <a:buFont typeface="Arial" panose="020B0604020202020204" pitchFamily="34" charset="0"/>
              <a:buChar char="•"/>
              <a:defRPr/>
            </a:pPr>
            <a:r>
              <a:rPr lang="it-IT" b="1" dirty="0"/>
              <a:t>A2</a:t>
            </a:r>
            <a:r>
              <a:rPr lang="it-IT" dirty="0"/>
              <a:t>: competenze adeguate</a:t>
            </a:r>
            <a:endParaRPr lang="it-IT" dirty="0"/>
          </a:p>
        </p:txBody>
      </p:sp>
      <p:cxnSp>
        <p:nvCxnSpPr>
          <p:cNvPr id="10" name="Connettore 2 9"/>
          <p:cNvCxnSpPr/>
          <p:nvPr userDrawn="1"/>
        </p:nvCxnSpPr>
        <p:spPr>
          <a:xfrm flipV="1">
            <a:off x="3223496" y="2810153"/>
            <a:ext cx="0" cy="2348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userDrawn="1"/>
        </p:nvCxnSpPr>
        <p:spPr>
          <a:xfrm>
            <a:off x="3218884" y="5163118"/>
            <a:ext cx="2803236"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p:nvPr userDrawn="1"/>
        </p:nvCxnSpPr>
        <p:spPr>
          <a:xfrm>
            <a:off x="3218884" y="4103241"/>
            <a:ext cx="2788264" cy="0"/>
          </a:xfrm>
          <a:prstGeom prst="line">
            <a:avLst/>
          </a:prstGeom>
          <a:ln w="28575">
            <a:solidFill>
              <a:srgbClr val="015196"/>
            </a:solidFill>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userDrawn="1"/>
        </p:nvSpPr>
        <p:spPr>
          <a:xfrm>
            <a:off x="2820977" y="3972595"/>
            <a:ext cx="487634" cy="261610"/>
          </a:xfrm>
          <a:prstGeom prst="rect">
            <a:avLst/>
          </a:prstGeom>
          <a:noFill/>
        </p:spPr>
        <p:txBody>
          <a:bodyPr wrap="none" rtlCol="0">
            <a:spAutoFit/>
          </a:bodyPr>
          <a:lstStyle/>
          <a:p>
            <a:r>
              <a:rPr lang="it-IT" sz="1100" b="1" dirty="0">
                <a:latin typeface="Verdana" panose="020B0604030504040204" pitchFamily="34" charset="0"/>
                <a:ea typeface="Verdana" panose="020B0604030504040204" pitchFamily="34" charset="0"/>
              </a:rPr>
              <a:t>200</a:t>
            </a:r>
            <a:endParaRPr lang="it-IT" sz="1100" b="1" dirty="0">
              <a:latin typeface="Verdana" panose="020B0604030504040204" pitchFamily="34" charset="0"/>
              <a:ea typeface="Verdana" panose="020B0604030504040204" pitchFamily="34" charset="0"/>
            </a:endParaRPr>
          </a:p>
        </p:txBody>
      </p:sp>
      <p:sp>
        <p:nvSpPr>
          <p:cNvPr id="14" name="CasellaDiTesto 13"/>
          <p:cNvSpPr txBox="1"/>
          <p:nvPr userDrawn="1"/>
        </p:nvSpPr>
        <p:spPr>
          <a:xfrm rot="16200000">
            <a:off x="2355838" y="3853519"/>
            <a:ext cx="888385" cy="261610"/>
          </a:xfrm>
          <a:prstGeom prst="rect">
            <a:avLst/>
          </a:prstGeom>
          <a:noFill/>
        </p:spPr>
        <p:txBody>
          <a:bodyPr wrap="none" rtlCol="0">
            <a:spAutoFit/>
          </a:bodyPr>
          <a:lstStyle/>
          <a:p>
            <a:r>
              <a:rPr lang="it-IT" sz="1100" dirty="0">
                <a:latin typeface="Verdana" panose="020B0604030504040204" pitchFamily="34" charset="0"/>
                <a:ea typeface="Verdana" panose="020B0604030504040204" pitchFamily="34" charset="0"/>
              </a:rPr>
              <a:t>Punteggio</a:t>
            </a:r>
            <a:endParaRPr lang="it-IT" sz="1100" dirty="0">
              <a:latin typeface="Verdana" panose="020B0604030504040204" pitchFamily="34" charset="0"/>
              <a:ea typeface="Verdana" panose="020B0604030504040204" pitchFamily="34" charset="0"/>
            </a:endParaRPr>
          </a:p>
        </p:txBody>
      </p:sp>
      <p:sp>
        <p:nvSpPr>
          <p:cNvPr id="15" name="CasellaDiTesto 14"/>
          <p:cNvSpPr txBox="1"/>
          <p:nvPr userDrawn="1"/>
        </p:nvSpPr>
        <p:spPr>
          <a:xfrm>
            <a:off x="5418241" y="3862968"/>
            <a:ext cx="657552" cy="261610"/>
          </a:xfrm>
          <a:prstGeom prst="rect">
            <a:avLst/>
          </a:prstGeom>
          <a:noFill/>
        </p:spPr>
        <p:txBody>
          <a:bodyPr wrap="none" rtlCol="0">
            <a:spAutoFit/>
          </a:bodyPr>
          <a:lstStyle/>
          <a:p>
            <a:r>
              <a:rPr lang="it-IT" sz="1100" dirty="0">
                <a:latin typeface="Verdana" panose="020B0604030504040204" pitchFamily="34" charset="0"/>
                <a:ea typeface="Verdana" panose="020B0604030504040204" pitchFamily="34" charset="0"/>
              </a:rPr>
              <a:t>MEDIA</a:t>
            </a:r>
            <a:endParaRPr lang="it-IT" sz="1100" i="1" dirty="0">
              <a:latin typeface="Verdana" panose="020B0604030504040204" pitchFamily="34" charset="0"/>
              <a:ea typeface="Verdana" panose="020B0604030504040204" pitchFamily="34" charset="0"/>
            </a:endParaRPr>
          </a:p>
        </p:txBody>
      </p:sp>
      <p:cxnSp>
        <p:nvCxnSpPr>
          <p:cNvPr id="16" name="Connettore 2 15"/>
          <p:cNvCxnSpPr/>
          <p:nvPr userDrawn="1"/>
        </p:nvCxnSpPr>
        <p:spPr>
          <a:xfrm flipH="1">
            <a:off x="1808017" y="4181987"/>
            <a:ext cx="1268384" cy="1256295"/>
          </a:xfrm>
          <a:prstGeom prst="straightConnector1">
            <a:avLst/>
          </a:prstGeom>
          <a:ln w="28575">
            <a:solidFill>
              <a:srgbClr val="015196"/>
            </a:solidFill>
            <a:tailEnd type="triangle" w="lg" len="med"/>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userDrawn="1"/>
        </p:nvSpPr>
        <p:spPr>
          <a:xfrm>
            <a:off x="2816435" y="4898037"/>
            <a:ext cx="453970" cy="261610"/>
          </a:xfrm>
          <a:prstGeom prst="rect">
            <a:avLst/>
          </a:prstGeom>
          <a:noFill/>
        </p:spPr>
        <p:txBody>
          <a:bodyPr wrap="none" rtlCol="0">
            <a:spAutoFit/>
          </a:bodyPr>
          <a:lstStyle/>
          <a:p>
            <a:r>
              <a:rPr lang="it-IT" sz="1100" dirty="0">
                <a:latin typeface="Verdana" panose="020B0604030504040204" pitchFamily="34" charset="0"/>
                <a:ea typeface="Verdana" panose="020B0604030504040204" pitchFamily="34" charset="0"/>
              </a:rPr>
              <a:t>100</a:t>
            </a:r>
            <a:endParaRPr lang="it-IT" sz="1100" dirty="0">
              <a:latin typeface="Verdana" panose="020B0604030504040204" pitchFamily="34" charset="0"/>
              <a:ea typeface="Verdana" panose="020B0604030504040204" pitchFamily="34" charset="0"/>
            </a:endParaRPr>
          </a:p>
        </p:txBody>
      </p:sp>
      <p:sp>
        <p:nvSpPr>
          <p:cNvPr id="18" name="CasellaDiTesto 17"/>
          <p:cNvSpPr txBox="1"/>
          <p:nvPr userDrawn="1"/>
        </p:nvSpPr>
        <p:spPr>
          <a:xfrm>
            <a:off x="2803225" y="3047152"/>
            <a:ext cx="453970" cy="261610"/>
          </a:xfrm>
          <a:prstGeom prst="rect">
            <a:avLst/>
          </a:prstGeom>
          <a:noFill/>
        </p:spPr>
        <p:txBody>
          <a:bodyPr wrap="none" rtlCol="0">
            <a:spAutoFit/>
          </a:bodyPr>
          <a:lstStyle/>
          <a:p>
            <a:r>
              <a:rPr lang="it-IT" sz="1100" dirty="0">
                <a:latin typeface="Verdana" panose="020B0604030504040204" pitchFamily="34" charset="0"/>
                <a:ea typeface="Verdana" panose="020B0604030504040204" pitchFamily="34" charset="0"/>
              </a:rPr>
              <a:t>300</a:t>
            </a:r>
            <a:endParaRPr lang="it-IT" sz="1100" dirty="0">
              <a:latin typeface="Verdana" panose="020B0604030504040204" pitchFamily="34" charset="0"/>
              <a:ea typeface="Verdana" panose="020B0604030504040204" pitchFamily="34" charset="0"/>
            </a:endParaRPr>
          </a:p>
        </p:txBody>
      </p:sp>
      <p:cxnSp>
        <p:nvCxnSpPr>
          <p:cNvPr id="19" name="Connettore 2 18"/>
          <p:cNvCxnSpPr/>
          <p:nvPr userDrawn="1"/>
        </p:nvCxnSpPr>
        <p:spPr>
          <a:xfrm>
            <a:off x="1751720" y="2268115"/>
            <a:ext cx="7354834" cy="0"/>
          </a:xfrm>
          <a:prstGeom prst="straightConnector1">
            <a:avLst/>
          </a:prstGeom>
          <a:ln w="57150" cap="rnd">
            <a:solidFill>
              <a:srgbClr val="015196"/>
            </a:solidFill>
            <a:bevel/>
            <a:tailEnd type="triangle" w="lg" len="med"/>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userDrawn="1"/>
        </p:nvSpPr>
        <p:spPr>
          <a:xfrm>
            <a:off x="3781585" y="1882110"/>
            <a:ext cx="652743" cy="369332"/>
          </a:xfrm>
          <a:prstGeom prst="rect">
            <a:avLst/>
          </a:prstGeom>
          <a:noFill/>
        </p:spPr>
        <p:txBody>
          <a:bodyPr wrap="none" rtlCol="0">
            <a:spAutoFit/>
          </a:bodyPr>
          <a:lstStyle/>
          <a:p>
            <a:r>
              <a:rPr lang="it-IT" dirty="0"/>
              <a:t>2019</a:t>
            </a:r>
            <a:endParaRPr lang="it-IT" dirty="0"/>
          </a:p>
        </p:txBody>
      </p:sp>
      <p:sp>
        <p:nvSpPr>
          <p:cNvPr id="21" name="CasellaDiTesto 20"/>
          <p:cNvSpPr txBox="1"/>
          <p:nvPr userDrawn="1"/>
        </p:nvSpPr>
        <p:spPr>
          <a:xfrm>
            <a:off x="5087071" y="1882110"/>
            <a:ext cx="652743" cy="369332"/>
          </a:xfrm>
          <a:prstGeom prst="rect">
            <a:avLst/>
          </a:prstGeom>
          <a:noFill/>
        </p:spPr>
        <p:txBody>
          <a:bodyPr wrap="none" rtlCol="0">
            <a:spAutoFit/>
          </a:bodyPr>
          <a:lstStyle/>
          <a:p>
            <a:r>
              <a:rPr lang="it-IT" dirty="0"/>
              <a:t>2020</a:t>
            </a:r>
            <a:endParaRPr lang="it-IT" dirty="0"/>
          </a:p>
        </p:txBody>
      </p:sp>
      <p:sp>
        <p:nvSpPr>
          <p:cNvPr id="22" name="CasellaDiTesto 21"/>
          <p:cNvSpPr txBox="1"/>
          <p:nvPr userDrawn="1"/>
        </p:nvSpPr>
        <p:spPr>
          <a:xfrm>
            <a:off x="6392557" y="1882110"/>
            <a:ext cx="652743" cy="369332"/>
          </a:xfrm>
          <a:prstGeom prst="rect">
            <a:avLst/>
          </a:prstGeom>
          <a:noFill/>
        </p:spPr>
        <p:txBody>
          <a:bodyPr wrap="none" rtlCol="0">
            <a:spAutoFit/>
          </a:bodyPr>
          <a:lstStyle/>
          <a:p>
            <a:r>
              <a:rPr lang="it-IT" dirty="0"/>
              <a:t>2021</a:t>
            </a:r>
            <a:endParaRPr lang="it-IT" dirty="0"/>
          </a:p>
        </p:txBody>
      </p:sp>
      <p:sp>
        <p:nvSpPr>
          <p:cNvPr id="23" name="CasellaDiTesto 22"/>
          <p:cNvSpPr txBox="1"/>
          <p:nvPr userDrawn="1"/>
        </p:nvSpPr>
        <p:spPr>
          <a:xfrm>
            <a:off x="7698042" y="1882110"/>
            <a:ext cx="652743" cy="369332"/>
          </a:xfrm>
          <a:prstGeom prst="rect">
            <a:avLst/>
          </a:prstGeom>
          <a:noFill/>
        </p:spPr>
        <p:txBody>
          <a:bodyPr wrap="none" rtlCol="0">
            <a:spAutoFit/>
          </a:bodyPr>
          <a:lstStyle/>
          <a:p>
            <a:r>
              <a:rPr lang="it-IT" dirty="0"/>
              <a:t>2022</a:t>
            </a:r>
            <a:endParaRPr lang="it-IT" dirty="0"/>
          </a:p>
        </p:txBody>
      </p:sp>
      <p:sp>
        <p:nvSpPr>
          <p:cNvPr id="24" name="CasellaDiTesto 23"/>
          <p:cNvSpPr txBox="1"/>
          <p:nvPr userDrawn="1"/>
        </p:nvSpPr>
        <p:spPr>
          <a:xfrm>
            <a:off x="2476100" y="1882110"/>
            <a:ext cx="652743" cy="369332"/>
          </a:xfrm>
          <a:prstGeom prst="rect">
            <a:avLst/>
          </a:prstGeom>
          <a:noFill/>
        </p:spPr>
        <p:txBody>
          <a:bodyPr wrap="none" rtlCol="0">
            <a:spAutoFit/>
          </a:bodyPr>
          <a:lstStyle/>
          <a:p>
            <a:r>
              <a:rPr lang="it-IT" dirty="0"/>
              <a:t>2018</a:t>
            </a:r>
            <a:endParaRPr lang="it-IT" dirty="0"/>
          </a:p>
        </p:txBody>
      </p:sp>
      <p:cxnSp>
        <p:nvCxnSpPr>
          <p:cNvPr id="25" name="Connettore diritto 24"/>
          <p:cNvCxnSpPr/>
          <p:nvPr userDrawn="1"/>
        </p:nvCxnSpPr>
        <p:spPr>
          <a:xfrm>
            <a:off x="2789384"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6" name="Connettore diritto 25"/>
          <p:cNvCxnSpPr/>
          <p:nvPr userDrawn="1"/>
        </p:nvCxnSpPr>
        <p:spPr>
          <a:xfrm>
            <a:off x="4114803"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7" name="Connettore diritto 26"/>
          <p:cNvCxnSpPr/>
          <p:nvPr userDrawn="1"/>
        </p:nvCxnSpPr>
        <p:spPr>
          <a:xfrm>
            <a:off x="5412510"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p:nvPr userDrawn="1"/>
        </p:nvCxnSpPr>
        <p:spPr>
          <a:xfrm>
            <a:off x="6710219"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9" name="Connettore diritto 28"/>
          <p:cNvCxnSpPr/>
          <p:nvPr userDrawn="1"/>
        </p:nvCxnSpPr>
        <p:spPr>
          <a:xfrm>
            <a:off x="8035636"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userDrawn="1"/>
        </p:nvSpPr>
        <p:spPr>
          <a:xfrm>
            <a:off x="2111103" y="1003218"/>
            <a:ext cx="1357747" cy="600164"/>
          </a:xfrm>
          <a:prstGeom prst="rect">
            <a:avLst/>
          </a:prstGeom>
          <a:noFill/>
          <a:ln w="28575">
            <a:solidFill>
              <a:srgbClr val="015196"/>
            </a:solidFill>
          </a:ln>
        </p:spPr>
        <p:txBody>
          <a:bodyPr wrap="square" rtlCol="0">
            <a:spAutoFit/>
          </a:bodyPr>
          <a:lstStyle/>
          <a:p>
            <a:pPr algn="ctr"/>
            <a:r>
              <a:rPr lang="it-IT" sz="1100" dirty="0">
                <a:latin typeface="Verdana" panose="020B0604030504040204" pitchFamily="34" charset="0"/>
                <a:ea typeface="Verdana" panose="020B0604030504040204" pitchFamily="34" charset="0"/>
              </a:rPr>
              <a:t>Anno di ancoraggio della scala di misura</a:t>
            </a:r>
            <a:endParaRPr lang="it-IT" sz="1100" dirty="0">
              <a:latin typeface="Verdana" panose="020B0604030504040204" pitchFamily="34" charset="0"/>
              <a:ea typeface="Verdana" panose="020B0604030504040204" pitchFamily="34" charset="0"/>
            </a:endParaRPr>
          </a:p>
        </p:txBody>
      </p:sp>
      <p:sp>
        <p:nvSpPr>
          <p:cNvPr id="32" name="TextBox 14"/>
          <p:cNvSpPr txBox="1"/>
          <p:nvPr userDrawn="1"/>
        </p:nvSpPr>
        <p:spPr>
          <a:xfrm>
            <a:off x="365751" y="1638595"/>
            <a:ext cx="1771755" cy="581185"/>
          </a:xfrm>
          <a:prstGeom prst="rect">
            <a:avLst/>
          </a:prstGeom>
        </p:spPr>
        <p:txBody>
          <a:bodyPr lIns="0" tIns="0" rIns="0" bIns="0" rtlCol="0" anchor="t">
            <a:spAutoFit/>
          </a:bodyPr>
          <a:lstStyle/>
          <a:p>
            <a:pPr defTabSz="609600">
              <a:lnSpc>
                <a:spcPts val="2425"/>
              </a:lnSpc>
              <a:spcBef>
                <a:spcPct val="0"/>
              </a:spcBef>
            </a:pPr>
            <a:r>
              <a:rPr lang="en-US" sz="1600" b="1" dirty="0">
                <a:solidFill>
                  <a:srgbClr val="0D4A91"/>
                </a:solidFill>
                <a:latin typeface="Verdana" panose="020B0604030504040204" pitchFamily="34" charset="0"/>
              </a:rPr>
              <a:t>LA METRICA	</a:t>
            </a:r>
            <a:endParaRPr lang="en-US" sz="1865" b="1" dirty="0">
              <a:solidFill>
                <a:srgbClr val="0D4A91"/>
              </a:solidFill>
              <a:latin typeface="Verdana" panose="020B0604030504040204" pitchFamily="34" charset="0"/>
            </a:endParaRPr>
          </a:p>
        </p:txBody>
      </p:sp>
      <p:sp>
        <p:nvSpPr>
          <p:cNvPr id="33" name="CasellaDiTesto 32"/>
          <p:cNvSpPr txBox="1"/>
          <p:nvPr userDrawn="1"/>
        </p:nvSpPr>
        <p:spPr>
          <a:xfrm>
            <a:off x="5175062" y="1933723"/>
            <a:ext cx="457176" cy="646331"/>
          </a:xfrm>
          <a:prstGeom prst="rect">
            <a:avLst/>
          </a:prstGeom>
          <a:noFill/>
        </p:spPr>
        <p:txBody>
          <a:bodyPr wrap="none" rtlCol="0">
            <a:spAutoFit/>
          </a:bodyPr>
          <a:lstStyle/>
          <a:p>
            <a:r>
              <a:rPr lang="it-IT" sz="3600" dirty="0">
                <a:solidFill>
                  <a:srgbClr val="FF0000"/>
                </a:solidFill>
                <a:latin typeface="Comic Sans MS" panose="030F0702030302020204" pitchFamily="66" charset="0"/>
              </a:rPr>
              <a:t>x</a:t>
            </a:r>
            <a:endParaRPr lang="it-IT" sz="3600" dirty="0">
              <a:solidFill>
                <a:srgbClr val="FF0000"/>
              </a:solidFill>
              <a:latin typeface="Comic Sans MS" panose="030F0702030302020204" pitchFamily="66" charset="0"/>
            </a:endParaRPr>
          </a:p>
        </p:txBody>
      </p:sp>
      <p:pic>
        <p:nvPicPr>
          <p:cNvPr id="34" name="Immagine 33"/>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a:xfrm>
            <a:off x="6702248" y="2814320"/>
            <a:ext cx="386715" cy="2339995"/>
          </a:xfrm>
          <a:prstGeom prst="rect">
            <a:avLst/>
          </a:prstGeom>
        </p:spPr>
      </p:pic>
      <p:cxnSp>
        <p:nvCxnSpPr>
          <p:cNvPr id="36" name="Connettore 2 35"/>
          <p:cNvCxnSpPr/>
          <p:nvPr userDrawn="1"/>
        </p:nvCxnSpPr>
        <p:spPr>
          <a:xfrm>
            <a:off x="7139999" y="3301320"/>
            <a:ext cx="720000" cy="0"/>
          </a:xfrm>
          <a:prstGeom prst="straightConnector1">
            <a:avLst/>
          </a:prstGeom>
          <a:ln w="28575">
            <a:solidFill>
              <a:srgbClr val="015196"/>
            </a:solidFill>
            <a:tailEnd type="triangle" w="lg" len="med"/>
          </a:ln>
        </p:spPr>
        <p:style>
          <a:lnRef idx="1">
            <a:schemeClr val="accent1"/>
          </a:lnRef>
          <a:fillRef idx="0">
            <a:schemeClr val="accent1"/>
          </a:fillRef>
          <a:effectRef idx="0">
            <a:schemeClr val="accent1"/>
          </a:effectRef>
          <a:fontRef idx="minor">
            <a:schemeClr val="tx1"/>
          </a:fontRef>
        </p:style>
      </p:cxnSp>
      <p:sp>
        <p:nvSpPr>
          <p:cNvPr id="37" name="Rettangolo 36"/>
          <p:cNvSpPr/>
          <p:nvPr userDrawn="1"/>
        </p:nvSpPr>
        <p:spPr>
          <a:xfrm>
            <a:off x="6638906" y="2729900"/>
            <a:ext cx="498934" cy="2530974"/>
          </a:xfrm>
          <a:prstGeom prst="rect">
            <a:avLst/>
          </a:prstGeom>
          <a:noFill/>
          <a:ln w="28575">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p:cNvSpPr/>
          <p:nvPr userDrawn="1"/>
        </p:nvSpPr>
        <p:spPr>
          <a:xfrm>
            <a:off x="6088472" y="2729900"/>
            <a:ext cx="498934" cy="2530974"/>
          </a:xfrm>
          <a:prstGeom prst="rect">
            <a:avLst/>
          </a:prstGeom>
          <a:noFill/>
          <a:ln w="28575">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9" name="Connettore a gomito 38"/>
          <p:cNvCxnSpPr>
            <a:stCxn id="38" idx="2"/>
          </p:cNvCxnSpPr>
          <p:nvPr userDrawn="1"/>
        </p:nvCxnSpPr>
        <p:spPr>
          <a:xfrm rot="16200000" flipH="1">
            <a:off x="6486619" y="5112194"/>
            <a:ext cx="453667" cy="751026"/>
          </a:xfrm>
          <a:prstGeom prst="bentConnector2">
            <a:avLst/>
          </a:prstGeom>
          <a:ln w="28575">
            <a:solidFill>
              <a:srgbClr val="015196"/>
            </a:solidFill>
            <a:tailEnd type="triangle" w="lg" len="med"/>
          </a:ln>
        </p:spPr>
        <p:style>
          <a:lnRef idx="1">
            <a:schemeClr val="accent1"/>
          </a:lnRef>
          <a:fillRef idx="0">
            <a:schemeClr val="accent1"/>
          </a:fillRef>
          <a:effectRef idx="0">
            <a:schemeClr val="accent1"/>
          </a:effectRef>
          <a:fontRef idx="minor">
            <a:schemeClr val="tx1"/>
          </a:fontRef>
        </p:style>
      </p:cxnSp>
      <p:sp>
        <p:nvSpPr>
          <p:cNvPr id="40" name="CasellaDiTesto 39"/>
          <p:cNvSpPr txBox="1"/>
          <p:nvPr userDrawn="1"/>
        </p:nvSpPr>
        <p:spPr>
          <a:xfrm>
            <a:off x="3932170" y="1148101"/>
            <a:ext cx="4355531" cy="273408"/>
          </a:xfrm>
          <a:prstGeom prst="rect">
            <a:avLst/>
          </a:prstGeom>
        </p:spPr>
        <p:txBody>
          <a:bodyPr wrap="square" lIns="0" tIns="0" rIns="0" bIns="0" rtlCol="0" anchor="t">
            <a:spAutoFit/>
          </a:bodyPr>
          <a:lstStyle>
            <a:defPPr>
              <a:defRPr lang="it-IT"/>
            </a:defPPr>
            <a:lvl1pPr defTabSz="609600">
              <a:lnSpc>
                <a:spcPts val="2425"/>
              </a:lnSpc>
              <a:spcBef>
                <a:spcPct val="0"/>
              </a:spcBef>
              <a:defRPr sz="1600" b="1">
                <a:solidFill>
                  <a:srgbClr val="0D4A91"/>
                </a:solidFill>
                <a:latin typeface="Verdana" panose="020B0604030504040204" pitchFamily="34" charset="0"/>
              </a:defRPr>
            </a:lvl1pPr>
          </a:lstStyle>
          <a:p>
            <a:pPr lvl="0" algn="ctr"/>
            <a:r>
              <a:rPr lang="it-IT" sz="1600" b="1" u="none" dirty="0">
                <a:solidFill>
                  <a:schemeClr val="tx1"/>
                </a:solidFill>
              </a:rPr>
              <a:t>Confrontabilità</a:t>
            </a:r>
            <a:r>
              <a:rPr lang="it-IT" sz="1600" b="0" dirty="0">
                <a:solidFill>
                  <a:schemeClr val="tx1"/>
                </a:solidFill>
              </a:rPr>
              <a:t> esiti nel tempo</a:t>
            </a:r>
            <a:endParaRPr lang="it-IT" sz="1600" b="0" dirty="0">
              <a:solidFill>
                <a:schemeClr val="tx1"/>
              </a:solidFill>
            </a:endParaRPr>
          </a:p>
        </p:txBody>
      </p:sp>
      <p:cxnSp>
        <p:nvCxnSpPr>
          <p:cNvPr id="41" name="Connettore 2 40"/>
          <p:cNvCxnSpPr/>
          <p:nvPr userDrawn="1"/>
        </p:nvCxnSpPr>
        <p:spPr>
          <a:xfrm>
            <a:off x="3520559" y="1307251"/>
            <a:ext cx="828000" cy="0"/>
          </a:xfrm>
          <a:prstGeom prst="straightConnector1">
            <a:avLst/>
          </a:prstGeom>
          <a:ln w="38100" cap="rnd">
            <a:solidFill>
              <a:srgbClr val="015196"/>
            </a:solidFill>
            <a:prstDash val="dash"/>
            <a:bevel/>
            <a:tailEnd type="triangle" w="lg" len="med"/>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userDrawn="1"/>
        </p:nvSpPr>
        <p:spPr>
          <a:xfrm>
            <a:off x="8072514" y="4490604"/>
            <a:ext cx="3895067" cy="369332"/>
          </a:xfrm>
          <a:prstGeom prst="rect">
            <a:avLst/>
          </a:prstGeom>
          <a:noFill/>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lang="it-IT" sz="1800" b="1" dirty="0">
                <a:solidFill>
                  <a:srgbClr val="015196"/>
                </a:solidFill>
              </a:rPr>
              <a:t>*</a:t>
            </a:r>
            <a:r>
              <a:rPr lang="it-IT" sz="1200" b="1" dirty="0">
                <a:solidFill>
                  <a:srgbClr val="015196"/>
                </a:solidFill>
              </a:rPr>
              <a:t> </a:t>
            </a:r>
            <a:r>
              <a:rPr lang="it-IT" sz="1050" b="0" dirty="0">
                <a:solidFill>
                  <a:schemeClr val="tx1"/>
                </a:solidFill>
                <a:latin typeface="Verdana" panose="020B0604030504040204" pitchFamily="34" charset="0"/>
                <a:ea typeface="Verdana" panose="020B0604030504040204" pitchFamily="34" charset="0"/>
              </a:rPr>
              <a:t>Traguardi</a:t>
            </a:r>
            <a:r>
              <a:rPr lang="it-IT" sz="1050" b="1" dirty="0">
                <a:solidFill>
                  <a:srgbClr val="015196"/>
                </a:solidFill>
                <a:latin typeface="Verdana" panose="020B0604030504040204" pitchFamily="34" charset="0"/>
                <a:ea typeface="Verdana" panose="020B0604030504040204" pitchFamily="34" charset="0"/>
              </a:rPr>
              <a:t> </a:t>
            </a:r>
            <a:r>
              <a:rPr lang="it-IT" sz="1050" dirty="0">
                <a:latin typeface="Verdana" panose="020B0604030504040204" pitchFamily="34" charset="0"/>
                <a:ea typeface="Verdana" panose="020B0604030504040204" pitchFamily="34" charset="0"/>
              </a:rPr>
              <a:t>Indicazioni nazionali agganciati al QCER</a:t>
            </a:r>
            <a:endParaRPr lang="it-IT" sz="1200" dirty="0">
              <a:latin typeface="Verdana" panose="020B0604030504040204" pitchFamily="34" charset="0"/>
              <a:ea typeface="Verdana" panose="020B0604030504040204" pitchFamily="34" charset="0"/>
            </a:endParaRPr>
          </a:p>
        </p:txBody>
      </p:sp>
      <p:sp>
        <p:nvSpPr>
          <p:cNvPr id="53" name="CasellaDiTesto 52"/>
          <p:cNvSpPr txBox="1"/>
          <p:nvPr userDrawn="1"/>
        </p:nvSpPr>
        <p:spPr>
          <a:xfrm>
            <a:off x="9519608" y="1758999"/>
            <a:ext cx="2610010" cy="307777"/>
          </a:xfrm>
          <a:prstGeom prst="rect">
            <a:avLst/>
          </a:prstGeom>
          <a:noFill/>
        </p:spPr>
        <p:txBody>
          <a:bodyPr wrap="none" rtlCol="0">
            <a:spAutoFit/>
          </a:bodyPr>
          <a:lstStyle/>
          <a:p>
            <a:r>
              <a:rPr lang="it-IT" sz="1400" b="1" dirty="0">
                <a:solidFill>
                  <a:srgbClr val="FF0000"/>
                </a:solidFill>
                <a:latin typeface="Comic Sans MS" panose="030F0702030302020204" pitchFamily="66" charset="0"/>
              </a:rPr>
              <a:t>x</a:t>
            </a:r>
            <a:r>
              <a:rPr lang="it-IT" sz="1000" kern="1200" dirty="0">
                <a:solidFill>
                  <a:schemeClr val="tx1"/>
                </a:solidFill>
                <a:latin typeface="Verdana" panose="020B0604030504040204" pitchFamily="34" charset="0"/>
                <a:ea typeface="Verdana" panose="020B0604030504040204" pitchFamily="34" charset="0"/>
                <a:cs typeface="+mn-cs"/>
              </a:rPr>
              <a:t> </a:t>
            </a:r>
            <a:r>
              <a:rPr lang="it-IT" sz="1050" kern="1200" dirty="0">
                <a:solidFill>
                  <a:schemeClr val="tx1"/>
                </a:solidFill>
                <a:latin typeface="Verdana" panose="020B0604030504040204" pitchFamily="34" charset="0"/>
                <a:ea typeface="Verdana" panose="020B0604030504040204" pitchFamily="34" charset="0"/>
                <a:cs typeface="+mn-cs"/>
              </a:rPr>
              <a:t>Prove</a:t>
            </a:r>
            <a:r>
              <a:rPr lang="it-IT" sz="1050" dirty="0">
                <a:solidFill>
                  <a:schemeClr val="tx1"/>
                </a:solidFill>
                <a:latin typeface="Verdana" panose="020B0604030504040204" pitchFamily="34" charset="0"/>
                <a:ea typeface="Verdana" panose="020B0604030504040204" pitchFamily="34" charset="0"/>
              </a:rPr>
              <a:t> non svolte causa pandemia</a:t>
            </a:r>
            <a:endParaRPr lang="it-IT" sz="1200" dirty="0">
              <a:solidFill>
                <a:schemeClr val="tx1"/>
              </a:solidFill>
              <a:latin typeface="Verdana" panose="020B0604030504040204" pitchFamily="34" charset="0"/>
              <a:ea typeface="Verdana" panose="020B0604030504040204" pitchFamily="34" charset="0"/>
            </a:endParaRPr>
          </a:p>
        </p:txBody>
      </p:sp>
      <p:sp>
        <p:nvSpPr>
          <p:cNvPr id="54" name="CasellaDiTesto 53"/>
          <p:cNvSpPr txBox="1"/>
          <p:nvPr userDrawn="1"/>
        </p:nvSpPr>
        <p:spPr>
          <a:xfrm>
            <a:off x="10331333" y="3072897"/>
            <a:ext cx="300082" cy="369332"/>
          </a:xfrm>
          <a:prstGeom prst="rect">
            <a:avLst/>
          </a:prstGeom>
          <a:noFill/>
        </p:spPr>
        <p:txBody>
          <a:bodyPr wrap="none" rtlCol="0">
            <a:spAutoFit/>
          </a:bodyPr>
          <a:lstStyle/>
          <a:p>
            <a:r>
              <a:rPr lang="it-IT" b="1" dirty="0">
                <a:solidFill>
                  <a:srgbClr val="015196"/>
                </a:solidFill>
              </a:rPr>
              <a:t>*</a:t>
            </a:r>
            <a:endParaRPr lang="it-IT" b="1" dirty="0">
              <a:solidFill>
                <a:srgbClr val="015196"/>
              </a:solidFill>
            </a:endParaRPr>
          </a:p>
        </p:txBody>
      </p:sp>
      <p:pic>
        <p:nvPicPr>
          <p:cNvPr id="57" name="Immagine 5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53869" y="1572462"/>
            <a:ext cx="286572" cy="360913"/>
          </a:xfrm>
          <a:prstGeom prst="rect">
            <a:avLst/>
          </a:prstGeom>
        </p:spPr>
      </p:pic>
      <p:cxnSp>
        <p:nvCxnSpPr>
          <p:cNvPr id="44" name="Connettore diritto 43"/>
          <p:cNvCxnSpPr/>
          <p:nvPr userDrawn="1"/>
        </p:nvCxnSpPr>
        <p:spPr>
          <a:xfrm>
            <a:off x="3221821" y="4754060"/>
            <a:ext cx="278826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Connettore diritto 44"/>
          <p:cNvCxnSpPr/>
          <p:nvPr userDrawn="1"/>
        </p:nvCxnSpPr>
        <p:spPr>
          <a:xfrm>
            <a:off x="3226445" y="3373224"/>
            <a:ext cx="2788264"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6" name="CasellaDiTesto 45"/>
          <p:cNvSpPr txBox="1"/>
          <p:nvPr userDrawn="1"/>
        </p:nvSpPr>
        <p:spPr>
          <a:xfrm>
            <a:off x="4628178" y="3129233"/>
            <a:ext cx="1491114" cy="477054"/>
          </a:xfrm>
          <a:prstGeom prst="rect">
            <a:avLst/>
          </a:prstGeom>
          <a:noFill/>
        </p:spPr>
        <p:txBody>
          <a:bodyPr wrap="none" rtlCol="0">
            <a:spAutoFit/>
          </a:bodyPr>
          <a:lstStyle/>
          <a:p>
            <a:r>
              <a:rPr lang="it-IT" sz="1100" i="0" dirty="0">
                <a:latin typeface="Verdana" panose="020B0604030504040204" pitchFamily="34" charset="0"/>
                <a:ea typeface="Verdana" panose="020B0604030504040204" pitchFamily="34" charset="0"/>
              </a:rPr>
              <a:t>Studenti </a:t>
            </a:r>
            <a:r>
              <a:rPr lang="it-IT" sz="1100" i="1" dirty="0">
                <a:latin typeface="Verdana" panose="020B0604030504040204" pitchFamily="34" charset="0"/>
                <a:ea typeface="Verdana" panose="020B0604030504040204" pitchFamily="34" charset="0"/>
              </a:rPr>
              <a:t>eccellenti</a:t>
            </a:r>
            <a:endParaRPr lang="it-IT" sz="1100" i="1" dirty="0">
              <a:latin typeface="Verdana" panose="020B0604030504040204" pitchFamily="34" charset="0"/>
              <a:ea typeface="Verdana" panose="020B0604030504040204" pitchFamily="34" charset="0"/>
            </a:endParaRPr>
          </a:p>
          <a:p>
            <a:pPr algn="ctr">
              <a:spcBef>
                <a:spcPts val="600"/>
              </a:spcBef>
            </a:pPr>
            <a:r>
              <a:rPr lang="it-IT" sz="900" i="0" dirty="0">
                <a:latin typeface="Verdana" panose="020B0604030504040204" pitchFamily="34" charset="0"/>
                <a:ea typeface="Verdana" panose="020B0604030504040204" pitchFamily="34" charset="0"/>
              </a:rPr>
              <a:t>(95° percentile)</a:t>
            </a:r>
            <a:endParaRPr lang="it-IT" sz="900" i="0" dirty="0">
              <a:latin typeface="Verdana" panose="020B0604030504040204" pitchFamily="34" charset="0"/>
              <a:ea typeface="Verdana" panose="020B0604030504040204" pitchFamily="34" charset="0"/>
            </a:endParaRPr>
          </a:p>
        </p:txBody>
      </p:sp>
      <p:sp>
        <p:nvSpPr>
          <p:cNvPr id="47" name="CasellaDiTesto 46"/>
          <p:cNvSpPr txBox="1"/>
          <p:nvPr userDrawn="1"/>
        </p:nvSpPr>
        <p:spPr>
          <a:xfrm>
            <a:off x="4862801" y="4507572"/>
            <a:ext cx="1231427" cy="477054"/>
          </a:xfrm>
          <a:prstGeom prst="rect">
            <a:avLst/>
          </a:prstGeom>
          <a:noFill/>
        </p:spPr>
        <p:txBody>
          <a:bodyPr wrap="none" rtlCol="0">
            <a:spAutoFit/>
          </a:bodyPr>
          <a:lstStyle/>
          <a:p>
            <a:r>
              <a:rPr lang="it-IT" sz="1100" dirty="0">
                <a:latin typeface="Verdana" panose="020B0604030504040204" pitchFamily="34" charset="0"/>
                <a:ea typeface="Verdana" panose="020B0604030504040204" pitchFamily="34" charset="0"/>
              </a:rPr>
              <a:t>Studenti </a:t>
            </a:r>
            <a:r>
              <a:rPr lang="it-IT" sz="1100" i="1" dirty="0">
                <a:latin typeface="Verdana" panose="020B0604030504040204" pitchFamily="34" charset="0"/>
                <a:ea typeface="Verdana" panose="020B0604030504040204" pitchFamily="34" charset="0"/>
              </a:rPr>
              <a:t>fragili</a:t>
            </a:r>
            <a:endParaRPr lang="it-IT" sz="1100" i="1" dirty="0">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600"/>
              </a:spcBef>
              <a:spcAft>
                <a:spcPts val="0"/>
              </a:spcAft>
              <a:buClrTx/>
              <a:buSzTx/>
              <a:buFontTx/>
              <a:buNone/>
              <a:defRPr/>
            </a:pPr>
            <a:r>
              <a:rPr lang="it-IT" sz="900" i="0" dirty="0">
                <a:latin typeface="Verdana" panose="020B0604030504040204" pitchFamily="34" charset="0"/>
                <a:ea typeface="Verdana" panose="020B0604030504040204" pitchFamily="34" charset="0"/>
              </a:rPr>
              <a:t>(5° percentile)</a:t>
            </a:r>
            <a:endParaRPr lang="it-IT" sz="900" i="0" dirty="0">
              <a:latin typeface="Verdana" panose="020B0604030504040204" pitchFamily="34" charset="0"/>
              <a:ea typeface="Verdana" panose="020B0604030504040204" pitchFamily="34" charset="0"/>
            </a:endParaRPr>
          </a:p>
        </p:txBody>
      </p:sp>
      <p:pic>
        <p:nvPicPr>
          <p:cNvPr id="48" name="Immagine 47"/>
          <p:cNvPicPr>
            <a:picLocks noChangeAspect="1"/>
          </p:cNvPicPr>
          <p:nvPr userDrawn="1"/>
        </p:nvPicPr>
        <p:blipFill rotWithShape="1">
          <a:blip r:embed="rId4">
            <a:clrChange>
              <a:clrFrom>
                <a:srgbClr val="FFFFFF"/>
              </a:clrFrom>
              <a:clrTo>
                <a:srgbClr val="FFFFFF">
                  <a:alpha val="0"/>
                </a:srgbClr>
              </a:clrTo>
            </a:clrChange>
          </a:blip>
          <a:srcRect l="62985" t="6537" r="29290" b="64448"/>
          <a:stretch>
            <a:fillRect/>
          </a:stretch>
        </p:blipFill>
        <p:spPr>
          <a:xfrm>
            <a:off x="6143105" y="2751172"/>
            <a:ext cx="474677" cy="2520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SC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4"/>
          <p:cNvGrpSpPr/>
          <p:nvPr userDrawn="1"/>
        </p:nvGrpSpPr>
        <p:grpSpPr>
          <a:xfrm>
            <a:off x="7588577" y="999241"/>
            <a:ext cx="4496585" cy="5656083"/>
            <a:chOff x="-5681670" y="153466"/>
            <a:chExt cx="5420212" cy="2229061"/>
          </a:xfrm>
          <a:solidFill>
            <a:srgbClr val="0D4A91">
              <a:alpha val="70000"/>
            </a:srgbClr>
          </a:solidFill>
        </p:grpSpPr>
        <p:sp>
          <p:nvSpPr>
            <p:cNvPr id="3" name="Freeform 5"/>
            <p:cNvSpPr/>
            <p:nvPr/>
          </p:nvSpPr>
          <p:spPr>
            <a:xfrm>
              <a:off x="-5681670" y="153466"/>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8724900" y="365125"/>
            <a:ext cx="2628900" cy="5811838"/>
          </a:xfrm>
          <a:prstGeom prst="rect">
            <a:avLst/>
          </a:prstGeom>
        </p:spPr>
        <p:txBody>
          <a:bodyPr vert="eaVert"/>
          <a:lstStyle/>
          <a:p>
            <a:r>
              <a:rPr lang="it-IT"/>
              <a:t>Fare clic per modificare lo stile del titolo dello schema</a:t>
            </a:r>
            <a:endParaRPr lang="it-IT"/>
          </a:p>
        </p:txBody>
      </p:sp>
      <p:sp>
        <p:nvSpPr>
          <p:cNvPr id="3" name="Segnaposto testo verticale 2"/>
          <p:cNvSpPr>
            <a:spLocks noGrp="1"/>
          </p:cNvSpPr>
          <p:nvPr>
            <p:ph type="body" orient="vert" idx="1" hasCustomPrompt="1"/>
          </p:nvPr>
        </p:nvSpPr>
        <p:spPr>
          <a:xfrm>
            <a:off x="838200" y="365125"/>
            <a:ext cx="7734300" cy="5811838"/>
          </a:xfrm>
        </p:spPr>
        <p:txBody>
          <a:bodyPr vert="eaVert"/>
          <a:lstStyle/>
          <a:p>
            <a:pPr lvl="0"/>
            <a:r>
              <a:rPr lang="it-IT"/>
              <a:t>Fare clic per modificare gli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4" name="Segnaposto data 3"/>
          <p:cNvSpPr>
            <a:spLocks noGrp="1"/>
          </p:cNvSpPr>
          <p:nvPr>
            <p:ph type="dt" sz="half" idx="10"/>
          </p:nvPr>
        </p:nvSpPr>
        <p:spPr/>
        <p:txBody>
          <a:bodyPr/>
          <a:lstStyle/>
          <a:p>
            <a:fld id="{54600D56-C06E-4BC8-A036-71905C6D2743}" type="datetimeFigureOut">
              <a:rPr lang="it-IT" smtClean="0"/>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5B89FB8-6430-4A4A-97A4-A9603BA92C0D}" type="slidenum">
              <a:rPr lang="it-IT" smtClean="0"/>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10_Metrica">
    <p:spTree>
      <p:nvGrpSpPr>
        <p:cNvPr id="1" name=""/>
        <p:cNvGrpSpPr/>
        <p:nvPr/>
      </p:nvGrpSpPr>
      <p:grpSpPr>
        <a:xfrm>
          <a:off x="0" y="0"/>
          <a:ext cx="0" cy="0"/>
          <a:chOff x="0" y="0"/>
          <a:chExt cx="0" cy="0"/>
        </a:xfrm>
      </p:grpSpPr>
      <p:sp>
        <p:nvSpPr>
          <p:cNvPr id="2" name="Rettangolo 1"/>
          <p:cNvSpPr/>
          <p:nvPr userDrawn="1"/>
        </p:nvSpPr>
        <p:spPr>
          <a:xfrm>
            <a:off x="2650841" y="2552613"/>
            <a:ext cx="4059378" cy="28283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TextBox 17"/>
          <p:cNvSpPr txBox="1"/>
          <p:nvPr userDrawn="1"/>
        </p:nvSpPr>
        <p:spPr>
          <a:xfrm>
            <a:off x="635748" y="5344461"/>
            <a:ext cx="1771755" cy="273408"/>
          </a:xfrm>
          <a:prstGeom prst="rect">
            <a:avLst/>
          </a:prstGeom>
        </p:spPr>
        <p:txBody>
          <a:bodyPr lIns="0" tIns="0" rIns="0" bIns="0" rtlCol="0" anchor="t">
            <a:spAutoFit/>
          </a:bodyPr>
          <a:lstStyle/>
          <a:p>
            <a:pPr defTabSz="609600">
              <a:lnSpc>
                <a:spcPts val="2425"/>
              </a:lnSpc>
              <a:spcBef>
                <a:spcPct val="0"/>
              </a:spcBef>
            </a:pPr>
            <a:r>
              <a:rPr lang="en-US" sz="1600" b="1" dirty="0">
                <a:solidFill>
                  <a:srgbClr val="0D4A91"/>
                </a:solidFill>
                <a:latin typeface="Verdana" panose="020B0604030504040204" pitchFamily="34" charset="0"/>
              </a:rPr>
              <a:t>LA MEDIA	</a:t>
            </a:r>
            <a:endParaRPr lang="en-US" sz="1600" b="1" dirty="0">
              <a:solidFill>
                <a:srgbClr val="0D4A91"/>
              </a:solidFill>
              <a:latin typeface="Verdana" panose="020B0604030504040204" pitchFamily="34" charset="0"/>
            </a:endParaRPr>
          </a:p>
        </p:txBody>
      </p:sp>
      <p:sp>
        <p:nvSpPr>
          <p:cNvPr id="4" name="TextBox 18"/>
          <p:cNvSpPr txBox="1"/>
          <p:nvPr userDrawn="1"/>
        </p:nvSpPr>
        <p:spPr>
          <a:xfrm>
            <a:off x="7355328" y="3975200"/>
            <a:ext cx="4488298" cy="246221"/>
          </a:xfrm>
          <a:prstGeom prst="rect">
            <a:avLst/>
          </a:prstGeom>
        </p:spPr>
        <p:txBody>
          <a:bodyPr wrap="square" lIns="0" tIns="0" rIns="0" bIns="0" rtlCol="0" anchor="t">
            <a:spAutoFit/>
          </a:bodyPr>
          <a:lstStyle/>
          <a:p>
            <a:pPr defTabSz="609600"/>
            <a:r>
              <a:rPr lang="en-US" sz="1600" b="1" dirty="0">
                <a:solidFill>
                  <a:srgbClr val="0D4A91"/>
                </a:solidFill>
                <a:latin typeface="Verdana" panose="020B0604030504040204" pitchFamily="34" charset="0"/>
              </a:rPr>
              <a:t>I LIVELLI DI ITALIANO E MATEMATICA</a:t>
            </a:r>
            <a:endParaRPr lang="en-US" sz="1600" b="1" dirty="0">
              <a:solidFill>
                <a:srgbClr val="0D4A91"/>
              </a:solidFill>
              <a:latin typeface="Verdana" panose="020B0604030504040204" pitchFamily="34" charset="0"/>
            </a:endParaRPr>
          </a:p>
        </p:txBody>
      </p:sp>
      <p:sp>
        <p:nvSpPr>
          <p:cNvPr id="6" name="TextBox 24"/>
          <p:cNvSpPr txBox="1"/>
          <p:nvPr userDrawn="1"/>
        </p:nvSpPr>
        <p:spPr>
          <a:xfrm>
            <a:off x="7355327" y="4286891"/>
            <a:ext cx="4563295" cy="741229"/>
          </a:xfrm>
          <a:prstGeom prst="rect">
            <a:avLst/>
          </a:prstGeom>
        </p:spPr>
        <p:txBody>
          <a:bodyPr wrap="square" lIns="0" tIns="0" rIns="0" bIns="0" rtlCol="0" anchor="t">
            <a:spAutoFit/>
          </a:bodyPr>
          <a:lstStyle>
            <a:defPPr>
              <a:defRPr lang="it-IT"/>
            </a:defPPr>
            <a:lvl1pPr marL="285750" indent="-285750" defTabSz="609600">
              <a:lnSpc>
                <a:spcPts val="2025"/>
              </a:lnSpc>
              <a:buClr>
                <a:srgbClr val="015196"/>
              </a:buClr>
              <a:buSzPct val="150000"/>
              <a:buFont typeface="Arial" panose="020B0604020202020204" pitchFamily="34" charset="0"/>
              <a:buChar char="•"/>
              <a:defRPr sz="1350">
                <a:solidFill>
                  <a:schemeClr val="tx1">
                    <a:lumMod val="75000"/>
                    <a:lumOff val="25000"/>
                  </a:schemeClr>
                </a:solidFill>
                <a:latin typeface="Verdana" panose="020B0604030504040204" pitchFamily="34" charset="0"/>
              </a:defRPr>
            </a:lvl1pPr>
          </a:lstStyle>
          <a:p>
            <a:pPr lvl="0"/>
            <a:r>
              <a:rPr lang="it-IT" b="1" dirty="0"/>
              <a:t>Livello 1 </a:t>
            </a:r>
            <a:r>
              <a:rPr lang="it-IT" b="0" dirty="0"/>
              <a:t>e</a:t>
            </a:r>
            <a:r>
              <a:rPr lang="it-IT" b="1" dirty="0"/>
              <a:t> 2</a:t>
            </a:r>
            <a:r>
              <a:rPr lang="it-IT" dirty="0"/>
              <a:t>: competenze non adeguate</a:t>
            </a:r>
            <a:endParaRPr lang="it-IT" dirty="0"/>
          </a:p>
          <a:p>
            <a:pPr lvl="0"/>
            <a:r>
              <a:rPr lang="it-IT" b="1" dirty="0"/>
              <a:t>Livello 3</a:t>
            </a:r>
            <a:r>
              <a:rPr lang="it-IT" dirty="0"/>
              <a:t>: competenze adeguate</a:t>
            </a:r>
            <a:endParaRPr lang="it-IT" dirty="0"/>
          </a:p>
          <a:p>
            <a:pPr lvl="0"/>
            <a:r>
              <a:rPr lang="it-IT" b="1" dirty="0"/>
              <a:t>Livello 4 </a:t>
            </a:r>
            <a:r>
              <a:rPr lang="it-IT" b="0" dirty="0"/>
              <a:t>e</a:t>
            </a:r>
            <a:r>
              <a:rPr lang="it-IT" b="1" dirty="0"/>
              <a:t> 5</a:t>
            </a:r>
            <a:r>
              <a:rPr lang="it-IT" dirty="0"/>
              <a:t>: competenze elevate</a:t>
            </a:r>
            <a:endParaRPr lang="it-IT" dirty="0"/>
          </a:p>
        </p:txBody>
      </p:sp>
      <p:sp>
        <p:nvSpPr>
          <p:cNvPr id="8" name="TextBox 15"/>
          <p:cNvSpPr txBox="1"/>
          <p:nvPr userDrawn="1"/>
        </p:nvSpPr>
        <p:spPr>
          <a:xfrm>
            <a:off x="635748" y="5714539"/>
            <a:ext cx="3468919" cy="741229"/>
          </a:xfrm>
          <a:prstGeom prst="rect">
            <a:avLst/>
          </a:prstGeom>
        </p:spPr>
        <p:txBody>
          <a:bodyPr wrap="square" lIns="0" tIns="0" rIns="0" bIns="0" rtlCol="0" anchor="t">
            <a:spAutoFit/>
          </a:bodyPr>
          <a:lstStyle/>
          <a:p>
            <a:pPr marL="285750" indent="-285750" defTabSz="609600">
              <a:lnSpc>
                <a:spcPts val="2025"/>
              </a:lnSpc>
              <a:buClr>
                <a:srgbClr val="015196"/>
              </a:buClr>
              <a:buSzPct val="150000"/>
              <a:buFont typeface="Arial" panose="020B0604020202020204" pitchFamily="34" charset="0"/>
              <a:buChar char="•"/>
            </a:pPr>
            <a:r>
              <a:rPr lang="it-IT" sz="1350" dirty="0">
                <a:solidFill>
                  <a:schemeClr val="tx1">
                    <a:lumMod val="75000"/>
                    <a:lumOff val="25000"/>
                  </a:schemeClr>
                </a:solidFill>
                <a:latin typeface="Verdana" panose="020B0604030504040204" pitchFamily="34" charset="0"/>
              </a:rPr>
              <a:t>Modello basato sugli esiti del </a:t>
            </a:r>
            <a:r>
              <a:rPr lang="it-IT" sz="1350" b="1" dirty="0">
                <a:solidFill>
                  <a:schemeClr val="tx1">
                    <a:lumMod val="75000"/>
                    <a:lumOff val="25000"/>
                  </a:schemeClr>
                </a:solidFill>
                <a:latin typeface="Verdana" panose="020B0604030504040204" pitchFamily="34" charset="0"/>
              </a:rPr>
              <a:t>2018</a:t>
            </a:r>
            <a:endParaRPr lang="it-IT" sz="1350" b="1" dirty="0">
              <a:solidFill>
                <a:schemeClr val="tx1">
                  <a:lumMod val="75000"/>
                  <a:lumOff val="25000"/>
                </a:schemeClr>
              </a:solidFill>
              <a:latin typeface="Verdana" panose="020B0604030504040204" pitchFamily="34" charset="0"/>
            </a:endParaRPr>
          </a:p>
          <a:p>
            <a:pPr marL="285750" indent="-285750" defTabSz="609600">
              <a:lnSpc>
                <a:spcPts val="2025"/>
              </a:lnSpc>
              <a:buClr>
                <a:srgbClr val="015196"/>
              </a:buClr>
              <a:buSzPct val="150000"/>
              <a:buFont typeface="Arial" panose="020B0604020202020204" pitchFamily="34" charset="0"/>
              <a:buChar char="•"/>
            </a:pPr>
            <a:r>
              <a:rPr lang="it-IT" sz="1350" dirty="0">
                <a:solidFill>
                  <a:schemeClr val="tx1">
                    <a:lumMod val="75000"/>
                    <a:lumOff val="25000"/>
                  </a:schemeClr>
                </a:solidFill>
                <a:latin typeface="Verdana" panose="020B0604030504040204" pitchFamily="34" charset="0"/>
              </a:rPr>
              <a:t>Punteggio medio pari a </a:t>
            </a:r>
            <a:r>
              <a:rPr lang="it-IT" sz="1350" b="1" dirty="0">
                <a:solidFill>
                  <a:schemeClr val="tx1">
                    <a:lumMod val="75000"/>
                    <a:lumOff val="25000"/>
                  </a:schemeClr>
                </a:solidFill>
                <a:latin typeface="Verdana" panose="020B0604030504040204" pitchFamily="34" charset="0"/>
              </a:rPr>
              <a:t>200</a:t>
            </a:r>
            <a:endParaRPr lang="it-IT" sz="1350" dirty="0">
              <a:solidFill>
                <a:schemeClr val="tx1">
                  <a:lumMod val="75000"/>
                  <a:lumOff val="25000"/>
                </a:schemeClr>
              </a:solidFill>
              <a:latin typeface="Verdana" panose="020B0604030504040204" pitchFamily="34" charset="0"/>
            </a:endParaRPr>
          </a:p>
          <a:p>
            <a:pPr marL="285750" indent="-285750" defTabSz="609600">
              <a:lnSpc>
                <a:spcPts val="2025"/>
              </a:lnSpc>
              <a:buClr>
                <a:srgbClr val="015196"/>
              </a:buClr>
              <a:buSzPct val="150000"/>
              <a:buFont typeface="Arial" panose="020B0604020202020204" pitchFamily="34" charset="0"/>
              <a:buChar char="•"/>
            </a:pPr>
            <a:r>
              <a:rPr lang="it-IT" sz="1350" dirty="0">
                <a:solidFill>
                  <a:schemeClr val="tx1">
                    <a:lumMod val="75000"/>
                    <a:lumOff val="25000"/>
                  </a:schemeClr>
                </a:solidFill>
                <a:latin typeface="Verdana" panose="020B0604030504040204" pitchFamily="34" charset="0"/>
              </a:rPr>
              <a:t>Deviazione standard a </a:t>
            </a:r>
            <a:r>
              <a:rPr lang="it-IT" sz="1350" b="1" dirty="0">
                <a:solidFill>
                  <a:schemeClr val="tx1">
                    <a:lumMod val="75000"/>
                    <a:lumOff val="25000"/>
                  </a:schemeClr>
                </a:solidFill>
                <a:latin typeface="Verdana" panose="020B0604030504040204" pitchFamily="34" charset="0"/>
              </a:rPr>
              <a:t>40</a:t>
            </a:r>
            <a:endParaRPr lang="it-IT" sz="1350" b="1" dirty="0">
              <a:solidFill>
                <a:schemeClr val="tx1">
                  <a:lumMod val="75000"/>
                  <a:lumOff val="25000"/>
                </a:schemeClr>
              </a:solidFill>
              <a:latin typeface="Verdana" panose="020B0604030504040204" pitchFamily="34" charset="0"/>
            </a:endParaRPr>
          </a:p>
        </p:txBody>
      </p:sp>
      <p:cxnSp>
        <p:nvCxnSpPr>
          <p:cNvPr id="11" name="Connettore 2 10"/>
          <p:cNvCxnSpPr/>
          <p:nvPr userDrawn="1"/>
        </p:nvCxnSpPr>
        <p:spPr>
          <a:xfrm>
            <a:off x="3218884" y="5163118"/>
            <a:ext cx="2803236"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p:nvPr userDrawn="1"/>
        </p:nvCxnSpPr>
        <p:spPr>
          <a:xfrm>
            <a:off x="3218884" y="4103241"/>
            <a:ext cx="2788264" cy="0"/>
          </a:xfrm>
          <a:prstGeom prst="line">
            <a:avLst/>
          </a:prstGeom>
          <a:ln w="28575">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userDrawn="1"/>
        </p:nvCxnSpPr>
        <p:spPr>
          <a:xfrm flipH="1">
            <a:off x="1808017" y="4181987"/>
            <a:ext cx="1268384" cy="1256295"/>
          </a:xfrm>
          <a:prstGeom prst="straightConnector1">
            <a:avLst/>
          </a:prstGeom>
          <a:ln w="28575">
            <a:solidFill>
              <a:srgbClr val="015196"/>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userDrawn="1"/>
        </p:nvCxnSpPr>
        <p:spPr>
          <a:xfrm>
            <a:off x="1751720" y="2268115"/>
            <a:ext cx="7354834" cy="0"/>
          </a:xfrm>
          <a:prstGeom prst="straightConnector1">
            <a:avLst/>
          </a:prstGeom>
          <a:ln w="57150" cap="rnd">
            <a:solidFill>
              <a:srgbClr val="015196"/>
            </a:solidFill>
            <a:bevel/>
            <a:tailEnd type="triangle" w="lg" len="med"/>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userDrawn="1"/>
        </p:nvSpPr>
        <p:spPr>
          <a:xfrm>
            <a:off x="3781585" y="1882110"/>
            <a:ext cx="652743" cy="369332"/>
          </a:xfrm>
          <a:prstGeom prst="rect">
            <a:avLst/>
          </a:prstGeom>
          <a:noFill/>
        </p:spPr>
        <p:txBody>
          <a:bodyPr wrap="none" rtlCol="0">
            <a:spAutoFit/>
          </a:bodyPr>
          <a:lstStyle/>
          <a:p>
            <a:r>
              <a:rPr lang="it-IT" dirty="0"/>
              <a:t>2019</a:t>
            </a:r>
            <a:endParaRPr lang="it-IT" dirty="0"/>
          </a:p>
        </p:txBody>
      </p:sp>
      <p:sp>
        <p:nvSpPr>
          <p:cNvPr id="21" name="CasellaDiTesto 20"/>
          <p:cNvSpPr txBox="1"/>
          <p:nvPr userDrawn="1"/>
        </p:nvSpPr>
        <p:spPr>
          <a:xfrm>
            <a:off x="5087071" y="1882110"/>
            <a:ext cx="652743" cy="369332"/>
          </a:xfrm>
          <a:prstGeom prst="rect">
            <a:avLst/>
          </a:prstGeom>
          <a:noFill/>
        </p:spPr>
        <p:txBody>
          <a:bodyPr wrap="none" rtlCol="0">
            <a:spAutoFit/>
          </a:bodyPr>
          <a:lstStyle/>
          <a:p>
            <a:r>
              <a:rPr lang="it-IT" dirty="0"/>
              <a:t>2020</a:t>
            </a:r>
            <a:endParaRPr lang="it-IT" dirty="0"/>
          </a:p>
        </p:txBody>
      </p:sp>
      <p:sp>
        <p:nvSpPr>
          <p:cNvPr id="22" name="CasellaDiTesto 21"/>
          <p:cNvSpPr txBox="1"/>
          <p:nvPr userDrawn="1"/>
        </p:nvSpPr>
        <p:spPr>
          <a:xfrm>
            <a:off x="6392557" y="1882110"/>
            <a:ext cx="652743" cy="369332"/>
          </a:xfrm>
          <a:prstGeom prst="rect">
            <a:avLst/>
          </a:prstGeom>
          <a:noFill/>
        </p:spPr>
        <p:txBody>
          <a:bodyPr wrap="none" rtlCol="0">
            <a:spAutoFit/>
          </a:bodyPr>
          <a:lstStyle/>
          <a:p>
            <a:r>
              <a:rPr lang="it-IT" dirty="0"/>
              <a:t>2021</a:t>
            </a:r>
            <a:endParaRPr lang="it-IT" dirty="0"/>
          </a:p>
        </p:txBody>
      </p:sp>
      <p:sp>
        <p:nvSpPr>
          <p:cNvPr id="23" name="CasellaDiTesto 22"/>
          <p:cNvSpPr txBox="1"/>
          <p:nvPr userDrawn="1"/>
        </p:nvSpPr>
        <p:spPr>
          <a:xfrm>
            <a:off x="7698042" y="1882110"/>
            <a:ext cx="652743" cy="369332"/>
          </a:xfrm>
          <a:prstGeom prst="rect">
            <a:avLst/>
          </a:prstGeom>
          <a:noFill/>
        </p:spPr>
        <p:txBody>
          <a:bodyPr wrap="none" rtlCol="0">
            <a:spAutoFit/>
          </a:bodyPr>
          <a:lstStyle/>
          <a:p>
            <a:r>
              <a:rPr lang="it-IT" dirty="0"/>
              <a:t>2022</a:t>
            </a:r>
            <a:endParaRPr lang="it-IT" dirty="0"/>
          </a:p>
        </p:txBody>
      </p:sp>
      <p:sp>
        <p:nvSpPr>
          <p:cNvPr id="24" name="CasellaDiTesto 23"/>
          <p:cNvSpPr txBox="1"/>
          <p:nvPr userDrawn="1"/>
        </p:nvSpPr>
        <p:spPr>
          <a:xfrm>
            <a:off x="2476100" y="1882110"/>
            <a:ext cx="652743" cy="369332"/>
          </a:xfrm>
          <a:prstGeom prst="rect">
            <a:avLst/>
          </a:prstGeom>
          <a:noFill/>
        </p:spPr>
        <p:txBody>
          <a:bodyPr wrap="none" rtlCol="0">
            <a:spAutoFit/>
          </a:bodyPr>
          <a:lstStyle/>
          <a:p>
            <a:r>
              <a:rPr lang="it-IT" dirty="0"/>
              <a:t>2018</a:t>
            </a:r>
            <a:endParaRPr lang="it-IT" dirty="0"/>
          </a:p>
        </p:txBody>
      </p:sp>
      <p:cxnSp>
        <p:nvCxnSpPr>
          <p:cNvPr id="25" name="Connettore diritto 24"/>
          <p:cNvCxnSpPr/>
          <p:nvPr userDrawn="1"/>
        </p:nvCxnSpPr>
        <p:spPr>
          <a:xfrm>
            <a:off x="2789384"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6" name="Connettore diritto 25"/>
          <p:cNvCxnSpPr/>
          <p:nvPr userDrawn="1"/>
        </p:nvCxnSpPr>
        <p:spPr>
          <a:xfrm>
            <a:off x="4114803"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7" name="Connettore diritto 26"/>
          <p:cNvCxnSpPr/>
          <p:nvPr userDrawn="1"/>
        </p:nvCxnSpPr>
        <p:spPr>
          <a:xfrm>
            <a:off x="5412510"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p:nvPr userDrawn="1"/>
        </p:nvCxnSpPr>
        <p:spPr>
          <a:xfrm>
            <a:off x="6710219"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9" name="Connettore diritto 28"/>
          <p:cNvCxnSpPr/>
          <p:nvPr userDrawn="1"/>
        </p:nvCxnSpPr>
        <p:spPr>
          <a:xfrm>
            <a:off x="8035636"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userDrawn="1"/>
        </p:nvSpPr>
        <p:spPr>
          <a:xfrm>
            <a:off x="2111103" y="1003218"/>
            <a:ext cx="1357747" cy="600164"/>
          </a:xfrm>
          <a:prstGeom prst="rect">
            <a:avLst/>
          </a:prstGeom>
          <a:noFill/>
          <a:ln w="28575">
            <a:solidFill>
              <a:srgbClr val="015196"/>
            </a:solidFill>
          </a:ln>
        </p:spPr>
        <p:txBody>
          <a:bodyPr wrap="square" rtlCol="0">
            <a:spAutoFit/>
          </a:bodyPr>
          <a:lstStyle/>
          <a:p>
            <a:pPr algn="ctr"/>
            <a:r>
              <a:rPr lang="it-IT" sz="1100" dirty="0">
                <a:latin typeface="Verdana" panose="020B0604030504040204" pitchFamily="34" charset="0"/>
                <a:ea typeface="Verdana" panose="020B0604030504040204" pitchFamily="34" charset="0"/>
              </a:rPr>
              <a:t>Anno di ancoraggio della scala di misura</a:t>
            </a:r>
            <a:endParaRPr lang="it-IT" sz="1100" dirty="0">
              <a:latin typeface="Verdana" panose="020B0604030504040204" pitchFamily="34" charset="0"/>
              <a:ea typeface="Verdana" panose="020B0604030504040204" pitchFamily="34" charset="0"/>
            </a:endParaRPr>
          </a:p>
        </p:txBody>
      </p:sp>
      <p:sp>
        <p:nvSpPr>
          <p:cNvPr id="32" name="TextBox 14"/>
          <p:cNvSpPr txBox="1"/>
          <p:nvPr userDrawn="1"/>
        </p:nvSpPr>
        <p:spPr>
          <a:xfrm>
            <a:off x="365751" y="1638595"/>
            <a:ext cx="1771755" cy="581185"/>
          </a:xfrm>
          <a:prstGeom prst="rect">
            <a:avLst/>
          </a:prstGeom>
        </p:spPr>
        <p:txBody>
          <a:bodyPr lIns="0" tIns="0" rIns="0" bIns="0" rtlCol="0" anchor="t">
            <a:spAutoFit/>
          </a:bodyPr>
          <a:lstStyle/>
          <a:p>
            <a:pPr defTabSz="609600">
              <a:lnSpc>
                <a:spcPts val="2425"/>
              </a:lnSpc>
              <a:spcBef>
                <a:spcPct val="0"/>
              </a:spcBef>
            </a:pPr>
            <a:r>
              <a:rPr lang="en-US" sz="1600" b="1" dirty="0">
                <a:solidFill>
                  <a:srgbClr val="0D4A91"/>
                </a:solidFill>
                <a:latin typeface="Verdana" panose="020B0604030504040204" pitchFamily="34" charset="0"/>
              </a:rPr>
              <a:t>LA METRICA	</a:t>
            </a:r>
            <a:endParaRPr lang="en-US" sz="1865" b="1" dirty="0">
              <a:solidFill>
                <a:srgbClr val="0D4A91"/>
              </a:solidFill>
              <a:latin typeface="Verdana" panose="020B0604030504040204" pitchFamily="34" charset="0"/>
            </a:endParaRPr>
          </a:p>
        </p:txBody>
      </p:sp>
      <p:sp>
        <p:nvSpPr>
          <p:cNvPr id="33" name="CasellaDiTesto 32"/>
          <p:cNvSpPr txBox="1"/>
          <p:nvPr userDrawn="1"/>
        </p:nvSpPr>
        <p:spPr>
          <a:xfrm>
            <a:off x="5175062" y="1931184"/>
            <a:ext cx="457176" cy="646331"/>
          </a:xfrm>
          <a:prstGeom prst="rect">
            <a:avLst/>
          </a:prstGeom>
          <a:noFill/>
        </p:spPr>
        <p:txBody>
          <a:bodyPr wrap="none" rtlCol="0">
            <a:spAutoFit/>
          </a:bodyPr>
          <a:lstStyle/>
          <a:p>
            <a:r>
              <a:rPr lang="it-IT" sz="3600" dirty="0">
                <a:solidFill>
                  <a:srgbClr val="FF0000"/>
                </a:solidFill>
                <a:latin typeface="Comic Sans MS" panose="030F0702030302020204" pitchFamily="66" charset="0"/>
              </a:rPr>
              <a:t>x</a:t>
            </a:r>
            <a:endParaRPr lang="it-IT" sz="3600" dirty="0">
              <a:solidFill>
                <a:srgbClr val="FF0000"/>
              </a:solidFill>
              <a:latin typeface="Comic Sans MS" panose="030F0702030302020204" pitchFamily="66" charset="0"/>
            </a:endParaRPr>
          </a:p>
        </p:txBody>
      </p:sp>
      <p:sp>
        <p:nvSpPr>
          <p:cNvPr id="38" name="Rettangolo 37"/>
          <p:cNvSpPr/>
          <p:nvPr userDrawn="1"/>
        </p:nvSpPr>
        <p:spPr>
          <a:xfrm>
            <a:off x="6088472" y="2729900"/>
            <a:ext cx="498934" cy="2530974"/>
          </a:xfrm>
          <a:prstGeom prst="rect">
            <a:avLst/>
          </a:prstGeom>
          <a:noFill/>
          <a:ln w="28575">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CasellaDiTesto 39"/>
          <p:cNvSpPr txBox="1"/>
          <p:nvPr userDrawn="1"/>
        </p:nvSpPr>
        <p:spPr>
          <a:xfrm>
            <a:off x="3932170" y="1148101"/>
            <a:ext cx="4355531" cy="273408"/>
          </a:xfrm>
          <a:prstGeom prst="rect">
            <a:avLst/>
          </a:prstGeom>
        </p:spPr>
        <p:txBody>
          <a:bodyPr wrap="square" lIns="0" tIns="0" rIns="0" bIns="0" rtlCol="0" anchor="t">
            <a:spAutoFit/>
          </a:bodyPr>
          <a:lstStyle>
            <a:defPPr>
              <a:defRPr lang="it-IT"/>
            </a:defPPr>
            <a:lvl1pPr defTabSz="609600">
              <a:lnSpc>
                <a:spcPts val="2425"/>
              </a:lnSpc>
              <a:spcBef>
                <a:spcPct val="0"/>
              </a:spcBef>
              <a:defRPr sz="1600" b="1">
                <a:solidFill>
                  <a:srgbClr val="0D4A91"/>
                </a:solidFill>
                <a:latin typeface="Verdana" panose="020B0604030504040204" pitchFamily="34" charset="0"/>
              </a:defRPr>
            </a:lvl1pPr>
          </a:lstStyle>
          <a:p>
            <a:pPr lvl="0" algn="ctr"/>
            <a:r>
              <a:rPr lang="it-IT" sz="1600" b="1" u="none" dirty="0">
                <a:solidFill>
                  <a:schemeClr val="tx1"/>
                </a:solidFill>
              </a:rPr>
              <a:t>Confrontabilità</a:t>
            </a:r>
            <a:r>
              <a:rPr lang="it-IT" sz="1600" b="0" dirty="0">
                <a:solidFill>
                  <a:schemeClr val="tx1"/>
                </a:solidFill>
              </a:rPr>
              <a:t> esiti nel tempo</a:t>
            </a:r>
            <a:endParaRPr lang="it-IT" sz="1600" b="0" dirty="0">
              <a:solidFill>
                <a:schemeClr val="tx1"/>
              </a:solidFill>
            </a:endParaRPr>
          </a:p>
        </p:txBody>
      </p:sp>
      <p:cxnSp>
        <p:nvCxnSpPr>
          <p:cNvPr id="41" name="Connettore 2 40"/>
          <p:cNvCxnSpPr/>
          <p:nvPr userDrawn="1"/>
        </p:nvCxnSpPr>
        <p:spPr>
          <a:xfrm>
            <a:off x="3520559" y="1307251"/>
            <a:ext cx="828000" cy="0"/>
          </a:xfrm>
          <a:prstGeom prst="straightConnector1">
            <a:avLst/>
          </a:prstGeom>
          <a:ln w="38100" cap="rnd">
            <a:solidFill>
              <a:srgbClr val="015196"/>
            </a:solidFill>
            <a:prstDash val="dash"/>
            <a:bevel/>
            <a:tailEnd type="triangle" w="lg" len="med"/>
          </a:ln>
        </p:spPr>
        <p:style>
          <a:lnRef idx="1">
            <a:schemeClr val="accent1"/>
          </a:lnRef>
          <a:fillRef idx="0">
            <a:schemeClr val="accent1"/>
          </a:fillRef>
          <a:effectRef idx="0">
            <a:schemeClr val="accent1"/>
          </a:effectRef>
          <a:fontRef idx="minor">
            <a:schemeClr val="tx1"/>
          </a:fontRef>
        </p:style>
      </p:cxnSp>
      <p:sp>
        <p:nvSpPr>
          <p:cNvPr id="53" name="CasellaDiTesto 52"/>
          <p:cNvSpPr txBox="1"/>
          <p:nvPr userDrawn="1"/>
        </p:nvSpPr>
        <p:spPr>
          <a:xfrm>
            <a:off x="9519608" y="1758999"/>
            <a:ext cx="2667718" cy="307777"/>
          </a:xfrm>
          <a:prstGeom prst="rect">
            <a:avLst/>
          </a:prstGeom>
          <a:noFill/>
        </p:spPr>
        <p:txBody>
          <a:bodyPr wrap="none" rtlCol="0">
            <a:spAutoFit/>
          </a:bodyPr>
          <a:lstStyle/>
          <a:p>
            <a:r>
              <a:rPr lang="it-IT" sz="1400" b="1" dirty="0">
                <a:solidFill>
                  <a:srgbClr val="FF0000"/>
                </a:solidFill>
                <a:latin typeface="Comic Sans MS" panose="030F0702030302020204" pitchFamily="66" charset="0"/>
              </a:rPr>
              <a:t>x</a:t>
            </a:r>
            <a:r>
              <a:rPr lang="it-IT" sz="1000" kern="1200" dirty="0">
                <a:solidFill>
                  <a:schemeClr val="tx1"/>
                </a:solidFill>
                <a:latin typeface="Verdana" panose="020B0604030504040204" pitchFamily="34" charset="0"/>
                <a:ea typeface="Verdana" panose="020B0604030504040204" pitchFamily="34" charset="0"/>
                <a:cs typeface="+mn-cs"/>
              </a:rPr>
              <a:t> </a:t>
            </a:r>
            <a:r>
              <a:rPr lang="it-IT" sz="1050" kern="1200" dirty="0">
                <a:solidFill>
                  <a:schemeClr val="tx1"/>
                </a:solidFill>
                <a:latin typeface="Verdana" panose="020B0604030504040204" pitchFamily="34" charset="0"/>
                <a:ea typeface="Verdana" panose="020B0604030504040204" pitchFamily="34" charset="0"/>
                <a:cs typeface="+mn-cs"/>
              </a:rPr>
              <a:t>Prove</a:t>
            </a:r>
            <a:r>
              <a:rPr lang="it-IT" sz="1050" dirty="0">
                <a:solidFill>
                  <a:schemeClr val="tx1"/>
                </a:solidFill>
                <a:latin typeface="Verdana" panose="020B0604030504040204" pitchFamily="34" charset="0"/>
                <a:ea typeface="Verdana" panose="020B0604030504040204" pitchFamily="34" charset="0"/>
              </a:rPr>
              <a:t> non svolte causa pandemia</a:t>
            </a:r>
            <a:endParaRPr lang="it-IT" sz="1200" dirty="0">
              <a:solidFill>
                <a:schemeClr val="tx1"/>
              </a:solidFill>
              <a:latin typeface="Verdana" panose="020B0604030504040204" pitchFamily="34" charset="0"/>
              <a:ea typeface="Verdana" panose="020B0604030504040204" pitchFamily="34" charset="0"/>
            </a:endParaRPr>
          </a:p>
        </p:txBody>
      </p:sp>
      <p:pic>
        <p:nvPicPr>
          <p:cNvPr id="57" name="Immagine 5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53869" y="1572462"/>
            <a:ext cx="286572" cy="360913"/>
          </a:xfrm>
          <a:prstGeom prst="rect">
            <a:avLst/>
          </a:prstGeom>
        </p:spPr>
      </p:pic>
      <p:cxnSp>
        <p:nvCxnSpPr>
          <p:cNvPr id="44" name="Connettore diritto 43"/>
          <p:cNvCxnSpPr/>
          <p:nvPr userDrawn="1"/>
        </p:nvCxnSpPr>
        <p:spPr>
          <a:xfrm>
            <a:off x="3221821" y="4754060"/>
            <a:ext cx="278826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Connettore diritto 44"/>
          <p:cNvCxnSpPr/>
          <p:nvPr userDrawn="1"/>
        </p:nvCxnSpPr>
        <p:spPr>
          <a:xfrm>
            <a:off x="3226445" y="3373224"/>
            <a:ext cx="2788264"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48" name="Immagine 47"/>
          <p:cNvPicPr>
            <a:picLocks noChangeAspect="1"/>
          </p:cNvPicPr>
          <p:nvPr userDrawn="1"/>
        </p:nvPicPr>
        <p:blipFill rotWithShape="1">
          <a:blip r:embed="rId3">
            <a:clrChange>
              <a:clrFrom>
                <a:srgbClr val="FFFFFF"/>
              </a:clrFrom>
              <a:clrTo>
                <a:srgbClr val="FFFFFF">
                  <a:alpha val="0"/>
                </a:srgbClr>
              </a:clrTo>
            </a:clrChange>
          </a:blip>
          <a:srcRect l="62985" t="6537" r="29290" b="64448"/>
          <a:stretch>
            <a:fillRect/>
          </a:stretch>
        </p:blipFill>
        <p:spPr>
          <a:xfrm>
            <a:off x="6143105" y="2751172"/>
            <a:ext cx="474677" cy="2520000"/>
          </a:xfrm>
          <a:prstGeom prst="rect">
            <a:avLst/>
          </a:prstGeom>
        </p:spPr>
      </p:pic>
      <p:sp>
        <p:nvSpPr>
          <p:cNvPr id="50" name="CasellaDiTesto 49"/>
          <p:cNvSpPr txBox="1"/>
          <p:nvPr userDrawn="1"/>
        </p:nvSpPr>
        <p:spPr>
          <a:xfrm>
            <a:off x="6473660" y="1931184"/>
            <a:ext cx="457176" cy="646331"/>
          </a:xfrm>
          <a:prstGeom prst="rect">
            <a:avLst/>
          </a:prstGeom>
          <a:noFill/>
        </p:spPr>
        <p:txBody>
          <a:bodyPr wrap="none" rtlCol="0">
            <a:spAutoFit/>
          </a:bodyPr>
          <a:lstStyle/>
          <a:p>
            <a:r>
              <a:rPr lang="it-IT" sz="3600" dirty="0">
                <a:solidFill>
                  <a:srgbClr val="FF0000"/>
                </a:solidFill>
                <a:latin typeface="Comic Sans MS" panose="030F0702030302020204" pitchFamily="66" charset="0"/>
              </a:rPr>
              <a:t>x</a:t>
            </a:r>
            <a:endParaRPr lang="it-IT" sz="3600" dirty="0">
              <a:solidFill>
                <a:srgbClr val="FF0000"/>
              </a:solidFill>
              <a:latin typeface="Comic Sans MS" panose="030F0702030302020204" pitchFamily="66" charset="0"/>
            </a:endParaRPr>
          </a:p>
        </p:txBody>
      </p:sp>
      <p:cxnSp>
        <p:nvCxnSpPr>
          <p:cNvPr id="51" name="Connettore 2 50"/>
          <p:cNvCxnSpPr/>
          <p:nvPr userDrawn="1"/>
        </p:nvCxnSpPr>
        <p:spPr>
          <a:xfrm>
            <a:off x="6599579" y="4084915"/>
            <a:ext cx="612000" cy="0"/>
          </a:xfrm>
          <a:prstGeom prst="straightConnector1">
            <a:avLst/>
          </a:prstGeom>
          <a:ln w="28575">
            <a:solidFill>
              <a:srgbClr val="015196"/>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2" name="Connettore 2 9"/>
          <p:cNvCxnSpPr/>
          <p:nvPr userDrawn="1"/>
        </p:nvCxnSpPr>
        <p:spPr>
          <a:xfrm flipV="1">
            <a:off x="3223496" y="2810153"/>
            <a:ext cx="0" cy="2348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ttore 2 10"/>
          <p:cNvCxnSpPr/>
          <p:nvPr userDrawn="1"/>
        </p:nvCxnSpPr>
        <p:spPr>
          <a:xfrm>
            <a:off x="3218884" y="5163118"/>
            <a:ext cx="2803236"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49" name="Connettore diritto 11"/>
          <p:cNvCxnSpPr/>
          <p:nvPr userDrawn="1"/>
        </p:nvCxnSpPr>
        <p:spPr>
          <a:xfrm>
            <a:off x="3218884" y="4103241"/>
            <a:ext cx="2788264" cy="0"/>
          </a:xfrm>
          <a:prstGeom prst="line">
            <a:avLst/>
          </a:prstGeom>
          <a:ln w="28575">
            <a:solidFill>
              <a:srgbClr val="015196"/>
            </a:solidFill>
          </a:ln>
        </p:spPr>
        <p:style>
          <a:lnRef idx="1">
            <a:schemeClr val="accent1"/>
          </a:lnRef>
          <a:fillRef idx="0">
            <a:schemeClr val="accent1"/>
          </a:fillRef>
          <a:effectRef idx="0">
            <a:schemeClr val="accent1"/>
          </a:effectRef>
          <a:fontRef idx="minor">
            <a:schemeClr val="tx1"/>
          </a:fontRef>
        </p:style>
      </p:cxnSp>
      <p:sp>
        <p:nvSpPr>
          <p:cNvPr id="52" name="CasellaDiTesto 12"/>
          <p:cNvSpPr txBox="1"/>
          <p:nvPr userDrawn="1"/>
        </p:nvSpPr>
        <p:spPr>
          <a:xfrm>
            <a:off x="2820977" y="3972595"/>
            <a:ext cx="487634" cy="261610"/>
          </a:xfrm>
          <a:prstGeom prst="rect">
            <a:avLst/>
          </a:prstGeom>
          <a:noFill/>
        </p:spPr>
        <p:txBody>
          <a:bodyPr wrap="none" rtlCol="0">
            <a:spAutoFit/>
          </a:bodyPr>
          <a:lstStyle/>
          <a:p>
            <a:r>
              <a:rPr lang="it-IT" sz="1100" b="1" dirty="0">
                <a:latin typeface="Verdana" panose="020B0604030504040204" pitchFamily="34" charset="0"/>
                <a:ea typeface="Verdana" panose="020B0604030504040204" pitchFamily="34" charset="0"/>
              </a:rPr>
              <a:t>200</a:t>
            </a:r>
            <a:endParaRPr lang="it-IT" sz="1100" b="1" dirty="0">
              <a:latin typeface="Verdana" panose="020B0604030504040204" pitchFamily="34" charset="0"/>
              <a:ea typeface="Verdana" panose="020B0604030504040204" pitchFamily="34" charset="0"/>
            </a:endParaRPr>
          </a:p>
        </p:txBody>
      </p:sp>
      <p:sp>
        <p:nvSpPr>
          <p:cNvPr id="54" name="CasellaDiTesto 13"/>
          <p:cNvSpPr txBox="1"/>
          <p:nvPr userDrawn="1"/>
        </p:nvSpPr>
        <p:spPr>
          <a:xfrm rot="16200000">
            <a:off x="2355838" y="3853519"/>
            <a:ext cx="888385" cy="261610"/>
          </a:xfrm>
          <a:prstGeom prst="rect">
            <a:avLst/>
          </a:prstGeom>
          <a:noFill/>
        </p:spPr>
        <p:txBody>
          <a:bodyPr wrap="none" rtlCol="0">
            <a:spAutoFit/>
          </a:bodyPr>
          <a:lstStyle/>
          <a:p>
            <a:r>
              <a:rPr lang="it-IT" sz="1100" dirty="0">
                <a:latin typeface="Verdana" panose="020B0604030504040204" pitchFamily="34" charset="0"/>
                <a:ea typeface="Verdana" panose="020B0604030504040204" pitchFamily="34" charset="0"/>
              </a:rPr>
              <a:t>Punteggio</a:t>
            </a:r>
            <a:endParaRPr lang="it-IT" sz="1100" dirty="0">
              <a:latin typeface="Verdana" panose="020B0604030504040204" pitchFamily="34" charset="0"/>
              <a:ea typeface="Verdana" panose="020B0604030504040204" pitchFamily="34" charset="0"/>
            </a:endParaRPr>
          </a:p>
        </p:txBody>
      </p:sp>
      <p:sp>
        <p:nvSpPr>
          <p:cNvPr id="55" name="CasellaDiTesto 14"/>
          <p:cNvSpPr txBox="1"/>
          <p:nvPr userDrawn="1"/>
        </p:nvSpPr>
        <p:spPr>
          <a:xfrm>
            <a:off x="5418241" y="3862968"/>
            <a:ext cx="657552" cy="261610"/>
          </a:xfrm>
          <a:prstGeom prst="rect">
            <a:avLst/>
          </a:prstGeom>
          <a:noFill/>
        </p:spPr>
        <p:txBody>
          <a:bodyPr wrap="none" rtlCol="0">
            <a:spAutoFit/>
          </a:bodyPr>
          <a:lstStyle/>
          <a:p>
            <a:r>
              <a:rPr lang="it-IT" sz="1100" dirty="0">
                <a:latin typeface="Verdana" panose="020B0604030504040204" pitchFamily="34" charset="0"/>
                <a:ea typeface="Verdana" panose="020B0604030504040204" pitchFamily="34" charset="0"/>
              </a:rPr>
              <a:t>MEDIA</a:t>
            </a:r>
            <a:endParaRPr lang="it-IT" sz="1100" i="1" dirty="0">
              <a:latin typeface="Verdana" panose="020B0604030504040204" pitchFamily="34" charset="0"/>
              <a:ea typeface="Verdana" panose="020B0604030504040204" pitchFamily="34" charset="0"/>
            </a:endParaRPr>
          </a:p>
        </p:txBody>
      </p:sp>
      <p:sp>
        <p:nvSpPr>
          <p:cNvPr id="56" name="CasellaDiTesto 16"/>
          <p:cNvSpPr txBox="1"/>
          <p:nvPr userDrawn="1"/>
        </p:nvSpPr>
        <p:spPr>
          <a:xfrm>
            <a:off x="2816435" y="4898037"/>
            <a:ext cx="453970" cy="261610"/>
          </a:xfrm>
          <a:prstGeom prst="rect">
            <a:avLst/>
          </a:prstGeom>
          <a:noFill/>
        </p:spPr>
        <p:txBody>
          <a:bodyPr wrap="none" rtlCol="0">
            <a:spAutoFit/>
          </a:bodyPr>
          <a:lstStyle/>
          <a:p>
            <a:r>
              <a:rPr lang="it-IT" sz="1100" dirty="0">
                <a:latin typeface="Verdana" panose="020B0604030504040204" pitchFamily="34" charset="0"/>
                <a:ea typeface="Verdana" panose="020B0604030504040204" pitchFamily="34" charset="0"/>
              </a:rPr>
              <a:t>100</a:t>
            </a:r>
            <a:endParaRPr lang="it-IT" sz="1100" dirty="0">
              <a:latin typeface="Verdana" panose="020B0604030504040204" pitchFamily="34" charset="0"/>
              <a:ea typeface="Verdana" panose="020B0604030504040204" pitchFamily="34" charset="0"/>
            </a:endParaRPr>
          </a:p>
        </p:txBody>
      </p:sp>
      <p:sp>
        <p:nvSpPr>
          <p:cNvPr id="58" name="CasellaDiTesto 17"/>
          <p:cNvSpPr txBox="1"/>
          <p:nvPr userDrawn="1"/>
        </p:nvSpPr>
        <p:spPr>
          <a:xfrm>
            <a:off x="2803225" y="3047152"/>
            <a:ext cx="453970" cy="261610"/>
          </a:xfrm>
          <a:prstGeom prst="rect">
            <a:avLst/>
          </a:prstGeom>
          <a:noFill/>
        </p:spPr>
        <p:txBody>
          <a:bodyPr wrap="none" rtlCol="0">
            <a:spAutoFit/>
          </a:bodyPr>
          <a:lstStyle/>
          <a:p>
            <a:r>
              <a:rPr lang="it-IT" sz="1100" dirty="0">
                <a:latin typeface="Verdana" panose="020B0604030504040204" pitchFamily="34" charset="0"/>
                <a:ea typeface="Verdana" panose="020B0604030504040204" pitchFamily="34" charset="0"/>
              </a:rPr>
              <a:t>300</a:t>
            </a:r>
            <a:endParaRPr lang="it-IT" sz="1100" dirty="0">
              <a:latin typeface="Verdana" panose="020B0604030504040204" pitchFamily="34" charset="0"/>
              <a:ea typeface="Verdana" panose="020B0604030504040204" pitchFamily="34" charset="0"/>
            </a:endParaRPr>
          </a:p>
        </p:txBody>
      </p:sp>
      <p:cxnSp>
        <p:nvCxnSpPr>
          <p:cNvPr id="59" name="Connettore diritto 43"/>
          <p:cNvCxnSpPr/>
          <p:nvPr userDrawn="1"/>
        </p:nvCxnSpPr>
        <p:spPr>
          <a:xfrm>
            <a:off x="3221821" y="4754060"/>
            <a:ext cx="278826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Connettore diritto 44"/>
          <p:cNvCxnSpPr/>
          <p:nvPr userDrawn="1"/>
        </p:nvCxnSpPr>
        <p:spPr>
          <a:xfrm>
            <a:off x="3226445" y="3373224"/>
            <a:ext cx="2788264"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1" name="CasellaDiTesto 45"/>
          <p:cNvSpPr txBox="1"/>
          <p:nvPr userDrawn="1"/>
        </p:nvSpPr>
        <p:spPr>
          <a:xfrm>
            <a:off x="4628178" y="3129233"/>
            <a:ext cx="1491114" cy="477054"/>
          </a:xfrm>
          <a:prstGeom prst="rect">
            <a:avLst/>
          </a:prstGeom>
          <a:noFill/>
        </p:spPr>
        <p:txBody>
          <a:bodyPr wrap="none" rtlCol="0">
            <a:spAutoFit/>
          </a:bodyPr>
          <a:lstStyle/>
          <a:p>
            <a:r>
              <a:rPr lang="it-IT" sz="1100" i="0" dirty="0">
                <a:latin typeface="Verdana" panose="020B0604030504040204" pitchFamily="34" charset="0"/>
                <a:ea typeface="Verdana" panose="020B0604030504040204" pitchFamily="34" charset="0"/>
              </a:rPr>
              <a:t>Studenti </a:t>
            </a:r>
            <a:r>
              <a:rPr lang="it-IT" sz="1100" i="1" dirty="0">
                <a:latin typeface="Verdana" panose="020B0604030504040204" pitchFamily="34" charset="0"/>
                <a:ea typeface="Verdana" panose="020B0604030504040204" pitchFamily="34" charset="0"/>
              </a:rPr>
              <a:t>eccellenti</a:t>
            </a:r>
            <a:endParaRPr lang="it-IT" sz="1100" i="1" dirty="0">
              <a:latin typeface="Verdana" panose="020B0604030504040204" pitchFamily="34" charset="0"/>
              <a:ea typeface="Verdana" panose="020B0604030504040204" pitchFamily="34" charset="0"/>
            </a:endParaRPr>
          </a:p>
          <a:p>
            <a:pPr algn="ctr">
              <a:spcBef>
                <a:spcPts val="600"/>
              </a:spcBef>
            </a:pPr>
            <a:r>
              <a:rPr lang="it-IT" sz="900" i="0" dirty="0">
                <a:latin typeface="Verdana" panose="020B0604030504040204" pitchFamily="34" charset="0"/>
                <a:ea typeface="Verdana" panose="020B0604030504040204" pitchFamily="34" charset="0"/>
              </a:rPr>
              <a:t>(95° percentile)</a:t>
            </a:r>
            <a:endParaRPr lang="it-IT" sz="900" i="0" dirty="0">
              <a:latin typeface="Verdana" panose="020B0604030504040204" pitchFamily="34" charset="0"/>
              <a:ea typeface="Verdana" panose="020B0604030504040204" pitchFamily="34" charset="0"/>
            </a:endParaRPr>
          </a:p>
        </p:txBody>
      </p:sp>
      <p:sp>
        <p:nvSpPr>
          <p:cNvPr id="62" name="CasellaDiTesto 46"/>
          <p:cNvSpPr txBox="1"/>
          <p:nvPr userDrawn="1"/>
        </p:nvSpPr>
        <p:spPr>
          <a:xfrm>
            <a:off x="4862801" y="4507572"/>
            <a:ext cx="1231427" cy="477054"/>
          </a:xfrm>
          <a:prstGeom prst="rect">
            <a:avLst/>
          </a:prstGeom>
          <a:noFill/>
        </p:spPr>
        <p:txBody>
          <a:bodyPr wrap="none" rtlCol="0">
            <a:spAutoFit/>
          </a:bodyPr>
          <a:lstStyle/>
          <a:p>
            <a:r>
              <a:rPr lang="it-IT" sz="1100" dirty="0">
                <a:latin typeface="Verdana" panose="020B0604030504040204" pitchFamily="34" charset="0"/>
                <a:ea typeface="Verdana" panose="020B0604030504040204" pitchFamily="34" charset="0"/>
              </a:rPr>
              <a:t>Studenti </a:t>
            </a:r>
            <a:r>
              <a:rPr lang="it-IT" sz="1100" i="1" dirty="0">
                <a:latin typeface="Verdana" panose="020B0604030504040204" pitchFamily="34" charset="0"/>
                <a:ea typeface="Verdana" panose="020B0604030504040204" pitchFamily="34" charset="0"/>
              </a:rPr>
              <a:t>fragili</a:t>
            </a:r>
            <a:endParaRPr lang="it-IT" sz="1100" i="1" dirty="0">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600"/>
              </a:spcBef>
              <a:spcAft>
                <a:spcPts val="0"/>
              </a:spcAft>
              <a:buClrTx/>
              <a:buSzTx/>
              <a:buFontTx/>
              <a:buNone/>
              <a:defRPr/>
            </a:pPr>
            <a:r>
              <a:rPr lang="it-IT" sz="900" i="0" dirty="0">
                <a:latin typeface="Verdana" panose="020B0604030504040204" pitchFamily="34" charset="0"/>
                <a:ea typeface="Verdana" panose="020B0604030504040204" pitchFamily="34" charset="0"/>
              </a:rPr>
              <a:t>(5° percentile)</a:t>
            </a:r>
            <a:endParaRPr lang="it-IT" sz="900" i="0" dirty="0">
              <a:latin typeface="Verdana" panose="020B0604030504040204" pitchFamily="34" charset="0"/>
              <a:ea typeface="Verdana" panose="020B060403050404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13_Metrica">
    <p:spTree>
      <p:nvGrpSpPr>
        <p:cNvPr id="1" name=""/>
        <p:cNvGrpSpPr/>
        <p:nvPr/>
      </p:nvGrpSpPr>
      <p:grpSpPr>
        <a:xfrm>
          <a:off x="0" y="0"/>
          <a:ext cx="0" cy="0"/>
          <a:chOff x="0" y="0"/>
          <a:chExt cx="0" cy="0"/>
        </a:xfrm>
      </p:grpSpPr>
      <p:sp>
        <p:nvSpPr>
          <p:cNvPr id="2" name="Rettangolo 1"/>
          <p:cNvSpPr/>
          <p:nvPr userDrawn="1"/>
        </p:nvSpPr>
        <p:spPr>
          <a:xfrm>
            <a:off x="1676815" y="2552613"/>
            <a:ext cx="4710547" cy="28283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TextBox 17"/>
          <p:cNvSpPr txBox="1"/>
          <p:nvPr userDrawn="1"/>
        </p:nvSpPr>
        <p:spPr>
          <a:xfrm>
            <a:off x="516480" y="5473668"/>
            <a:ext cx="1771755" cy="273408"/>
          </a:xfrm>
          <a:prstGeom prst="rect">
            <a:avLst/>
          </a:prstGeom>
        </p:spPr>
        <p:txBody>
          <a:bodyPr lIns="0" tIns="0" rIns="0" bIns="0" rtlCol="0" anchor="t">
            <a:spAutoFit/>
          </a:bodyPr>
          <a:lstStyle/>
          <a:p>
            <a:pPr defTabSz="609600">
              <a:lnSpc>
                <a:spcPts val="2425"/>
              </a:lnSpc>
              <a:spcBef>
                <a:spcPct val="0"/>
              </a:spcBef>
            </a:pPr>
            <a:r>
              <a:rPr lang="en-US" sz="1600" b="1" dirty="0">
                <a:solidFill>
                  <a:srgbClr val="0D4A91"/>
                </a:solidFill>
                <a:latin typeface="Verdana" panose="020B0604030504040204" pitchFamily="34" charset="0"/>
              </a:rPr>
              <a:t>LA MEDIA	</a:t>
            </a:r>
            <a:endParaRPr lang="en-US" sz="1600" b="1" dirty="0">
              <a:solidFill>
                <a:srgbClr val="0D4A91"/>
              </a:solidFill>
              <a:latin typeface="Verdana" panose="020B0604030504040204" pitchFamily="34" charset="0"/>
            </a:endParaRPr>
          </a:p>
        </p:txBody>
      </p:sp>
      <p:sp>
        <p:nvSpPr>
          <p:cNvPr id="4" name="TextBox 18"/>
          <p:cNvSpPr txBox="1"/>
          <p:nvPr userDrawn="1"/>
        </p:nvSpPr>
        <p:spPr>
          <a:xfrm>
            <a:off x="6170880" y="5558141"/>
            <a:ext cx="4488298" cy="246221"/>
          </a:xfrm>
          <a:prstGeom prst="rect">
            <a:avLst/>
          </a:prstGeom>
        </p:spPr>
        <p:txBody>
          <a:bodyPr wrap="square" lIns="0" tIns="0" rIns="0" bIns="0" rtlCol="0" anchor="t">
            <a:spAutoFit/>
          </a:bodyPr>
          <a:lstStyle/>
          <a:p>
            <a:pPr defTabSz="609600"/>
            <a:r>
              <a:rPr lang="en-US" sz="1600" b="1" dirty="0">
                <a:solidFill>
                  <a:srgbClr val="0D4A91"/>
                </a:solidFill>
                <a:latin typeface="Verdana" panose="020B0604030504040204" pitchFamily="34" charset="0"/>
              </a:rPr>
              <a:t>I LIVELLI DI ITALIANO E MATEMATICA</a:t>
            </a:r>
            <a:endParaRPr lang="en-US" sz="1600" b="1" dirty="0">
              <a:solidFill>
                <a:srgbClr val="0D4A91"/>
              </a:solidFill>
              <a:latin typeface="Verdana" panose="020B0604030504040204" pitchFamily="34" charset="0"/>
            </a:endParaRPr>
          </a:p>
        </p:txBody>
      </p:sp>
      <p:sp>
        <p:nvSpPr>
          <p:cNvPr id="5" name="TextBox 19"/>
          <p:cNvSpPr txBox="1"/>
          <p:nvPr userDrawn="1"/>
        </p:nvSpPr>
        <p:spPr>
          <a:xfrm>
            <a:off x="6946515" y="3168995"/>
            <a:ext cx="4068867" cy="492443"/>
          </a:xfrm>
          <a:prstGeom prst="rect">
            <a:avLst/>
          </a:prstGeom>
        </p:spPr>
        <p:txBody>
          <a:bodyPr wrap="square" lIns="0" tIns="0" rIns="0" bIns="0" rtlCol="0" anchor="t">
            <a:spAutoFit/>
          </a:bodyPr>
          <a:lstStyle/>
          <a:p>
            <a:pPr defTabSz="609600"/>
            <a:r>
              <a:rPr lang="en-US" sz="1600" b="1" dirty="0">
                <a:solidFill>
                  <a:srgbClr val="0D4A91"/>
                </a:solidFill>
                <a:latin typeface="Verdana" panose="020B0604030504040204" pitchFamily="34" charset="0"/>
              </a:rPr>
              <a:t>I LIVELLI DI INGLESE </a:t>
            </a:r>
            <a:endParaRPr lang="en-US" sz="1600" b="1" dirty="0">
              <a:solidFill>
                <a:srgbClr val="0D4A91"/>
              </a:solidFill>
              <a:latin typeface="Verdana" panose="020B0604030504040204" pitchFamily="34" charset="0"/>
            </a:endParaRPr>
          </a:p>
          <a:p>
            <a:pPr defTabSz="609600"/>
            <a:r>
              <a:rPr lang="en-US" sz="1600" b="1" dirty="0">
                <a:solidFill>
                  <a:srgbClr val="0D4A91"/>
                </a:solidFill>
                <a:latin typeface="Verdana" panose="020B0604030504040204" pitchFamily="34" charset="0"/>
              </a:rPr>
              <a:t>(</a:t>
            </a:r>
            <a:r>
              <a:rPr lang="en-US" sz="1600" b="1" i="1" dirty="0">
                <a:solidFill>
                  <a:srgbClr val="0D4A91"/>
                </a:solidFill>
                <a:latin typeface="Verdana" panose="020B0604030504040204" pitchFamily="34" charset="0"/>
              </a:rPr>
              <a:t>reading</a:t>
            </a:r>
            <a:r>
              <a:rPr lang="en-US" sz="1600" b="1" dirty="0">
                <a:solidFill>
                  <a:srgbClr val="0D4A91"/>
                </a:solidFill>
                <a:latin typeface="Verdana" panose="020B0604030504040204" pitchFamily="34" charset="0"/>
              </a:rPr>
              <a:t> e </a:t>
            </a:r>
            <a:r>
              <a:rPr lang="en-US" sz="1600" b="1" i="1" dirty="0">
                <a:solidFill>
                  <a:srgbClr val="0D4A91"/>
                </a:solidFill>
                <a:latin typeface="Verdana" panose="020B0604030504040204" pitchFamily="34" charset="0"/>
              </a:rPr>
              <a:t>listening</a:t>
            </a:r>
            <a:r>
              <a:rPr lang="en-US" sz="1600" b="1" dirty="0">
                <a:solidFill>
                  <a:srgbClr val="0D4A91"/>
                </a:solidFill>
                <a:latin typeface="Verdana" panose="020B0604030504040204" pitchFamily="34" charset="0"/>
              </a:rPr>
              <a:t>)</a:t>
            </a:r>
            <a:endParaRPr lang="en-US" sz="1600" b="1" dirty="0">
              <a:solidFill>
                <a:srgbClr val="0D4A91"/>
              </a:solidFill>
              <a:latin typeface="Verdana" panose="020B0604030504040204" pitchFamily="34" charset="0"/>
            </a:endParaRPr>
          </a:p>
        </p:txBody>
      </p:sp>
      <p:sp>
        <p:nvSpPr>
          <p:cNvPr id="6" name="TextBox 24"/>
          <p:cNvSpPr txBox="1"/>
          <p:nvPr userDrawn="1"/>
        </p:nvSpPr>
        <p:spPr>
          <a:xfrm>
            <a:off x="6170879" y="5869832"/>
            <a:ext cx="4563295" cy="741229"/>
          </a:xfrm>
          <a:prstGeom prst="rect">
            <a:avLst/>
          </a:prstGeom>
        </p:spPr>
        <p:txBody>
          <a:bodyPr wrap="square" lIns="0" tIns="0" rIns="0" bIns="0" rtlCol="0" anchor="t">
            <a:spAutoFit/>
          </a:bodyPr>
          <a:lstStyle>
            <a:defPPr>
              <a:defRPr lang="it-IT"/>
            </a:defPPr>
            <a:lvl1pPr marL="285750" indent="-285750" defTabSz="609600">
              <a:lnSpc>
                <a:spcPts val="2025"/>
              </a:lnSpc>
              <a:buClr>
                <a:srgbClr val="015196"/>
              </a:buClr>
              <a:buSzPct val="150000"/>
              <a:buFont typeface="Arial" panose="020B0604020202020204" pitchFamily="34" charset="0"/>
              <a:buChar char="•"/>
              <a:defRPr sz="1350">
                <a:solidFill>
                  <a:schemeClr val="tx1">
                    <a:lumMod val="75000"/>
                    <a:lumOff val="25000"/>
                  </a:schemeClr>
                </a:solidFill>
                <a:latin typeface="Verdana" panose="020B0604030504040204" pitchFamily="34" charset="0"/>
              </a:defRPr>
            </a:lvl1pPr>
          </a:lstStyle>
          <a:p>
            <a:pPr marL="179705" lvl="0" indent="-179705"/>
            <a:r>
              <a:rPr lang="it-IT" b="1" dirty="0"/>
              <a:t>Livello 1 </a:t>
            </a:r>
            <a:r>
              <a:rPr lang="it-IT" b="0" dirty="0"/>
              <a:t>e</a:t>
            </a:r>
            <a:r>
              <a:rPr lang="it-IT" b="1" dirty="0"/>
              <a:t> 2</a:t>
            </a:r>
            <a:r>
              <a:rPr lang="it-IT" dirty="0"/>
              <a:t>: competenze non adeguate</a:t>
            </a:r>
            <a:endParaRPr lang="it-IT" dirty="0"/>
          </a:p>
          <a:p>
            <a:pPr marL="179705" lvl="0" indent="-179705"/>
            <a:r>
              <a:rPr lang="it-IT" b="1" dirty="0"/>
              <a:t>Livello 3</a:t>
            </a:r>
            <a:r>
              <a:rPr lang="it-IT" dirty="0"/>
              <a:t>: competenze adeguate</a:t>
            </a:r>
            <a:endParaRPr lang="it-IT" dirty="0"/>
          </a:p>
          <a:p>
            <a:pPr marL="179705" lvl="0" indent="-179705"/>
            <a:r>
              <a:rPr lang="it-IT" b="1" dirty="0"/>
              <a:t>Livello 4 </a:t>
            </a:r>
            <a:r>
              <a:rPr lang="it-IT" b="0" dirty="0"/>
              <a:t>e</a:t>
            </a:r>
            <a:r>
              <a:rPr lang="it-IT" b="1" dirty="0"/>
              <a:t> 5</a:t>
            </a:r>
            <a:r>
              <a:rPr lang="it-IT" dirty="0"/>
              <a:t>: competenze elevate</a:t>
            </a:r>
            <a:endParaRPr lang="it-IT" dirty="0"/>
          </a:p>
        </p:txBody>
      </p:sp>
      <p:sp>
        <p:nvSpPr>
          <p:cNvPr id="8" name="TextBox 15"/>
          <p:cNvSpPr txBox="1"/>
          <p:nvPr userDrawn="1"/>
        </p:nvSpPr>
        <p:spPr>
          <a:xfrm>
            <a:off x="516480" y="5843746"/>
            <a:ext cx="3468919" cy="741229"/>
          </a:xfrm>
          <a:prstGeom prst="rect">
            <a:avLst/>
          </a:prstGeom>
        </p:spPr>
        <p:txBody>
          <a:bodyPr wrap="square" lIns="0" tIns="0" rIns="0" bIns="0" rtlCol="0" anchor="t">
            <a:spAutoFit/>
          </a:bodyPr>
          <a:lstStyle/>
          <a:p>
            <a:pPr marL="179705" indent="-179705" defTabSz="609600">
              <a:lnSpc>
                <a:spcPts val="2025"/>
              </a:lnSpc>
              <a:buClr>
                <a:srgbClr val="015196"/>
              </a:buClr>
              <a:buSzPct val="150000"/>
              <a:buFont typeface="Arial" panose="020B0604020202020204" pitchFamily="34" charset="0"/>
              <a:buChar char="•"/>
            </a:pPr>
            <a:r>
              <a:rPr lang="it-IT" sz="1350" dirty="0">
                <a:solidFill>
                  <a:schemeClr val="tx1">
                    <a:lumMod val="75000"/>
                    <a:lumOff val="25000"/>
                  </a:schemeClr>
                </a:solidFill>
                <a:latin typeface="Verdana" panose="020B0604030504040204" pitchFamily="34" charset="0"/>
              </a:rPr>
              <a:t>Modello basato sugli esiti del </a:t>
            </a:r>
            <a:r>
              <a:rPr lang="it-IT" sz="1350" b="1" dirty="0">
                <a:solidFill>
                  <a:schemeClr val="tx1">
                    <a:lumMod val="75000"/>
                    <a:lumOff val="25000"/>
                  </a:schemeClr>
                </a:solidFill>
                <a:latin typeface="Verdana" panose="020B0604030504040204" pitchFamily="34" charset="0"/>
              </a:rPr>
              <a:t>2019</a:t>
            </a:r>
            <a:endParaRPr lang="it-IT" sz="1350" b="1" dirty="0">
              <a:solidFill>
                <a:schemeClr val="tx1">
                  <a:lumMod val="75000"/>
                  <a:lumOff val="25000"/>
                </a:schemeClr>
              </a:solidFill>
              <a:latin typeface="Verdana" panose="020B0604030504040204" pitchFamily="34" charset="0"/>
            </a:endParaRPr>
          </a:p>
          <a:p>
            <a:pPr marL="179705" indent="-179705" defTabSz="609600">
              <a:lnSpc>
                <a:spcPts val="2025"/>
              </a:lnSpc>
              <a:buClr>
                <a:srgbClr val="015196"/>
              </a:buClr>
              <a:buSzPct val="150000"/>
              <a:buFont typeface="Arial" panose="020B0604020202020204" pitchFamily="34" charset="0"/>
              <a:buChar char="•"/>
            </a:pPr>
            <a:r>
              <a:rPr lang="it-IT" sz="1350" dirty="0">
                <a:solidFill>
                  <a:schemeClr val="tx1">
                    <a:lumMod val="75000"/>
                    <a:lumOff val="25000"/>
                  </a:schemeClr>
                </a:solidFill>
                <a:latin typeface="Verdana" panose="020B0604030504040204" pitchFamily="34" charset="0"/>
              </a:rPr>
              <a:t>Punteggio medio pari a </a:t>
            </a:r>
            <a:r>
              <a:rPr lang="it-IT" sz="1350" b="1" dirty="0">
                <a:solidFill>
                  <a:schemeClr val="tx1">
                    <a:lumMod val="75000"/>
                    <a:lumOff val="25000"/>
                  </a:schemeClr>
                </a:solidFill>
                <a:latin typeface="Verdana" panose="020B0604030504040204" pitchFamily="34" charset="0"/>
              </a:rPr>
              <a:t>200</a:t>
            </a:r>
            <a:endParaRPr lang="it-IT" sz="1350" dirty="0">
              <a:solidFill>
                <a:schemeClr val="tx1">
                  <a:lumMod val="75000"/>
                  <a:lumOff val="25000"/>
                </a:schemeClr>
              </a:solidFill>
              <a:latin typeface="Verdana" panose="020B0604030504040204" pitchFamily="34" charset="0"/>
            </a:endParaRPr>
          </a:p>
          <a:p>
            <a:pPr marL="179705" indent="-179705" defTabSz="609600">
              <a:lnSpc>
                <a:spcPts val="2025"/>
              </a:lnSpc>
              <a:buClr>
                <a:srgbClr val="015196"/>
              </a:buClr>
              <a:buSzPct val="150000"/>
              <a:buFont typeface="Arial" panose="020B0604020202020204" pitchFamily="34" charset="0"/>
              <a:buChar char="•"/>
            </a:pPr>
            <a:r>
              <a:rPr lang="it-IT" sz="1350" dirty="0">
                <a:solidFill>
                  <a:schemeClr val="tx1">
                    <a:lumMod val="75000"/>
                    <a:lumOff val="25000"/>
                  </a:schemeClr>
                </a:solidFill>
                <a:latin typeface="Verdana" panose="020B0604030504040204" pitchFamily="34" charset="0"/>
              </a:rPr>
              <a:t>Deviazione standard a </a:t>
            </a:r>
            <a:r>
              <a:rPr lang="it-IT" sz="1350" b="1" dirty="0">
                <a:solidFill>
                  <a:schemeClr val="tx1">
                    <a:lumMod val="75000"/>
                    <a:lumOff val="25000"/>
                  </a:schemeClr>
                </a:solidFill>
                <a:latin typeface="Verdana" panose="020B0604030504040204" pitchFamily="34" charset="0"/>
              </a:rPr>
              <a:t>40</a:t>
            </a:r>
            <a:endParaRPr lang="it-IT" sz="1350" b="1" dirty="0">
              <a:solidFill>
                <a:schemeClr val="tx1">
                  <a:lumMod val="75000"/>
                  <a:lumOff val="25000"/>
                </a:schemeClr>
              </a:solidFill>
              <a:latin typeface="Verdana" panose="020B0604030504040204" pitchFamily="34" charset="0"/>
            </a:endParaRPr>
          </a:p>
        </p:txBody>
      </p:sp>
      <p:sp>
        <p:nvSpPr>
          <p:cNvPr id="9" name="TextBox 24"/>
          <p:cNvSpPr txBox="1"/>
          <p:nvPr userDrawn="1"/>
        </p:nvSpPr>
        <p:spPr>
          <a:xfrm>
            <a:off x="6922791" y="3732255"/>
            <a:ext cx="5322223" cy="741229"/>
          </a:xfrm>
          <a:prstGeom prst="rect">
            <a:avLst/>
          </a:prstGeom>
        </p:spPr>
        <p:txBody>
          <a:bodyPr wrap="square" lIns="0" tIns="0" rIns="0" bIns="0" rtlCol="0" anchor="t">
            <a:spAutoFit/>
          </a:bodyPr>
          <a:lstStyle>
            <a:defPPr>
              <a:defRPr lang="it-IT"/>
            </a:defPPr>
            <a:lvl1pPr marL="285750" lvl="0" indent="-285750" defTabSz="609600">
              <a:lnSpc>
                <a:spcPts val="2025"/>
              </a:lnSpc>
              <a:buClr>
                <a:srgbClr val="015196"/>
              </a:buClr>
              <a:buSzPct val="150000"/>
              <a:buFont typeface="Arial" panose="020B0604020202020204" pitchFamily="34" charset="0"/>
              <a:buChar char="•"/>
              <a:defRPr sz="1350">
                <a:solidFill>
                  <a:schemeClr val="tx1">
                    <a:lumMod val="75000"/>
                    <a:lumOff val="25000"/>
                  </a:schemeClr>
                </a:solidFill>
                <a:latin typeface="Verdana" panose="020B0604030504040204" pitchFamily="34" charset="0"/>
              </a:defRPr>
            </a:lvl1pPr>
          </a:lstStyle>
          <a:p>
            <a:pPr marL="179705" marR="0" lvl="0" indent="-179705" algn="l" defTabSz="536575" rtl="0" eaLnBrk="1" fontAlgn="auto" latinLnBrk="0" hangingPunct="1">
              <a:lnSpc>
                <a:spcPts val="2025"/>
              </a:lnSpc>
              <a:spcBef>
                <a:spcPts val="0"/>
              </a:spcBef>
              <a:spcAft>
                <a:spcPts val="0"/>
              </a:spcAft>
              <a:buClr>
                <a:srgbClr val="015196"/>
              </a:buClr>
              <a:buSzPct val="150000"/>
              <a:buFont typeface="Arial" panose="020B0604020202020204" pitchFamily="34" charset="0"/>
              <a:buChar char="•"/>
              <a:defRPr/>
            </a:pPr>
            <a:r>
              <a:rPr lang="it-IT" b="1" dirty="0"/>
              <a:t>Non raggiunge B1</a:t>
            </a:r>
            <a:r>
              <a:rPr lang="it-IT" dirty="0"/>
              <a:t>: competenze del tutto inadeguate</a:t>
            </a:r>
            <a:endParaRPr lang="it-IT" dirty="0"/>
          </a:p>
          <a:p>
            <a:pPr marL="179705" marR="0" lvl="0" indent="-179705" algn="l" defTabSz="609600" rtl="0" eaLnBrk="1" fontAlgn="auto" latinLnBrk="0" hangingPunct="1">
              <a:lnSpc>
                <a:spcPts val="2025"/>
              </a:lnSpc>
              <a:spcBef>
                <a:spcPts val="0"/>
              </a:spcBef>
              <a:spcAft>
                <a:spcPts val="0"/>
              </a:spcAft>
              <a:buClr>
                <a:srgbClr val="015196"/>
              </a:buClr>
              <a:buSzPct val="150000"/>
              <a:buFont typeface="Arial" panose="020B0604020202020204" pitchFamily="34" charset="0"/>
              <a:buChar char="•"/>
              <a:defRPr/>
            </a:pPr>
            <a:r>
              <a:rPr lang="it-IT" b="1" dirty="0"/>
              <a:t>B1</a:t>
            </a:r>
            <a:r>
              <a:rPr lang="it-IT" dirty="0"/>
              <a:t>: competenze non adeguate</a:t>
            </a:r>
            <a:endParaRPr lang="it-IT" dirty="0"/>
          </a:p>
          <a:p>
            <a:pPr marL="179705" marR="0" lvl="0" indent="-179705" algn="l" defTabSz="609600" rtl="0" eaLnBrk="1" fontAlgn="auto" latinLnBrk="0" hangingPunct="1">
              <a:lnSpc>
                <a:spcPts val="2025"/>
              </a:lnSpc>
              <a:spcBef>
                <a:spcPts val="0"/>
              </a:spcBef>
              <a:spcAft>
                <a:spcPts val="0"/>
              </a:spcAft>
              <a:buClr>
                <a:srgbClr val="015196"/>
              </a:buClr>
              <a:buSzPct val="150000"/>
              <a:buFont typeface="Arial" panose="020B0604020202020204" pitchFamily="34" charset="0"/>
              <a:buChar char="•"/>
              <a:defRPr/>
            </a:pPr>
            <a:r>
              <a:rPr lang="it-IT" b="1" dirty="0"/>
              <a:t>B2</a:t>
            </a:r>
            <a:r>
              <a:rPr lang="it-IT" dirty="0"/>
              <a:t>: competenze adeguate</a:t>
            </a:r>
            <a:endParaRPr lang="it-IT" dirty="0"/>
          </a:p>
        </p:txBody>
      </p:sp>
      <p:cxnSp>
        <p:nvCxnSpPr>
          <p:cNvPr id="10" name="Connettore 2 9"/>
          <p:cNvCxnSpPr/>
          <p:nvPr userDrawn="1"/>
        </p:nvCxnSpPr>
        <p:spPr>
          <a:xfrm flipV="1">
            <a:off x="2249471" y="2810153"/>
            <a:ext cx="0" cy="2348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userDrawn="1"/>
        </p:nvCxnSpPr>
        <p:spPr>
          <a:xfrm>
            <a:off x="2244859" y="5163118"/>
            <a:ext cx="2803236"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p:nvPr userDrawn="1"/>
        </p:nvCxnSpPr>
        <p:spPr>
          <a:xfrm>
            <a:off x="2244859" y="4103241"/>
            <a:ext cx="2788264" cy="0"/>
          </a:xfrm>
          <a:prstGeom prst="line">
            <a:avLst/>
          </a:prstGeom>
          <a:ln w="28575">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userDrawn="1"/>
        </p:nvCxnSpPr>
        <p:spPr>
          <a:xfrm flipH="1">
            <a:off x="1489466" y="4195467"/>
            <a:ext cx="607058" cy="1220569"/>
          </a:xfrm>
          <a:prstGeom prst="straightConnector1">
            <a:avLst/>
          </a:prstGeom>
          <a:ln w="28575">
            <a:solidFill>
              <a:srgbClr val="015196"/>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userDrawn="1"/>
        </p:nvCxnSpPr>
        <p:spPr>
          <a:xfrm>
            <a:off x="1731842" y="2268115"/>
            <a:ext cx="7354834" cy="0"/>
          </a:xfrm>
          <a:prstGeom prst="straightConnector1">
            <a:avLst/>
          </a:prstGeom>
          <a:ln w="57150" cap="rnd">
            <a:solidFill>
              <a:srgbClr val="015196"/>
            </a:solidFill>
            <a:bevel/>
            <a:tailEnd type="triangle" w="lg" len="med"/>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userDrawn="1"/>
        </p:nvSpPr>
        <p:spPr>
          <a:xfrm>
            <a:off x="3781585" y="1882110"/>
            <a:ext cx="652743" cy="369332"/>
          </a:xfrm>
          <a:prstGeom prst="rect">
            <a:avLst/>
          </a:prstGeom>
          <a:noFill/>
        </p:spPr>
        <p:txBody>
          <a:bodyPr wrap="none" rtlCol="0">
            <a:spAutoFit/>
          </a:bodyPr>
          <a:lstStyle/>
          <a:p>
            <a:r>
              <a:rPr lang="it-IT" dirty="0"/>
              <a:t>2019</a:t>
            </a:r>
            <a:endParaRPr lang="it-IT" dirty="0"/>
          </a:p>
        </p:txBody>
      </p:sp>
      <p:sp>
        <p:nvSpPr>
          <p:cNvPr id="21" name="CasellaDiTesto 20"/>
          <p:cNvSpPr txBox="1"/>
          <p:nvPr userDrawn="1"/>
        </p:nvSpPr>
        <p:spPr>
          <a:xfrm>
            <a:off x="5087071" y="1882110"/>
            <a:ext cx="652743" cy="369332"/>
          </a:xfrm>
          <a:prstGeom prst="rect">
            <a:avLst/>
          </a:prstGeom>
          <a:noFill/>
        </p:spPr>
        <p:txBody>
          <a:bodyPr wrap="none" rtlCol="0">
            <a:spAutoFit/>
          </a:bodyPr>
          <a:lstStyle/>
          <a:p>
            <a:r>
              <a:rPr lang="it-IT" dirty="0"/>
              <a:t>2020</a:t>
            </a:r>
            <a:endParaRPr lang="it-IT" dirty="0"/>
          </a:p>
        </p:txBody>
      </p:sp>
      <p:sp>
        <p:nvSpPr>
          <p:cNvPr id="22" name="CasellaDiTesto 21"/>
          <p:cNvSpPr txBox="1"/>
          <p:nvPr userDrawn="1"/>
        </p:nvSpPr>
        <p:spPr>
          <a:xfrm>
            <a:off x="6392557" y="1882110"/>
            <a:ext cx="652743" cy="369332"/>
          </a:xfrm>
          <a:prstGeom prst="rect">
            <a:avLst/>
          </a:prstGeom>
          <a:noFill/>
        </p:spPr>
        <p:txBody>
          <a:bodyPr wrap="none" rtlCol="0">
            <a:spAutoFit/>
          </a:bodyPr>
          <a:lstStyle/>
          <a:p>
            <a:r>
              <a:rPr lang="it-IT" dirty="0"/>
              <a:t>2021</a:t>
            </a:r>
            <a:endParaRPr lang="it-IT" dirty="0"/>
          </a:p>
        </p:txBody>
      </p:sp>
      <p:sp>
        <p:nvSpPr>
          <p:cNvPr id="23" name="CasellaDiTesto 22"/>
          <p:cNvSpPr txBox="1"/>
          <p:nvPr userDrawn="1"/>
        </p:nvSpPr>
        <p:spPr>
          <a:xfrm>
            <a:off x="7698042" y="1882110"/>
            <a:ext cx="652743" cy="369332"/>
          </a:xfrm>
          <a:prstGeom prst="rect">
            <a:avLst/>
          </a:prstGeom>
          <a:noFill/>
        </p:spPr>
        <p:txBody>
          <a:bodyPr wrap="none" rtlCol="0">
            <a:spAutoFit/>
          </a:bodyPr>
          <a:lstStyle/>
          <a:p>
            <a:r>
              <a:rPr lang="it-IT" dirty="0"/>
              <a:t>2022</a:t>
            </a:r>
            <a:endParaRPr lang="it-IT" dirty="0"/>
          </a:p>
        </p:txBody>
      </p:sp>
      <p:sp>
        <p:nvSpPr>
          <p:cNvPr id="24" name="CasellaDiTesto 23"/>
          <p:cNvSpPr txBox="1"/>
          <p:nvPr userDrawn="1"/>
        </p:nvSpPr>
        <p:spPr>
          <a:xfrm>
            <a:off x="2476100" y="1882110"/>
            <a:ext cx="652743" cy="369332"/>
          </a:xfrm>
          <a:prstGeom prst="rect">
            <a:avLst/>
          </a:prstGeom>
          <a:noFill/>
        </p:spPr>
        <p:txBody>
          <a:bodyPr wrap="none" rtlCol="0">
            <a:spAutoFit/>
          </a:bodyPr>
          <a:lstStyle/>
          <a:p>
            <a:r>
              <a:rPr lang="it-IT" dirty="0"/>
              <a:t>2018</a:t>
            </a:r>
            <a:endParaRPr lang="it-IT" dirty="0"/>
          </a:p>
        </p:txBody>
      </p:sp>
      <p:cxnSp>
        <p:nvCxnSpPr>
          <p:cNvPr id="25" name="Connettore diritto 24"/>
          <p:cNvCxnSpPr/>
          <p:nvPr userDrawn="1"/>
        </p:nvCxnSpPr>
        <p:spPr>
          <a:xfrm>
            <a:off x="2789384"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6" name="Connettore diritto 25"/>
          <p:cNvCxnSpPr/>
          <p:nvPr userDrawn="1"/>
        </p:nvCxnSpPr>
        <p:spPr>
          <a:xfrm>
            <a:off x="4114803"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7" name="Connettore diritto 26"/>
          <p:cNvCxnSpPr/>
          <p:nvPr userDrawn="1"/>
        </p:nvCxnSpPr>
        <p:spPr>
          <a:xfrm>
            <a:off x="5412510"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p:nvPr userDrawn="1"/>
        </p:nvCxnSpPr>
        <p:spPr>
          <a:xfrm>
            <a:off x="6710219"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cxnSp>
        <p:nvCxnSpPr>
          <p:cNvPr id="29" name="Connettore diritto 28"/>
          <p:cNvCxnSpPr/>
          <p:nvPr userDrawn="1"/>
        </p:nvCxnSpPr>
        <p:spPr>
          <a:xfrm>
            <a:off x="8035636" y="2202763"/>
            <a:ext cx="0" cy="72000"/>
          </a:xfrm>
          <a:prstGeom prst="line">
            <a:avLst/>
          </a:prstGeom>
          <a:ln w="38100">
            <a:solidFill>
              <a:srgbClr val="015196"/>
            </a:solidFill>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userDrawn="1"/>
        </p:nvSpPr>
        <p:spPr>
          <a:xfrm>
            <a:off x="3433009" y="1003218"/>
            <a:ext cx="1357747" cy="600164"/>
          </a:xfrm>
          <a:prstGeom prst="rect">
            <a:avLst/>
          </a:prstGeom>
          <a:noFill/>
          <a:ln w="28575">
            <a:solidFill>
              <a:srgbClr val="015196"/>
            </a:solidFill>
          </a:ln>
        </p:spPr>
        <p:txBody>
          <a:bodyPr wrap="square" rtlCol="0">
            <a:spAutoFit/>
          </a:bodyPr>
          <a:lstStyle/>
          <a:p>
            <a:pPr algn="ctr"/>
            <a:r>
              <a:rPr lang="it-IT" sz="1100" dirty="0">
                <a:latin typeface="Verdana" panose="020B0604030504040204" pitchFamily="34" charset="0"/>
                <a:ea typeface="Verdana" panose="020B0604030504040204" pitchFamily="34" charset="0"/>
              </a:rPr>
              <a:t>Anno di ancoraggio della scala di misura</a:t>
            </a:r>
            <a:endParaRPr lang="it-IT" sz="1100" dirty="0">
              <a:latin typeface="Verdana" panose="020B0604030504040204" pitchFamily="34" charset="0"/>
              <a:ea typeface="Verdana" panose="020B0604030504040204" pitchFamily="34" charset="0"/>
            </a:endParaRPr>
          </a:p>
        </p:txBody>
      </p:sp>
      <p:sp>
        <p:nvSpPr>
          <p:cNvPr id="32" name="TextBox 14"/>
          <p:cNvSpPr txBox="1"/>
          <p:nvPr userDrawn="1"/>
        </p:nvSpPr>
        <p:spPr>
          <a:xfrm>
            <a:off x="365751" y="1638595"/>
            <a:ext cx="1771755" cy="581185"/>
          </a:xfrm>
          <a:prstGeom prst="rect">
            <a:avLst/>
          </a:prstGeom>
        </p:spPr>
        <p:txBody>
          <a:bodyPr lIns="0" tIns="0" rIns="0" bIns="0" rtlCol="0" anchor="t">
            <a:spAutoFit/>
          </a:bodyPr>
          <a:lstStyle/>
          <a:p>
            <a:pPr defTabSz="609600">
              <a:lnSpc>
                <a:spcPts val="2425"/>
              </a:lnSpc>
              <a:spcBef>
                <a:spcPct val="0"/>
              </a:spcBef>
            </a:pPr>
            <a:r>
              <a:rPr lang="en-US" sz="1600" b="1" dirty="0">
                <a:solidFill>
                  <a:srgbClr val="0D4A91"/>
                </a:solidFill>
                <a:latin typeface="Verdana" panose="020B0604030504040204" pitchFamily="34" charset="0"/>
              </a:rPr>
              <a:t>LA METRICA	</a:t>
            </a:r>
            <a:endParaRPr lang="en-US" sz="1865" b="1" dirty="0">
              <a:solidFill>
                <a:srgbClr val="0D4A91"/>
              </a:solidFill>
              <a:latin typeface="Verdana" panose="020B0604030504040204" pitchFamily="34" charset="0"/>
            </a:endParaRPr>
          </a:p>
        </p:txBody>
      </p:sp>
      <p:sp>
        <p:nvSpPr>
          <p:cNvPr id="33" name="CasellaDiTesto 32"/>
          <p:cNvSpPr txBox="1"/>
          <p:nvPr userDrawn="1"/>
        </p:nvSpPr>
        <p:spPr>
          <a:xfrm>
            <a:off x="5175062" y="1933723"/>
            <a:ext cx="457176" cy="646331"/>
          </a:xfrm>
          <a:prstGeom prst="rect">
            <a:avLst/>
          </a:prstGeom>
          <a:noFill/>
        </p:spPr>
        <p:txBody>
          <a:bodyPr wrap="square" rtlCol="0">
            <a:spAutoFit/>
          </a:bodyPr>
          <a:lstStyle/>
          <a:p>
            <a:r>
              <a:rPr lang="it-IT" sz="3600" dirty="0">
                <a:solidFill>
                  <a:srgbClr val="FF0000"/>
                </a:solidFill>
                <a:latin typeface="Comic Sans MS" panose="030F0702030302020204" pitchFamily="66" charset="0"/>
              </a:rPr>
              <a:t>x</a:t>
            </a:r>
            <a:endParaRPr lang="it-IT" sz="3600" dirty="0">
              <a:solidFill>
                <a:srgbClr val="FF0000"/>
              </a:solidFill>
              <a:latin typeface="Comic Sans MS" panose="030F0702030302020204" pitchFamily="66" charset="0"/>
            </a:endParaRPr>
          </a:p>
        </p:txBody>
      </p:sp>
      <p:pic>
        <p:nvPicPr>
          <p:cNvPr id="34" name="Immagine 33"/>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a:xfrm>
            <a:off x="5728223" y="2819246"/>
            <a:ext cx="386715" cy="2330142"/>
          </a:xfrm>
          <a:prstGeom prst="rect">
            <a:avLst/>
          </a:prstGeom>
        </p:spPr>
      </p:pic>
      <p:cxnSp>
        <p:nvCxnSpPr>
          <p:cNvPr id="36" name="Connettore 2 35"/>
          <p:cNvCxnSpPr/>
          <p:nvPr userDrawn="1"/>
        </p:nvCxnSpPr>
        <p:spPr>
          <a:xfrm>
            <a:off x="6165974" y="3301320"/>
            <a:ext cx="720000" cy="0"/>
          </a:xfrm>
          <a:prstGeom prst="straightConnector1">
            <a:avLst/>
          </a:prstGeom>
          <a:ln w="28575">
            <a:solidFill>
              <a:srgbClr val="015196"/>
            </a:solidFill>
            <a:tailEnd type="triangle" w="lg" len="med"/>
          </a:ln>
        </p:spPr>
        <p:style>
          <a:lnRef idx="1">
            <a:schemeClr val="accent1"/>
          </a:lnRef>
          <a:fillRef idx="0">
            <a:schemeClr val="accent1"/>
          </a:fillRef>
          <a:effectRef idx="0">
            <a:schemeClr val="accent1"/>
          </a:effectRef>
          <a:fontRef idx="minor">
            <a:schemeClr val="tx1"/>
          </a:fontRef>
        </p:style>
      </p:cxnSp>
      <p:sp>
        <p:nvSpPr>
          <p:cNvPr id="37" name="Rettangolo 36"/>
          <p:cNvSpPr/>
          <p:nvPr userDrawn="1"/>
        </p:nvSpPr>
        <p:spPr>
          <a:xfrm>
            <a:off x="5664881" y="2729900"/>
            <a:ext cx="498934" cy="2530974"/>
          </a:xfrm>
          <a:prstGeom prst="rect">
            <a:avLst/>
          </a:prstGeom>
          <a:noFill/>
          <a:ln w="28575">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p:cNvSpPr/>
          <p:nvPr userDrawn="1"/>
        </p:nvSpPr>
        <p:spPr>
          <a:xfrm>
            <a:off x="5114447" y="2729900"/>
            <a:ext cx="498934" cy="2530974"/>
          </a:xfrm>
          <a:prstGeom prst="rect">
            <a:avLst/>
          </a:prstGeom>
          <a:noFill/>
          <a:ln w="28575">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9" name="Connettore a gomito 38"/>
          <p:cNvCxnSpPr>
            <a:stCxn id="38" idx="2"/>
          </p:cNvCxnSpPr>
          <p:nvPr userDrawn="1"/>
        </p:nvCxnSpPr>
        <p:spPr>
          <a:xfrm rot="16200000" flipH="1">
            <a:off x="5512594" y="5112194"/>
            <a:ext cx="453667" cy="751026"/>
          </a:xfrm>
          <a:prstGeom prst="bentConnector2">
            <a:avLst/>
          </a:prstGeom>
          <a:ln w="28575">
            <a:solidFill>
              <a:srgbClr val="015196"/>
            </a:solidFill>
            <a:tailEnd type="triangle" w="lg" len="med"/>
          </a:ln>
        </p:spPr>
        <p:style>
          <a:lnRef idx="1">
            <a:schemeClr val="accent1"/>
          </a:lnRef>
          <a:fillRef idx="0">
            <a:schemeClr val="accent1"/>
          </a:fillRef>
          <a:effectRef idx="0">
            <a:schemeClr val="accent1"/>
          </a:effectRef>
          <a:fontRef idx="minor">
            <a:schemeClr val="tx1"/>
          </a:fontRef>
        </p:style>
      </p:cxnSp>
      <p:sp>
        <p:nvSpPr>
          <p:cNvPr id="40" name="CasellaDiTesto 39"/>
          <p:cNvSpPr txBox="1"/>
          <p:nvPr userDrawn="1"/>
        </p:nvSpPr>
        <p:spPr>
          <a:xfrm>
            <a:off x="5254076" y="1148101"/>
            <a:ext cx="4355531" cy="273408"/>
          </a:xfrm>
          <a:prstGeom prst="rect">
            <a:avLst/>
          </a:prstGeom>
        </p:spPr>
        <p:txBody>
          <a:bodyPr wrap="square" lIns="0" tIns="0" rIns="0" bIns="0" rtlCol="0" anchor="t">
            <a:spAutoFit/>
          </a:bodyPr>
          <a:lstStyle>
            <a:defPPr>
              <a:defRPr lang="it-IT"/>
            </a:defPPr>
            <a:lvl1pPr defTabSz="609600">
              <a:lnSpc>
                <a:spcPts val="2425"/>
              </a:lnSpc>
              <a:spcBef>
                <a:spcPct val="0"/>
              </a:spcBef>
              <a:defRPr sz="1600" b="1">
                <a:solidFill>
                  <a:srgbClr val="0D4A91"/>
                </a:solidFill>
                <a:latin typeface="Verdana" panose="020B0604030504040204" pitchFamily="34" charset="0"/>
              </a:defRPr>
            </a:lvl1pPr>
          </a:lstStyle>
          <a:p>
            <a:pPr lvl="0" algn="ctr"/>
            <a:r>
              <a:rPr lang="it-IT" sz="1600" b="1" u="none" dirty="0">
                <a:solidFill>
                  <a:schemeClr val="tx1"/>
                </a:solidFill>
              </a:rPr>
              <a:t>Confrontabilità</a:t>
            </a:r>
            <a:r>
              <a:rPr lang="it-IT" sz="1600" b="0" dirty="0">
                <a:solidFill>
                  <a:schemeClr val="tx1"/>
                </a:solidFill>
              </a:rPr>
              <a:t> esiti nel tempo</a:t>
            </a:r>
            <a:endParaRPr lang="it-IT" sz="1600" b="0" dirty="0">
              <a:solidFill>
                <a:schemeClr val="tx1"/>
              </a:solidFill>
            </a:endParaRPr>
          </a:p>
        </p:txBody>
      </p:sp>
      <p:cxnSp>
        <p:nvCxnSpPr>
          <p:cNvPr id="41" name="Connettore 2 40"/>
          <p:cNvCxnSpPr/>
          <p:nvPr userDrawn="1"/>
        </p:nvCxnSpPr>
        <p:spPr>
          <a:xfrm>
            <a:off x="4842465" y="1307251"/>
            <a:ext cx="828000" cy="0"/>
          </a:xfrm>
          <a:prstGeom prst="straightConnector1">
            <a:avLst/>
          </a:prstGeom>
          <a:ln w="38100" cap="rnd">
            <a:solidFill>
              <a:srgbClr val="015196"/>
            </a:solidFill>
            <a:prstDash val="dash"/>
            <a:bevel/>
            <a:tailEnd type="triangle" w="lg" len="med"/>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userDrawn="1"/>
        </p:nvSpPr>
        <p:spPr>
          <a:xfrm>
            <a:off x="7103479" y="4560452"/>
            <a:ext cx="3895067" cy="369332"/>
          </a:xfrm>
          <a:prstGeom prst="rect">
            <a:avLst/>
          </a:prstGeom>
          <a:noFill/>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lang="it-IT" sz="1800" b="1" dirty="0">
                <a:solidFill>
                  <a:srgbClr val="015196"/>
                </a:solidFill>
              </a:rPr>
              <a:t>*</a:t>
            </a:r>
            <a:r>
              <a:rPr lang="it-IT" sz="1200" b="1" dirty="0">
                <a:solidFill>
                  <a:srgbClr val="015196"/>
                </a:solidFill>
              </a:rPr>
              <a:t> </a:t>
            </a:r>
            <a:r>
              <a:rPr lang="it-IT" sz="1050" b="0" dirty="0">
                <a:solidFill>
                  <a:schemeClr val="tx1"/>
                </a:solidFill>
                <a:latin typeface="Verdana" panose="020B0604030504040204" pitchFamily="34" charset="0"/>
                <a:ea typeface="Verdana" panose="020B0604030504040204" pitchFamily="34" charset="0"/>
              </a:rPr>
              <a:t>Traguardi</a:t>
            </a:r>
            <a:r>
              <a:rPr lang="it-IT" sz="1050" b="1" dirty="0">
                <a:solidFill>
                  <a:srgbClr val="015196"/>
                </a:solidFill>
                <a:latin typeface="Verdana" panose="020B0604030504040204" pitchFamily="34" charset="0"/>
                <a:ea typeface="Verdana" panose="020B0604030504040204" pitchFamily="34" charset="0"/>
              </a:rPr>
              <a:t> </a:t>
            </a:r>
            <a:r>
              <a:rPr lang="it-IT" sz="1050" dirty="0">
                <a:latin typeface="Verdana" panose="020B0604030504040204" pitchFamily="34" charset="0"/>
                <a:ea typeface="Verdana" panose="020B0604030504040204" pitchFamily="34" charset="0"/>
              </a:rPr>
              <a:t>Indicazioni nazionali agganciati al QCER</a:t>
            </a:r>
            <a:endParaRPr lang="it-IT" sz="1200" dirty="0">
              <a:latin typeface="Verdana" panose="020B0604030504040204" pitchFamily="34" charset="0"/>
              <a:ea typeface="Verdana" panose="020B0604030504040204" pitchFamily="34" charset="0"/>
            </a:endParaRPr>
          </a:p>
        </p:txBody>
      </p:sp>
      <p:sp>
        <p:nvSpPr>
          <p:cNvPr id="53" name="CasellaDiTesto 52"/>
          <p:cNvSpPr txBox="1"/>
          <p:nvPr userDrawn="1"/>
        </p:nvSpPr>
        <p:spPr>
          <a:xfrm>
            <a:off x="9519608" y="1758999"/>
            <a:ext cx="2610010" cy="307777"/>
          </a:xfrm>
          <a:prstGeom prst="rect">
            <a:avLst/>
          </a:prstGeom>
          <a:noFill/>
        </p:spPr>
        <p:txBody>
          <a:bodyPr wrap="none" rtlCol="0">
            <a:spAutoFit/>
          </a:bodyPr>
          <a:lstStyle/>
          <a:p>
            <a:r>
              <a:rPr lang="it-IT" sz="1400" b="1" dirty="0">
                <a:solidFill>
                  <a:srgbClr val="FF0000"/>
                </a:solidFill>
                <a:latin typeface="Comic Sans MS" panose="030F0702030302020204" pitchFamily="66" charset="0"/>
              </a:rPr>
              <a:t>x</a:t>
            </a:r>
            <a:r>
              <a:rPr lang="it-IT" sz="1000" kern="1200" dirty="0">
                <a:solidFill>
                  <a:schemeClr val="tx1"/>
                </a:solidFill>
                <a:latin typeface="Verdana" panose="020B0604030504040204" pitchFamily="34" charset="0"/>
                <a:ea typeface="Verdana" panose="020B0604030504040204" pitchFamily="34" charset="0"/>
                <a:cs typeface="+mn-cs"/>
              </a:rPr>
              <a:t> </a:t>
            </a:r>
            <a:r>
              <a:rPr lang="it-IT" sz="1050" kern="1200" dirty="0">
                <a:solidFill>
                  <a:schemeClr val="tx1"/>
                </a:solidFill>
                <a:latin typeface="Verdana" panose="020B0604030504040204" pitchFamily="34" charset="0"/>
                <a:ea typeface="Verdana" panose="020B0604030504040204" pitchFamily="34" charset="0"/>
                <a:cs typeface="+mn-cs"/>
              </a:rPr>
              <a:t>Prove</a:t>
            </a:r>
            <a:r>
              <a:rPr lang="it-IT" sz="1050" dirty="0">
                <a:solidFill>
                  <a:schemeClr val="tx1"/>
                </a:solidFill>
                <a:latin typeface="Verdana" panose="020B0604030504040204" pitchFamily="34" charset="0"/>
                <a:ea typeface="Verdana" panose="020B0604030504040204" pitchFamily="34" charset="0"/>
              </a:rPr>
              <a:t> non svolte causa pandemia</a:t>
            </a:r>
            <a:endParaRPr lang="it-IT" sz="1200" dirty="0">
              <a:solidFill>
                <a:schemeClr val="tx1"/>
              </a:solidFill>
              <a:latin typeface="Verdana" panose="020B0604030504040204" pitchFamily="34" charset="0"/>
              <a:ea typeface="Verdana" panose="020B0604030504040204" pitchFamily="34" charset="0"/>
            </a:endParaRPr>
          </a:p>
        </p:txBody>
      </p:sp>
      <p:sp>
        <p:nvSpPr>
          <p:cNvPr id="54" name="CasellaDiTesto 53"/>
          <p:cNvSpPr txBox="1"/>
          <p:nvPr userDrawn="1"/>
        </p:nvSpPr>
        <p:spPr>
          <a:xfrm>
            <a:off x="9357308" y="3072897"/>
            <a:ext cx="300082" cy="369332"/>
          </a:xfrm>
          <a:prstGeom prst="rect">
            <a:avLst/>
          </a:prstGeom>
          <a:noFill/>
        </p:spPr>
        <p:txBody>
          <a:bodyPr wrap="none" rtlCol="0">
            <a:spAutoFit/>
          </a:bodyPr>
          <a:lstStyle/>
          <a:p>
            <a:r>
              <a:rPr lang="it-IT" b="1" dirty="0">
                <a:solidFill>
                  <a:srgbClr val="015196"/>
                </a:solidFill>
              </a:rPr>
              <a:t>*</a:t>
            </a:r>
            <a:endParaRPr lang="it-IT" b="1" dirty="0">
              <a:solidFill>
                <a:srgbClr val="015196"/>
              </a:solidFill>
            </a:endParaRPr>
          </a:p>
        </p:txBody>
      </p:sp>
      <p:pic>
        <p:nvPicPr>
          <p:cNvPr id="57" name="Immagine 5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975775" y="1572462"/>
            <a:ext cx="286572" cy="360913"/>
          </a:xfrm>
          <a:prstGeom prst="rect">
            <a:avLst/>
          </a:prstGeom>
        </p:spPr>
      </p:pic>
      <p:cxnSp>
        <p:nvCxnSpPr>
          <p:cNvPr id="44" name="Connettore diritto 43"/>
          <p:cNvCxnSpPr/>
          <p:nvPr userDrawn="1"/>
        </p:nvCxnSpPr>
        <p:spPr>
          <a:xfrm>
            <a:off x="2247796" y="4754060"/>
            <a:ext cx="278826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Connettore diritto 44"/>
          <p:cNvCxnSpPr/>
          <p:nvPr userDrawn="1"/>
        </p:nvCxnSpPr>
        <p:spPr>
          <a:xfrm>
            <a:off x="2252420" y="3373224"/>
            <a:ext cx="2788264"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48" name="Immagine 47"/>
          <p:cNvPicPr>
            <a:picLocks noChangeAspect="1"/>
          </p:cNvPicPr>
          <p:nvPr userDrawn="1"/>
        </p:nvPicPr>
        <p:blipFill rotWithShape="1">
          <a:blip r:embed="rId4">
            <a:clrChange>
              <a:clrFrom>
                <a:srgbClr val="FFFFFF"/>
              </a:clrFrom>
              <a:clrTo>
                <a:srgbClr val="FFFFFF">
                  <a:alpha val="0"/>
                </a:srgbClr>
              </a:clrTo>
            </a:clrChange>
          </a:blip>
          <a:srcRect l="62985" t="6537" r="29290" b="64448"/>
          <a:stretch>
            <a:fillRect/>
          </a:stretch>
        </p:blipFill>
        <p:spPr>
          <a:xfrm>
            <a:off x="5169080" y="2751172"/>
            <a:ext cx="474677" cy="2520000"/>
          </a:xfrm>
          <a:prstGeom prst="rect">
            <a:avLst/>
          </a:prstGeom>
        </p:spPr>
      </p:pic>
      <p:cxnSp>
        <p:nvCxnSpPr>
          <p:cNvPr id="65" name="Connettore 2 9"/>
          <p:cNvCxnSpPr/>
          <p:nvPr userDrawn="1"/>
        </p:nvCxnSpPr>
        <p:spPr>
          <a:xfrm flipV="1">
            <a:off x="2238761" y="2810153"/>
            <a:ext cx="0" cy="2348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nettore 2 10"/>
          <p:cNvCxnSpPr/>
          <p:nvPr userDrawn="1"/>
        </p:nvCxnSpPr>
        <p:spPr>
          <a:xfrm>
            <a:off x="2234149" y="5163118"/>
            <a:ext cx="2803236"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7" name="Connettore diritto 11"/>
          <p:cNvCxnSpPr/>
          <p:nvPr userDrawn="1"/>
        </p:nvCxnSpPr>
        <p:spPr>
          <a:xfrm>
            <a:off x="2234149" y="4103241"/>
            <a:ext cx="2788264" cy="0"/>
          </a:xfrm>
          <a:prstGeom prst="line">
            <a:avLst/>
          </a:prstGeom>
          <a:ln w="28575">
            <a:solidFill>
              <a:srgbClr val="015196"/>
            </a:solidFill>
          </a:ln>
        </p:spPr>
        <p:style>
          <a:lnRef idx="1">
            <a:schemeClr val="accent1"/>
          </a:lnRef>
          <a:fillRef idx="0">
            <a:schemeClr val="accent1"/>
          </a:fillRef>
          <a:effectRef idx="0">
            <a:schemeClr val="accent1"/>
          </a:effectRef>
          <a:fontRef idx="minor">
            <a:schemeClr val="tx1"/>
          </a:fontRef>
        </p:style>
      </p:cxnSp>
      <p:sp>
        <p:nvSpPr>
          <p:cNvPr id="68" name="CasellaDiTesto 12"/>
          <p:cNvSpPr txBox="1"/>
          <p:nvPr userDrawn="1"/>
        </p:nvSpPr>
        <p:spPr>
          <a:xfrm>
            <a:off x="1836242" y="3972595"/>
            <a:ext cx="487634" cy="261610"/>
          </a:xfrm>
          <a:prstGeom prst="rect">
            <a:avLst/>
          </a:prstGeom>
          <a:noFill/>
        </p:spPr>
        <p:txBody>
          <a:bodyPr wrap="none" rtlCol="0">
            <a:spAutoFit/>
          </a:bodyPr>
          <a:lstStyle/>
          <a:p>
            <a:r>
              <a:rPr lang="it-IT" sz="1100" b="1" dirty="0">
                <a:latin typeface="Verdana" panose="020B0604030504040204" pitchFamily="34" charset="0"/>
                <a:ea typeface="Verdana" panose="020B0604030504040204" pitchFamily="34" charset="0"/>
              </a:rPr>
              <a:t>200</a:t>
            </a:r>
            <a:endParaRPr lang="it-IT" sz="1100" b="1" dirty="0">
              <a:latin typeface="Verdana" panose="020B0604030504040204" pitchFamily="34" charset="0"/>
              <a:ea typeface="Verdana" panose="020B0604030504040204" pitchFamily="34" charset="0"/>
            </a:endParaRPr>
          </a:p>
        </p:txBody>
      </p:sp>
      <p:sp>
        <p:nvSpPr>
          <p:cNvPr id="69" name="CasellaDiTesto 13"/>
          <p:cNvSpPr txBox="1"/>
          <p:nvPr userDrawn="1"/>
        </p:nvSpPr>
        <p:spPr>
          <a:xfrm rot="16200000">
            <a:off x="1371103" y="3853519"/>
            <a:ext cx="888385" cy="261610"/>
          </a:xfrm>
          <a:prstGeom prst="rect">
            <a:avLst/>
          </a:prstGeom>
          <a:noFill/>
        </p:spPr>
        <p:txBody>
          <a:bodyPr wrap="none" rtlCol="0">
            <a:spAutoFit/>
          </a:bodyPr>
          <a:lstStyle/>
          <a:p>
            <a:r>
              <a:rPr lang="it-IT" sz="1100" dirty="0">
                <a:latin typeface="Verdana" panose="020B0604030504040204" pitchFamily="34" charset="0"/>
                <a:ea typeface="Verdana" panose="020B0604030504040204" pitchFamily="34" charset="0"/>
              </a:rPr>
              <a:t>Punteggio</a:t>
            </a:r>
            <a:endParaRPr lang="it-IT" sz="1100" dirty="0">
              <a:latin typeface="Verdana" panose="020B0604030504040204" pitchFamily="34" charset="0"/>
              <a:ea typeface="Verdana" panose="020B0604030504040204" pitchFamily="34" charset="0"/>
            </a:endParaRPr>
          </a:p>
        </p:txBody>
      </p:sp>
      <p:sp>
        <p:nvSpPr>
          <p:cNvPr id="70" name="CasellaDiTesto 14"/>
          <p:cNvSpPr txBox="1"/>
          <p:nvPr userDrawn="1"/>
        </p:nvSpPr>
        <p:spPr>
          <a:xfrm>
            <a:off x="4433506" y="3862968"/>
            <a:ext cx="657552" cy="261610"/>
          </a:xfrm>
          <a:prstGeom prst="rect">
            <a:avLst/>
          </a:prstGeom>
          <a:noFill/>
        </p:spPr>
        <p:txBody>
          <a:bodyPr wrap="none" rtlCol="0">
            <a:spAutoFit/>
          </a:bodyPr>
          <a:lstStyle/>
          <a:p>
            <a:r>
              <a:rPr lang="it-IT" sz="1100" dirty="0">
                <a:latin typeface="Verdana" panose="020B0604030504040204" pitchFamily="34" charset="0"/>
                <a:ea typeface="Verdana" panose="020B0604030504040204" pitchFamily="34" charset="0"/>
              </a:rPr>
              <a:t>MEDIA</a:t>
            </a:r>
            <a:endParaRPr lang="it-IT" sz="1100" i="1" dirty="0">
              <a:latin typeface="Verdana" panose="020B0604030504040204" pitchFamily="34" charset="0"/>
              <a:ea typeface="Verdana" panose="020B0604030504040204" pitchFamily="34" charset="0"/>
            </a:endParaRPr>
          </a:p>
        </p:txBody>
      </p:sp>
      <p:sp>
        <p:nvSpPr>
          <p:cNvPr id="71" name="CasellaDiTesto 16"/>
          <p:cNvSpPr txBox="1"/>
          <p:nvPr userDrawn="1"/>
        </p:nvSpPr>
        <p:spPr>
          <a:xfrm>
            <a:off x="1831700" y="4898037"/>
            <a:ext cx="453970" cy="261610"/>
          </a:xfrm>
          <a:prstGeom prst="rect">
            <a:avLst/>
          </a:prstGeom>
          <a:noFill/>
        </p:spPr>
        <p:txBody>
          <a:bodyPr wrap="none" rtlCol="0">
            <a:spAutoFit/>
          </a:bodyPr>
          <a:lstStyle/>
          <a:p>
            <a:r>
              <a:rPr lang="it-IT" sz="1100" dirty="0">
                <a:latin typeface="Verdana" panose="020B0604030504040204" pitchFamily="34" charset="0"/>
                <a:ea typeface="Verdana" panose="020B0604030504040204" pitchFamily="34" charset="0"/>
              </a:rPr>
              <a:t>100</a:t>
            </a:r>
            <a:endParaRPr lang="it-IT" sz="1100" dirty="0">
              <a:latin typeface="Verdana" panose="020B0604030504040204" pitchFamily="34" charset="0"/>
              <a:ea typeface="Verdana" panose="020B0604030504040204" pitchFamily="34" charset="0"/>
            </a:endParaRPr>
          </a:p>
        </p:txBody>
      </p:sp>
      <p:sp>
        <p:nvSpPr>
          <p:cNvPr id="72" name="CasellaDiTesto 17"/>
          <p:cNvSpPr txBox="1"/>
          <p:nvPr userDrawn="1"/>
        </p:nvSpPr>
        <p:spPr>
          <a:xfrm>
            <a:off x="1818490" y="3047152"/>
            <a:ext cx="453970" cy="261610"/>
          </a:xfrm>
          <a:prstGeom prst="rect">
            <a:avLst/>
          </a:prstGeom>
          <a:noFill/>
        </p:spPr>
        <p:txBody>
          <a:bodyPr wrap="none" rtlCol="0">
            <a:spAutoFit/>
          </a:bodyPr>
          <a:lstStyle/>
          <a:p>
            <a:r>
              <a:rPr lang="it-IT" sz="1100" dirty="0">
                <a:latin typeface="Verdana" panose="020B0604030504040204" pitchFamily="34" charset="0"/>
                <a:ea typeface="Verdana" panose="020B0604030504040204" pitchFamily="34" charset="0"/>
              </a:rPr>
              <a:t>300</a:t>
            </a:r>
            <a:endParaRPr lang="it-IT" sz="1100" dirty="0">
              <a:latin typeface="Verdana" panose="020B0604030504040204" pitchFamily="34" charset="0"/>
              <a:ea typeface="Verdana" panose="020B0604030504040204" pitchFamily="34" charset="0"/>
            </a:endParaRPr>
          </a:p>
        </p:txBody>
      </p:sp>
      <p:cxnSp>
        <p:nvCxnSpPr>
          <p:cNvPr id="73" name="Connettore diritto 43"/>
          <p:cNvCxnSpPr/>
          <p:nvPr userDrawn="1"/>
        </p:nvCxnSpPr>
        <p:spPr>
          <a:xfrm>
            <a:off x="2237086" y="4754060"/>
            <a:ext cx="278826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Connettore diritto 44"/>
          <p:cNvCxnSpPr/>
          <p:nvPr userDrawn="1"/>
        </p:nvCxnSpPr>
        <p:spPr>
          <a:xfrm>
            <a:off x="2241710" y="3373224"/>
            <a:ext cx="2788264"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5" name="CasellaDiTesto 45"/>
          <p:cNvSpPr txBox="1"/>
          <p:nvPr userDrawn="1"/>
        </p:nvSpPr>
        <p:spPr>
          <a:xfrm>
            <a:off x="3643443" y="3129233"/>
            <a:ext cx="1491114" cy="477054"/>
          </a:xfrm>
          <a:prstGeom prst="rect">
            <a:avLst/>
          </a:prstGeom>
          <a:noFill/>
        </p:spPr>
        <p:txBody>
          <a:bodyPr wrap="none" rtlCol="0">
            <a:spAutoFit/>
          </a:bodyPr>
          <a:lstStyle/>
          <a:p>
            <a:r>
              <a:rPr lang="it-IT" sz="1100" i="0" dirty="0">
                <a:latin typeface="Verdana" panose="020B0604030504040204" pitchFamily="34" charset="0"/>
                <a:ea typeface="Verdana" panose="020B0604030504040204" pitchFamily="34" charset="0"/>
              </a:rPr>
              <a:t>Studenti </a:t>
            </a:r>
            <a:r>
              <a:rPr lang="it-IT" sz="1100" i="1" dirty="0">
                <a:latin typeface="Verdana" panose="020B0604030504040204" pitchFamily="34" charset="0"/>
                <a:ea typeface="Verdana" panose="020B0604030504040204" pitchFamily="34" charset="0"/>
              </a:rPr>
              <a:t>eccellenti</a:t>
            </a:r>
            <a:endParaRPr lang="it-IT" sz="1100" i="1" dirty="0">
              <a:latin typeface="Verdana" panose="020B0604030504040204" pitchFamily="34" charset="0"/>
              <a:ea typeface="Verdana" panose="020B0604030504040204" pitchFamily="34" charset="0"/>
            </a:endParaRPr>
          </a:p>
          <a:p>
            <a:pPr algn="ctr">
              <a:spcBef>
                <a:spcPts val="600"/>
              </a:spcBef>
            </a:pPr>
            <a:r>
              <a:rPr lang="it-IT" sz="900" i="0" dirty="0">
                <a:latin typeface="Verdana" panose="020B0604030504040204" pitchFamily="34" charset="0"/>
                <a:ea typeface="Verdana" panose="020B0604030504040204" pitchFamily="34" charset="0"/>
              </a:rPr>
              <a:t>(95° percentile)</a:t>
            </a:r>
            <a:endParaRPr lang="it-IT" sz="900" i="0" dirty="0">
              <a:latin typeface="Verdana" panose="020B0604030504040204" pitchFamily="34" charset="0"/>
              <a:ea typeface="Verdana" panose="020B0604030504040204" pitchFamily="34" charset="0"/>
            </a:endParaRPr>
          </a:p>
        </p:txBody>
      </p:sp>
      <p:sp>
        <p:nvSpPr>
          <p:cNvPr id="76" name="CasellaDiTesto 46"/>
          <p:cNvSpPr txBox="1"/>
          <p:nvPr userDrawn="1"/>
        </p:nvSpPr>
        <p:spPr>
          <a:xfrm>
            <a:off x="3878066" y="4507572"/>
            <a:ext cx="1231427" cy="477054"/>
          </a:xfrm>
          <a:prstGeom prst="rect">
            <a:avLst/>
          </a:prstGeom>
          <a:noFill/>
        </p:spPr>
        <p:txBody>
          <a:bodyPr wrap="none" rtlCol="0">
            <a:spAutoFit/>
          </a:bodyPr>
          <a:lstStyle/>
          <a:p>
            <a:r>
              <a:rPr lang="it-IT" sz="1100" dirty="0">
                <a:latin typeface="Verdana" panose="020B0604030504040204" pitchFamily="34" charset="0"/>
                <a:ea typeface="Verdana" panose="020B0604030504040204" pitchFamily="34" charset="0"/>
              </a:rPr>
              <a:t>Studenti </a:t>
            </a:r>
            <a:r>
              <a:rPr lang="it-IT" sz="1100" i="1" dirty="0">
                <a:latin typeface="Verdana" panose="020B0604030504040204" pitchFamily="34" charset="0"/>
                <a:ea typeface="Verdana" panose="020B0604030504040204" pitchFamily="34" charset="0"/>
              </a:rPr>
              <a:t>fragili</a:t>
            </a:r>
            <a:endParaRPr lang="it-IT" sz="1100" i="1" dirty="0">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600"/>
              </a:spcBef>
              <a:spcAft>
                <a:spcPts val="0"/>
              </a:spcAft>
              <a:buClrTx/>
              <a:buSzTx/>
              <a:buFontTx/>
              <a:buNone/>
              <a:defRPr/>
            </a:pPr>
            <a:r>
              <a:rPr lang="it-IT" sz="900" i="0" dirty="0">
                <a:latin typeface="Verdana" panose="020B0604030504040204" pitchFamily="34" charset="0"/>
                <a:ea typeface="Verdana" panose="020B0604030504040204" pitchFamily="34" charset="0"/>
              </a:rPr>
              <a:t>(5° percentile)</a:t>
            </a:r>
            <a:endParaRPr lang="it-IT" sz="900" i="0" dirty="0">
              <a:latin typeface="Verdana" panose="020B0604030504040204" pitchFamily="34" charset="0"/>
              <a:ea typeface="Verdana"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imaria doppio riquad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ttangolo 6"/>
          <p:cNvSpPr/>
          <p:nvPr userDrawn="1"/>
        </p:nvSpPr>
        <p:spPr>
          <a:xfrm>
            <a:off x="240108" y="1382966"/>
            <a:ext cx="5760000" cy="1869282"/>
          </a:xfrm>
          <a:prstGeom prst="roundRect">
            <a:avLst/>
          </a:prstGeom>
          <a:solidFill>
            <a:srgbClr val="015196">
              <a:alpha val="70000"/>
            </a:srgbClr>
          </a:solidFill>
          <a:ln>
            <a:solidFill>
              <a:schemeClr val="accent1">
                <a:shade val="50000"/>
                <a:alpha val="23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prstClr val="white"/>
              </a:solidFill>
              <a:effectLst/>
              <a:highlight>
                <a:srgbClr val="0D4A91"/>
              </a:highlight>
              <a:uLnTx/>
              <a:uFillTx/>
              <a:latin typeface="Verdana" panose="020B0604030504040204" pitchFamily="34" charset="0"/>
              <a:ea typeface="Verdana" panose="020B0604030504040204" pitchFamily="34" charset="0"/>
              <a:cs typeface="+mn-cs"/>
            </a:endParaRPr>
          </a:p>
        </p:txBody>
      </p:sp>
      <p:sp>
        <p:nvSpPr>
          <p:cNvPr id="9" name="Rettangolo 8"/>
          <p:cNvSpPr/>
          <p:nvPr userDrawn="1"/>
        </p:nvSpPr>
        <p:spPr>
          <a:xfrm>
            <a:off x="6193233" y="1382966"/>
            <a:ext cx="5760000" cy="1869282"/>
          </a:xfrm>
          <a:prstGeom prst="roundRect">
            <a:avLst/>
          </a:prstGeom>
          <a:solidFill>
            <a:srgbClr val="015196">
              <a:alpha val="70000"/>
            </a:srgbClr>
          </a:solidFill>
          <a:ln>
            <a:solidFill>
              <a:schemeClr val="accent1">
                <a:shade val="50000"/>
                <a:alpha val="23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prstClr val="white"/>
              </a:solidFill>
              <a:effectLst/>
              <a:highlight>
                <a:srgbClr val="0D4A91"/>
              </a:highlight>
              <a:uLnTx/>
              <a:uFillTx/>
              <a:latin typeface="Verdana" panose="020B0604030504040204" pitchFamily="34" charset="0"/>
              <a:ea typeface="Verdana" panose="020B0604030504040204" pitchFamily="34" charset="0"/>
              <a:cs typeface="+mn-cs"/>
            </a:endParaRPr>
          </a:p>
        </p:txBody>
      </p:sp>
      <p:sp>
        <p:nvSpPr>
          <p:cNvPr id="12" name="Rettangolo 11"/>
          <p:cNvSpPr/>
          <p:nvPr userDrawn="1"/>
        </p:nvSpPr>
        <p:spPr>
          <a:xfrm>
            <a:off x="238125" y="3327662"/>
            <a:ext cx="11715107" cy="33465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asellaDiTesto 12"/>
          <p:cNvSpPr txBox="1"/>
          <p:nvPr userDrawn="1"/>
        </p:nvSpPr>
        <p:spPr>
          <a:xfrm>
            <a:off x="935787" y="3368611"/>
            <a:ext cx="4048125" cy="400110"/>
          </a:xfrm>
          <a:prstGeom prst="rect">
            <a:avLst/>
          </a:prstGeom>
          <a:noFill/>
        </p:spPr>
        <p:txBody>
          <a:bodyPr wrap="square" rtlCol="0">
            <a:spAutoFit/>
          </a:bodyPr>
          <a:lstStyle/>
          <a:p>
            <a:pPr algn="ctr"/>
            <a:r>
              <a:rPr lang="it-IT" sz="2000" b="1" kern="1200" dirty="0">
                <a:solidFill>
                  <a:srgbClr val="015196"/>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rPr>
              <a:t>ITALIA</a:t>
            </a:r>
            <a:endParaRPr lang="it-IT" sz="2000" b="1" kern="1200" dirty="0">
              <a:solidFill>
                <a:srgbClr val="015196"/>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mn-cs"/>
            </a:endParaRPr>
          </a:p>
        </p:txBody>
      </p:sp>
      <p:sp>
        <p:nvSpPr>
          <p:cNvPr id="14" name="CasellaDiTesto 13"/>
          <p:cNvSpPr txBox="1"/>
          <p:nvPr userDrawn="1"/>
        </p:nvSpPr>
        <p:spPr>
          <a:xfrm>
            <a:off x="7511087" y="3368611"/>
            <a:ext cx="4048125" cy="400110"/>
          </a:xfrm>
          <a:prstGeom prst="rect">
            <a:avLst/>
          </a:prstGeom>
          <a:noFill/>
        </p:spPr>
        <p:txBody>
          <a:bodyPr wrap="square" rtlCol="0">
            <a:spAutoFit/>
          </a:bodyPr>
          <a:lstStyle/>
          <a:p>
            <a:pPr algn="ctr"/>
            <a:r>
              <a:rPr lang="it-IT" sz="2000" b="1" dirty="0">
                <a:solidFill>
                  <a:srgbClr val="015196"/>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CALABRIA</a:t>
            </a:r>
            <a:endParaRPr lang="it-IT" sz="2000" b="1" dirty="0">
              <a:solidFill>
                <a:srgbClr val="015196"/>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epilogo_tutti_gradi">
    <p:spTree>
      <p:nvGrpSpPr>
        <p:cNvPr id="1" name=""/>
        <p:cNvGrpSpPr/>
        <p:nvPr/>
      </p:nvGrpSpPr>
      <p:grpSpPr>
        <a:xfrm>
          <a:off x="0" y="0"/>
          <a:ext cx="0" cy="0"/>
          <a:chOff x="0" y="0"/>
          <a:chExt cx="0" cy="0"/>
        </a:xfrm>
      </p:grpSpPr>
      <p:grpSp>
        <p:nvGrpSpPr>
          <p:cNvPr id="7" name="Group 4"/>
          <p:cNvGrpSpPr/>
          <p:nvPr userDrawn="1"/>
        </p:nvGrpSpPr>
        <p:grpSpPr>
          <a:xfrm>
            <a:off x="438215" y="1430243"/>
            <a:ext cx="11520000" cy="5040000"/>
            <a:chOff x="-5681670" y="153466"/>
            <a:chExt cx="5420212" cy="2229061"/>
          </a:xfrm>
          <a:solidFill>
            <a:srgbClr val="0D4A91">
              <a:alpha val="70000"/>
            </a:srgbClr>
          </a:solidFill>
        </p:grpSpPr>
        <p:sp>
          <p:nvSpPr>
            <p:cNvPr id="8" name="Freeform 5"/>
            <p:cNvSpPr/>
            <p:nvPr/>
          </p:nvSpPr>
          <p:spPr>
            <a:xfrm>
              <a:off x="-5681670" y="153466"/>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ondaria_ITA_MAT_general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Freeform 22"/>
          <p:cNvSpPr/>
          <p:nvPr userDrawn="1"/>
        </p:nvSpPr>
        <p:spPr>
          <a:xfrm>
            <a:off x="7677150" y="1041558"/>
            <a:ext cx="4449748" cy="2225518"/>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alpha val="50000"/>
            </a:srgbClr>
          </a:solidFill>
          <a:effectLst>
            <a:outerShdw blurRad="50800" dist="38100" dir="2700000" algn="tl" rotWithShape="0">
              <a:prstClr val="black">
                <a:alpha val="44776"/>
              </a:prstClr>
            </a:outerShdw>
          </a:effectLst>
        </p:spPr>
        <p:txBody>
          <a:bodyPr anchor="ctr"/>
          <a:lstStyle/>
          <a:p>
            <a:pPr algn="r">
              <a:defRPr/>
            </a:pPr>
            <a:endParaRPr lang="it-IT" sz="2000" b="1" dirty="0">
              <a:solidFill>
                <a:prstClr val="white"/>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8" name="Tabella 28"/>
          <p:cNvGraphicFramePr>
            <a:graphicFrameLocks noGrp="1"/>
          </p:cNvGraphicFramePr>
          <p:nvPr userDrawn="1"/>
        </p:nvGraphicFramePr>
        <p:xfrm>
          <a:off x="7677149" y="1041558"/>
          <a:ext cx="4449749" cy="2106360"/>
        </p:xfrm>
        <a:graphic>
          <a:graphicData uri="http://schemas.openxmlformats.org/drawingml/2006/table">
            <a:tbl>
              <a:tblPr firstRow="1" bandRow="1">
                <a:tableStyleId>{5C22544A-7EE6-4342-B048-85BDC9FD1C3A}</a:tableStyleId>
              </a:tblPr>
              <a:tblGrid>
                <a:gridCol w="1498651"/>
                <a:gridCol w="1475549"/>
                <a:gridCol w="1475549"/>
              </a:tblGrid>
              <a:tr h="369000">
                <a:tc>
                  <a:txBody>
                    <a:bodyPr/>
                    <a:lstStyle/>
                    <a:p>
                      <a:endParaRPr lang="it-IT" sz="1600" dirty="0">
                        <a:latin typeface="Verdana" panose="020B0604030504040204" pitchFamily="34" charset="0"/>
                        <a:ea typeface="Verdana" panose="020B060403050404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it-IT" sz="1600" dirty="0">
                          <a:latin typeface="Verdana" panose="020B0604030504040204" pitchFamily="34" charset="0"/>
                          <a:ea typeface="Verdana" panose="020B0604030504040204" pitchFamily="34" charset="0"/>
                        </a:rPr>
                        <a:t>ITALIA</a:t>
                      </a:r>
                      <a:endParaRPr lang="it-IT" sz="1600" dirty="0">
                        <a:latin typeface="Verdana" panose="020B0604030504040204" pitchFamily="34" charset="0"/>
                        <a:ea typeface="Verdana" panose="020B0604030504040204" pitchFamily="34" charset="0"/>
                      </a:endParaRPr>
                    </a:p>
                  </a:txBody>
                  <a:tcPr>
                    <a:lnL w="12700" cmpd="sng">
                      <a:noFill/>
                    </a:lnL>
                    <a:lnR w="12700" cmpd="sng">
                      <a:noFill/>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600" dirty="0">
                          <a:latin typeface="Verdana" panose="020B0604030504040204" pitchFamily="34" charset="0"/>
                          <a:ea typeface="Verdana" panose="020B0604030504040204" pitchFamily="34" charset="0"/>
                        </a:rPr>
                        <a:t>CALABRIA</a:t>
                      </a:r>
                      <a:endParaRPr lang="it-IT" sz="1600" dirty="0">
                        <a:latin typeface="Verdana" panose="020B0604030504040204" pitchFamily="34" charset="0"/>
                        <a:ea typeface="Verdana" panose="020B0604030504040204" pitchFamily="34" charset="0"/>
                      </a:endParaRPr>
                    </a:p>
                  </a:txBody>
                  <a:tcPr>
                    <a:lnL w="12700" cmpd="sng">
                      <a:noFill/>
                    </a:lnL>
                    <a:lnR w="12700" cmpd="sng">
                      <a:noFill/>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369000">
                <a:tc>
                  <a:txBody>
                    <a:bodyPr/>
                    <a:lstStyle/>
                    <a:p>
                      <a:r>
                        <a:rPr lang="it-IT" sz="1600" b="1" dirty="0">
                          <a:solidFill>
                            <a:srgbClr val="FFFFFF"/>
                          </a:solidFill>
                          <a:latin typeface="Verdana" panose="020B0604030504040204" pitchFamily="34" charset="0"/>
                          <a:ea typeface="Verdana" panose="020B0604030504040204" pitchFamily="34" charset="0"/>
                        </a:rPr>
                        <a:t>Studenti </a:t>
                      </a:r>
                      <a:r>
                        <a:rPr lang="it-IT" sz="1600" b="1" i="1" dirty="0">
                          <a:solidFill>
                            <a:srgbClr val="FFFFFF"/>
                          </a:solidFill>
                          <a:latin typeface="Verdana" panose="020B0604030504040204" pitchFamily="34" charset="0"/>
                          <a:ea typeface="Verdana" panose="020B0604030504040204" pitchFamily="34" charset="0"/>
                        </a:rPr>
                        <a:t>eccellenti</a:t>
                      </a:r>
                      <a:endParaRPr lang="it-IT" sz="1600" b="1" i="1" dirty="0">
                        <a:solidFill>
                          <a:srgbClr val="FFFFFF"/>
                        </a:solidFill>
                        <a:latin typeface="Verdana" panose="020B0604030504040204" pitchFamily="34" charset="0"/>
                        <a:ea typeface="Verdana" panose="020B0604030504040204" pitchFamily="34" charset="0"/>
                      </a:endParaRPr>
                    </a:p>
                  </a:txBody>
                  <a:tcPr>
                    <a:lnL w="12700" cmpd="sng">
                      <a:noFill/>
                    </a:lnL>
                    <a:lnR w="12700" cmpd="sng">
                      <a:noFill/>
                    </a:lnR>
                    <a:lnT w="381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dirty="0">
                        <a:highlight>
                          <a:srgbClr val="1C2835"/>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dirty="0">
                        <a:highlight>
                          <a:srgbClr val="1C2835"/>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369000">
                <a:tc>
                  <a:txBody>
                    <a:bodyPr/>
                    <a:lstStyle/>
                    <a:p>
                      <a:r>
                        <a:rPr lang="it-IT" sz="1600" b="1" dirty="0">
                          <a:solidFill>
                            <a:srgbClr val="FFFFFF"/>
                          </a:solidFill>
                          <a:latin typeface="Verdana" panose="020B0604030504040204" pitchFamily="34" charset="0"/>
                          <a:ea typeface="Verdana" panose="020B0604030504040204" pitchFamily="34" charset="0"/>
                        </a:rPr>
                        <a:t>ESITO MEDIO</a:t>
                      </a:r>
                      <a:endParaRPr lang="it-IT" sz="1600" b="1" dirty="0">
                        <a:solidFill>
                          <a:srgbClr val="FFFFFF"/>
                        </a:solidFill>
                        <a:latin typeface="Verdana" panose="020B0604030504040204" pitchFamily="34" charset="0"/>
                        <a:ea typeface="Verdana" panose="020B0604030504040204" pitchFamily="34" charset="0"/>
                      </a:endParaRP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b="1" dirty="0">
                        <a:solidFill>
                          <a:srgbClr val="FFFFFF"/>
                        </a:solidFill>
                        <a:highlight>
                          <a:srgbClr val="2F6AB1"/>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dirty="0">
                        <a:highlight>
                          <a:srgbClr val="2F6AB1"/>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36900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it-IT" sz="1600" b="1" dirty="0">
                          <a:solidFill>
                            <a:srgbClr val="FFFFFF"/>
                          </a:solidFill>
                          <a:latin typeface="Verdana" panose="020B0604030504040204" pitchFamily="34" charset="0"/>
                          <a:ea typeface="Verdana" panose="020B0604030504040204" pitchFamily="34" charset="0"/>
                        </a:rPr>
                        <a:t>Studenti </a:t>
                      </a:r>
                      <a:r>
                        <a:rPr lang="it-IT" sz="1600" b="1" i="1" dirty="0">
                          <a:solidFill>
                            <a:srgbClr val="FFFFFF"/>
                          </a:solidFill>
                          <a:latin typeface="Verdana" panose="020B0604030504040204" pitchFamily="34" charset="0"/>
                          <a:ea typeface="Verdana" panose="020B0604030504040204" pitchFamily="34" charset="0"/>
                        </a:rPr>
                        <a:t>fragili</a:t>
                      </a:r>
                      <a:endParaRPr lang="it-IT" sz="1600" b="1" i="1" dirty="0">
                        <a:solidFill>
                          <a:srgbClr val="FFFFFF"/>
                        </a:solidFill>
                        <a:latin typeface="Verdana" panose="020B0604030504040204" pitchFamily="34" charset="0"/>
                        <a:ea typeface="Verdana" panose="020B0604030504040204" pitchFamily="34" charset="0"/>
                      </a:endParaRPr>
                    </a:p>
                  </a:txBody>
                  <a:tcP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dirty="0">
                        <a:highlight>
                          <a:srgbClr val="7C1413"/>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it-IT" sz="2000" dirty="0">
                        <a:highlight>
                          <a:srgbClr val="7C1413"/>
                        </a:highlight>
                        <a:latin typeface="Verdana" panose="020B0604030504040204" pitchFamily="34" charset="0"/>
                        <a:ea typeface="Verdana" panose="020B0604030504040204" pitchFamily="34" charset="0"/>
                      </a:endParaRPr>
                    </a:p>
                  </a:txBody>
                  <a:tcPr anchor="ctr">
                    <a:lnL w="12700" cmpd="sng">
                      <a:noFill/>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2" name="Ovale 31"/>
          <p:cNvSpPr/>
          <p:nvPr userDrawn="1"/>
        </p:nvSpPr>
        <p:spPr>
          <a:xfrm>
            <a:off x="8476259" y="3581328"/>
            <a:ext cx="1440000" cy="1440000"/>
          </a:xfrm>
          <a:prstGeom prst="ellipse">
            <a:avLst/>
          </a:prstGeom>
          <a:solidFill>
            <a:srgbClr val="2F6AB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tlCol="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ITALIA</a:t>
            </a: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31" name="Freeform 22"/>
          <p:cNvSpPr/>
          <p:nvPr userDrawn="1"/>
        </p:nvSpPr>
        <p:spPr>
          <a:xfrm>
            <a:off x="8433784" y="3401505"/>
            <a:ext cx="2880000" cy="468000"/>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Almeno LIVELLO 3</a:t>
            </a:r>
            <a:endPar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4" name="Ovale 33"/>
          <p:cNvSpPr/>
          <p:nvPr userDrawn="1"/>
        </p:nvSpPr>
        <p:spPr>
          <a:xfrm>
            <a:off x="9594881" y="3767762"/>
            <a:ext cx="1440000" cy="1440000"/>
          </a:xfrm>
          <a:prstGeom prst="ellipse">
            <a:avLst/>
          </a:prstGeom>
          <a:solidFill>
            <a:srgbClr val="D6BD24"/>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80000" rtlCol="0" anchor="t" anchorCtr="0"/>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5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200" b="1" i="0" u="none" strike="noStrike" kern="1200" cap="none" spc="-5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pic>
        <p:nvPicPr>
          <p:cNvPr id="36" name="Immagin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10949977" y="4128088"/>
            <a:ext cx="377999" cy="648000"/>
          </a:xfrm>
          <a:prstGeom prst="rect">
            <a:avLst/>
          </a:prstGeom>
        </p:spPr>
      </p:pic>
      <p:pic>
        <p:nvPicPr>
          <p:cNvPr id="38" name="Immagine 3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731286" y="3809012"/>
            <a:ext cx="1309066" cy="1584000"/>
          </a:xfrm>
          <a:prstGeom prst="rect">
            <a:avLst/>
          </a:prstGeom>
        </p:spPr>
      </p:pic>
      <p:grpSp>
        <p:nvGrpSpPr>
          <p:cNvPr id="39" name="Group 4"/>
          <p:cNvGrpSpPr/>
          <p:nvPr userDrawn="1"/>
        </p:nvGrpSpPr>
        <p:grpSpPr>
          <a:xfrm>
            <a:off x="6520956" y="5420043"/>
            <a:ext cx="5605942" cy="1311841"/>
            <a:chOff x="-5681670" y="153466"/>
            <a:chExt cx="5420212" cy="2229061"/>
          </a:xfrm>
          <a:solidFill>
            <a:srgbClr val="0D4A91">
              <a:alpha val="83087"/>
            </a:srgbClr>
          </a:solidFill>
        </p:grpSpPr>
        <p:sp>
          <p:nvSpPr>
            <p:cNvPr id="40" name="Freeform 5"/>
            <p:cNvSpPr/>
            <p:nvPr/>
          </p:nvSpPr>
          <p:spPr>
            <a:xfrm>
              <a:off x="-5681670" y="153466"/>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0D4A91">
                <a:alpha val="50000"/>
              </a:srgbClr>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08_ITA_MAT_nel_temp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uppo 18"/>
          <p:cNvGrpSpPr>
            <a:grpSpLocks noChangeAspect="1"/>
          </p:cNvGrpSpPr>
          <p:nvPr userDrawn="1"/>
        </p:nvGrpSpPr>
        <p:grpSpPr>
          <a:xfrm>
            <a:off x="6654428" y="1070614"/>
            <a:ext cx="1080000" cy="1080000"/>
            <a:chOff x="8598750" y="3760381"/>
            <a:chExt cx="1081894" cy="1081894"/>
          </a:xfrm>
        </p:grpSpPr>
        <p:sp>
          <p:nvSpPr>
            <p:cNvPr id="10" name="Ovale 9"/>
            <p:cNvSpPr/>
            <p:nvPr userDrawn="1"/>
          </p:nvSpPr>
          <p:spPr>
            <a:xfrm>
              <a:off x="8598750" y="3760381"/>
              <a:ext cx="1081894" cy="1081894"/>
            </a:xfrm>
            <a:prstGeom prst="ellipse">
              <a:avLst/>
            </a:prstGeom>
            <a:solidFill>
              <a:srgbClr val="2F6AB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17" name="CasellaDiTesto 16"/>
            <p:cNvSpPr txBox="1"/>
            <p:nvPr userDrawn="1"/>
          </p:nvSpPr>
          <p:spPr>
            <a:xfrm>
              <a:off x="8617026" y="3892899"/>
              <a:ext cx="921058" cy="43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22" name="Freeform 22"/>
          <p:cNvSpPr/>
          <p:nvPr userDrawn="1"/>
        </p:nvSpPr>
        <p:spPr>
          <a:xfrm>
            <a:off x="7008081" y="955187"/>
            <a:ext cx="1110365" cy="290591"/>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2018</a:t>
            </a:r>
            <a:endPar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8" name="Gruppo 17"/>
          <p:cNvGrpSpPr>
            <a:grpSpLocks noChangeAspect="1"/>
          </p:cNvGrpSpPr>
          <p:nvPr userDrawn="1"/>
        </p:nvGrpSpPr>
        <p:grpSpPr>
          <a:xfrm>
            <a:off x="7451843" y="1203780"/>
            <a:ext cx="1079187" cy="1080000"/>
            <a:chOff x="9679664" y="3946815"/>
            <a:chExt cx="1094812" cy="1081894"/>
          </a:xfrm>
          <a:solidFill>
            <a:srgbClr val="D6BD24"/>
          </a:solidFill>
        </p:grpSpPr>
        <p:sp>
          <p:nvSpPr>
            <p:cNvPr id="11" name="Ovale 10"/>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15" name="CasellaDiTesto 14"/>
            <p:cNvSpPr txBox="1"/>
            <p:nvPr userDrawn="1"/>
          </p:nvSpPr>
          <p:spPr>
            <a:xfrm>
              <a:off x="9694476" y="4154661"/>
              <a:ext cx="1080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grpSp>
        <p:nvGrpSpPr>
          <p:cNvPr id="68" name="Gruppo 67"/>
          <p:cNvGrpSpPr>
            <a:grpSpLocks noChangeAspect="1"/>
          </p:cNvGrpSpPr>
          <p:nvPr userDrawn="1"/>
        </p:nvGrpSpPr>
        <p:grpSpPr>
          <a:xfrm>
            <a:off x="9747442" y="5246712"/>
            <a:ext cx="1359861" cy="1359861"/>
            <a:chOff x="8598750" y="3760381"/>
            <a:chExt cx="1081894" cy="1081894"/>
          </a:xfrm>
        </p:grpSpPr>
        <p:sp>
          <p:nvSpPr>
            <p:cNvPr id="69" name="Ovale 68"/>
            <p:cNvSpPr/>
            <p:nvPr userDrawn="1"/>
          </p:nvSpPr>
          <p:spPr>
            <a:xfrm>
              <a:off x="8598750" y="3760381"/>
              <a:ext cx="1081894" cy="1081894"/>
            </a:xfrm>
            <a:prstGeom prst="ellipse">
              <a:avLst/>
            </a:prstGeom>
            <a:solidFill>
              <a:srgbClr val="2F6AB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70" name="CasellaDiTesto 69"/>
            <p:cNvSpPr txBox="1"/>
            <p:nvPr userDrawn="1"/>
          </p:nvSpPr>
          <p:spPr>
            <a:xfrm>
              <a:off x="8601463" y="3893792"/>
              <a:ext cx="921058" cy="514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71" name="Freeform 22"/>
          <p:cNvSpPr/>
          <p:nvPr userDrawn="1"/>
        </p:nvSpPr>
        <p:spPr>
          <a:xfrm>
            <a:off x="10484365" y="5005974"/>
            <a:ext cx="1245951" cy="434006"/>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2022</a:t>
            </a:r>
            <a:endParaRPr kumimoji="0" lang="it-IT" sz="2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2" name="Gruppo 71"/>
          <p:cNvGrpSpPr>
            <a:grpSpLocks noChangeAspect="1"/>
          </p:cNvGrpSpPr>
          <p:nvPr userDrawn="1"/>
        </p:nvGrpSpPr>
        <p:grpSpPr>
          <a:xfrm>
            <a:off x="10784663" y="5353244"/>
            <a:ext cx="1358839" cy="1359861"/>
            <a:chOff x="9679664" y="3946815"/>
            <a:chExt cx="1094812" cy="1081894"/>
          </a:xfrm>
          <a:solidFill>
            <a:srgbClr val="D6BD24"/>
          </a:solidFill>
        </p:grpSpPr>
        <p:sp>
          <p:nvSpPr>
            <p:cNvPr id="73" name="Ovale 72"/>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74" name="CasellaDiTesto 73"/>
            <p:cNvSpPr txBox="1"/>
            <p:nvPr userDrawn="1"/>
          </p:nvSpPr>
          <p:spPr>
            <a:xfrm>
              <a:off x="9694476" y="4154661"/>
              <a:ext cx="1080000" cy="2203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grpSp>
        <p:nvGrpSpPr>
          <p:cNvPr id="75" name="Gruppo 74"/>
          <p:cNvGrpSpPr>
            <a:grpSpLocks noChangeAspect="1"/>
          </p:cNvGrpSpPr>
          <p:nvPr userDrawn="1"/>
        </p:nvGrpSpPr>
        <p:grpSpPr>
          <a:xfrm>
            <a:off x="7858502" y="2431480"/>
            <a:ext cx="1080000" cy="1080000"/>
            <a:chOff x="8598750" y="3760381"/>
            <a:chExt cx="1081894" cy="1081894"/>
          </a:xfrm>
        </p:grpSpPr>
        <p:sp>
          <p:nvSpPr>
            <p:cNvPr id="76" name="Ovale 75"/>
            <p:cNvSpPr/>
            <p:nvPr userDrawn="1"/>
          </p:nvSpPr>
          <p:spPr>
            <a:xfrm>
              <a:off x="8598750" y="3760381"/>
              <a:ext cx="1081894" cy="1081894"/>
            </a:xfrm>
            <a:prstGeom prst="ellipse">
              <a:avLst/>
            </a:prstGeom>
            <a:solidFill>
              <a:srgbClr val="2F6AB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77" name="CasellaDiTesto 76"/>
            <p:cNvSpPr txBox="1"/>
            <p:nvPr userDrawn="1"/>
          </p:nvSpPr>
          <p:spPr>
            <a:xfrm>
              <a:off x="8617026" y="3892332"/>
              <a:ext cx="921058" cy="6012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78" name="Freeform 22"/>
          <p:cNvSpPr/>
          <p:nvPr userDrawn="1"/>
        </p:nvSpPr>
        <p:spPr>
          <a:xfrm>
            <a:off x="8212155" y="2316053"/>
            <a:ext cx="1110365" cy="290591"/>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2019</a:t>
            </a:r>
            <a:endPar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9" name="Gruppo 78"/>
          <p:cNvGrpSpPr>
            <a:grpSpLocks noChangeAspect="1"/>
          </p:cNvGrpSpPr>
          <p:nvPr userDrawn="1"/>
        </p:nvGrpSpPr>
        <p:grpSpPr>
          <a:xfrm>
            <a:off x="8655917" y="2564646"/>
            <a:ext cx="1079187" cy="1080000"/>
            <a:chOff x="9679664" y="3946815"/>
            <a:chExt cx="1094812" cy="1081894"/>
          </a:xfrm>
          <a:solidFill>
            <a:srgbClr val="D6BD24"/>
          </a:solidFill>
        </p:grpSpPr>
        <p:sp>
          <p:nvSpPr>
            <p:cNvPr id="80" name="Ovale 79"/>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81" name="CasellaDiTesto 80"/>
            <p:cNvSpPr txBox="1"/>
            <p:nvPr userDrawn="1"/>
          </p:nvSpPr>
          <p:spPr>
            <a:xfrm>
              <a:off x="9694476" y="4154661"/>
              <a:ext cx="1080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grpSp>
        <p:nvGrpSpPr>
          <p:cNvPr id="82" name="Gruppo 81"/>
          <p:cNvGrpSpPr>
            <a:grpSpLocks noChangeAspect="1"/>
          </p:cNvGrpSpPr>
          <p:nvPr userDrawn="1"/>
        </p:nvGrpSpPr>
        <p:grpSpPr>
          <a:xfrm>
            <a:off x="9072010" y="3792808"/>
            <a:ext cx="1080000" cy="1080000"/>
            <a:chOff x="8598750" y="3760381"/>
            <a:chExt cx="1081894" cy="1081894"/>
          </a:xfrm>
        </p:grpSpPr>
        <p:sp>
          <p:nvSpPr>
            <p:cNvPr id="83" name="Ovale 82"/>
            <p:cNvSpPr/>
            <p:nvPr userDrawn="1"/>
          </p:nvSpPr>
          <p:spPr>
            <a:xfrm>
              <a:off x="8598750" y="3760381"/>
              <a:ext cx="1081894" cy="1081894"/>
            </a:xfrm>
            <a:prstGeom prst="ellipse">
              <a:avLst/>
            </a:prstGeom>
            <a:solidFill>
              <a:srgbClr val="2F6AB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84" name="CasellaDiTesto 83"/>
            <p:cNvSpPr txBox="1"/>
            <p:nvPr userDrawn="1"/>
          </p:nvSpPr>
          <p:spPr>
            <a:xfrm>
              <a:off x="8617026" y="3895409"/>
              <a:ext cx="921058" cy="6012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85" name="Freeform 22"/>
          <p:cNvSpPr/>
          <p:nvPr userDrawn="1"/>
        </p:nvSpPr>
        <p:spPr>
          <a:xfrm>
            <a:off x="9425663" y="3677381"/>
            <a:ext cx="1110365" cy="290591"/>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2021</a:t>
            </a:r>
            <a:endPar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86" name="Gruppo 85"/>
          <p:cNvGrpSpPr>
            <a:grpSpLocks noChangeAspect="1"/>
          </p:cNvGrpSpPr>
          <p:nvPr userDrawn="1"/>
        </p:nvGrpSpPr>
        <p:grpSpPr>
          <a:xfrm>
            <a:off x="9869425" y="3925974"/>
            <a:ext cx="1079187" cy="1080000"/>
            <a:chOff x="9679664" y="3946815"/>
            <a:chExt cx="1094812" cy="1081894"/>
          </a:xfrm>
          <a:solidFill>
            <a:srgbClr val="D6BD24"/>
          </a:solidFill>
        </p:grpSpPr>
        <p:sp>
          <p:nvSpPr>
            <p:cNvPr id="87" name="Ovale 86"/>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88" name="CasellaDiTesto 87"/>
            <p:cNvSpPr txBox="1"/>
            <p:nvPr userDrawn="1"/>
          </p:nvSpPr>
          <p:spPr>
            <a:xfrm>
              <a:off x="9694476" y="4154661"/>
              <a:ext cx="1080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10722476" y="1692006"/>
            <a:ext cx="714000" cy="1224000"/>
          </a:xfrm>
          <a:prstGeom prst="rect">
            <a:avLst/>
          </a:prstGeom>
          <a:ln>
            <a:noFill/>
          </a:ln>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178400" y="3812400"/>
            <a:ext cx="2380120" cy="287999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10_ITA_MAT_nel_temp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uppo 18"/>
          <p:cNvGrpSpPr>
            <a:grpSpLocks noChangeAspect="1"/>
          </p:cNvGrpSpPr>
          <p:nvPr userDrawn="1"/>
        </p:nvGrpSpPr>
        <p:grpSpPr>
          <a:xfrm>
            <a:off x="7101961" y="1266566"/>
            <a:ext cx="1080000" cy="1080000"/>
            <a:chOff x="8598750" y="3760381"/>
            <a:chExt cx="1081894" cy="1081894"/>
          </a:xfrm>
        </p:grpSpPr>
        <p:sp>
          <p:nvSpPr>
            <p:cNvPr id="10" name="Ovale 9"/>
            <p:cNvSpPr/>
            <p:nvPr userDrawn="1"/>
          </p:nvSpPr>
          <p:spPr>
            <a:xfrm>
              <a:off x="8598750" y="3760381"/>
              <a:ext cx="1081894" cy="1081894"/>
            </a:xfrm>
            <a:prstGeom prst="ellipse">
              <a:avLst/>
            </a:prstGeom>
            <a:solidFill>
              <a:srgbClr val="2F6AB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17" name="CasellaDiTesto 16"/>
            <p:cNvSpPr txBox="1"/>
            <p:nvPr userDrawn="1"/>
          </p:nvSpPr>
          <p:spPr>
            <a:xfrm>
              <a:off x="8617026" y="3894450"/>
              <a:ext cx="921058" cy="43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22" name="Freeform 22"/>
          <p:cNvSpPr/>
          <p:nvPr userDrawn="1"/>
        </p:nvSpPr>
        <p:spPr>
          <a:xfrm>
            <a:off x="7455614" y="1151139"/>
            <a:ext cx="1110365" cy="290591"/>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2018</a:t>
            </a:r>
            <a:endPar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8" name="Gruppo 17"/>
          <p:cNvGrpSpPr>
            <a:grpSpLocks noChangeAspect="1"/>
          </p:cNvGrpSpPr>
          <p:nvPr userDrawn="1"/>
        </p:nvGrpSpPr>
        <p:grpSpPr>
          <a:xfrm>
            <a:off x="7899376" y="1399732"/>
            <a:ext cx="1079187" cy="1080000"/>
            <a:chOff x="9679664" y="3946815"/>
            <a:chExt cx="1094812" cy="1081894"/>
          </a:xfrm>
          <a:solidFill>
            <a:srgbClr val="D6BD24"/>
          </a:solidFill>
        </p:grpSpPr>
        <p:sp>
          <p:nvSpPr>
            <p:cNvPr id="11" name="Ovale 10"/>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15" name="CasellaDiTesto 14"/>
            <p:cNvSpPr txBox="1"/>
            <p:nvPr userDrawn="1"/>
          </p:nvSpPr>
          <p:spPr>
            <a:xfrm>
              <a:off x="9694476" y="4154661"/>
              <a:ext cx="1080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grpSp>
        <p:nvGrpSpPr>
          <p:cNvPr id="68" name="Gruppo 67"/>
          <p:cNvGrpSpPr>
            <a:grpSpLocks noChangeAspect="1"/>
          </p:cNvGrpSpPr>
          <p:nvPr userDrawn="1"/>
        </p:nvGrpSpPr>
        <p:grpSpPr>
          <a:xfrm>
            <a:off x="9747442" y="5009321"/>
            <a:ext cx="1359861" cy="1359861"/>
            <a:chOff x="8598750" y="3760381"/>
            <a:chExt cx="1081894" cy="1081894"/>
          </a:xfrm>
        </p:grpSpPr>
        <p:sp>
          <p:nvSpPr>
            <p:cNvPr id="69" name="Ovale 68"/>
            <p:cNvSpPr/>
            <p:nvPr userDrawn="1"/>
          </p:nvSpPr>
          <p:spPr>
            <a:xfrm>
              <a:off x="8598750" y="3760381"/>
              <a:ext cx="1081894" cy="1081894"/>
            </a:xfrm>
            <a:prstGeom prst="ellipse">
              <a:avLst/>
            </a:prstGeom>
            <a:solidFill>
              <a:srgbClr val="2F6AB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70" name="CasellaDiTesto 69"/>
            <p:cNvSpPr txBox="1"/>
            <p:nvPr userDrawn="1"/>
          </p:nvSpPr>
          <p:spPr>
            <a:xfrm>
              <a:off x="8601463" y="3864985"/>
              <a:ext cx="921058" cy="3672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71" name="Freeform 22"/>
          <p:cNvSpPr/>
          <p:nvPr userDrawn="1"/>
        </p:nvSpPr>
        <p:spPr>
          <a:xfrm>
            <a:off x="10484365" y="4768583"/>
            <a:ext cx="1245951" cy="434006"/>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2022</a:t>
            </a:r>
            <a:endParaRPr kumimoji="0" lang="it-IT" sz="2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2" name="Gruppo 71"/>
          <p:cNvGrpSpPr>
            <a:grpSpLocks noChangeAspect="1"/>
          </p:cNvGrpSpPr>
          <p:nvPr userDrawn="1"/>
        </p:nvGrpSpPr>
        <p:grpSpPr>
          <a:xfrm>
            <a:off x="10784663" y="5115853"/>
            <a:ext cx="1358839" cy="1359861"/>
            <a:chOff x="9679664" y="3946815"/>
            <a:chExt cx="1094812" cy="1081894"/>
          </a:xfrm>
          <a:solidFill>
            <a:srgbClr val="D6BD24"/>
          </a:solidFill>
        </p:grpSpPr>
        <p:sp>
          <p:nvSpPr>
            <p:cNvPr id="73" name="Ovale 72"/>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74" name="CasellaDiTesto 73"/>
            <p:cNvSpPr txBox="1"/>
            <p:nvPr userDrawn="1"/>
          </p:nvSpPr>
          <p:spPr>
            <a:xfrm>
              <a:off x="9694476" y="4154661"/>
              <a:ext cx="1080000" cy="2203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grpSp>
        <p:nvGrpSpPr>
          <p:cNvPr id="75" name="Gruppo 74"/>
          <p:cNvGrpSpPr>
            <a:grpSpLocks noChangeAspect="1"/>
          </p:cNvGrpSpPr>
          <p:nvPr userDrawn="1"/>
        </p:nvGrpSpPr>
        <p:grpSpPr>
          <a:xfrm>
            <a:off x="8755366" y="3022114"/>
            <a:ext cx="1080000" cy="1080000"/>
            <a:chOff x="8598750" y="3760381"/>
            <a:chExt cx="1081894" cy="1081894"/>
          </a:xfrm>
        </p:grpSpPr>
        <p:sp>
          <p:nvSpPr>
            <p:cNvPr id="76" name="Ovale 75"/>
            <p:cNvSpPr/>
            <p:nvPr userDrawn="1"/>
          </p:nvSpPr>
          <p:spPr>
            <a:xfrm>
              <a:off x="8598750" y="3760381"/>
              <a:ext cx="1081894" cy="1081894"/>
            </a:xfrm>
            <a:prstGeom prst="ellipse">
              <a:avLst/>
            </a:prstGeom>
            <a:solidFill>
              <a:srgbClr val="2F6AB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77" name="CasellaDiTesto 76"/>
            <p:cNvSpPr txBox="1"/>
            <p:nvPr userDrawn="1"/>
          </p:nvSpPr>
          <p:spPr>
            <a:xfrm>
              <a:off x="8617026" y="3895704"/>
              <a:ext cx="921058" cy="43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SUD E ISOLE</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sp>
        <p:nvSpPr>
          <p:cNvPr id="78" name="Freeform 22"/>
          <p:cNvSpPr/>
          <p:nvPr userDrawn="1"/>
        </p:nvSpPr>
        <p:spPr>
          <a:xfrm>
            <a:off x="9109019" y="2906687"/>
            <a:ext cx="1110365" cy="290591"/>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alpha val="70000"/>
            </a:srgbClr>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2019</a:t>
            </a:r>
            <a:endPar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9" name="Gruppo 78"/>
          <p:cNvGrpSpPr>
            <a:grpSpLocks noChangeAspect="1"/>
          </p:cNvGrpSpPr>
          <p:nvPr userDrawn="1"/>
        </p:nvGrpSpPr>
        <p:grpSpPr>
          <a:xfrm>
            <a:off x="9552781" y="3155280"/>
            <a:ext cx="1079187" cy="1080000"/>
            <a:chOff x="9679664" y="3946815"/>
            <a:chExt cx="1094812" cy="1081894"/>
          </a:xfrm>
          <a:solidFill>
            <a:srgbClr val="D6BD24"/>
          </a:solidFill>
        </p:grpSpPr>
        <p:sp>
          <p:nvSpPr>
            <p:cNvPr id="80" name="Ovale 79"/>
            <p:cNvSpPr/>
            <p:nvPr userDrawn="1"/>
          </p:nvSpPr>
          <p:spPr>
            <a:xfrm>
              <a:off x="9679664" y="3946815"/>
              <a:ext cx="1081894" cy="1081894"/>
            </a:xfrm>
            <a:prstGeom prst="ellipse">
              <a:avLst/>
            </a:prstGeom>
            <a:grp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sp>
          <p:nvSpPr>
            <p:cNvPr id="81" name="CasellaDiTesto 80"/>
            <p:cNvSpPr txBox="1"/>
            <p:nvPr userDrawn="1"/>
          </p:nvSpPr>
          <p:spPr>
            <a:xfrm>
              <a:off x="9694476" y="4154661"/>
              <a:ext cx="108000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rPr>
                <a:t>CALABRIA</a:t>
              </a:r>
              <a:endParaRPr kumimoji="0" lang="it-IT" sz="11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mn-cs"/>
              </a:endParaRPr>
            </a:p>
          </p:txBody>
        </p:sp>
      </p:grpSp>
      <p:pic>
        <p:nvPicPr>
          <p:cNvPr id="33" name="Picture 3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10722476" y="1692006"/>
            <a:ext cx="714000" cy="122400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178400" y="3812400"/>
            <a:ext cx="2380120" cy="287999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image" Target="../media/image18.png"/><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600D56-C06E-4BC8-A036-71905C6D2743}" type="datetimeFigureOut">
              <a:rPr lang="it-IT" smtClean="0"/>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89FB8-6430-4A4A-97A4-A9603BA92C0D}" type="slidenum">
              <a:rPr lang="it-IT" smtClean="0"/>
            </a:fld>
            <a:endParaRPr lang="it-IT"/>
          </a:p>
        </p:txBody>
      </p:sp>
      <p:sp>
        <p:nvSpPr>
          <p:cNvPr id="7" name="Rettangolo 6"/>
          <p:cNvSpPr/>
          <p:nvPr userDrawn="1"/>
        </p:nvSpPr>
        <p:spPr>
          <a:xfrm>
            <a:off x="685800" y="227373"/>
            <a:ext cx="11506200" cy="660400"/>
          </a:xfrm>
          <a:prstGeom prst="rect">
            <a:avLst/>
          </a:prstGeom>
          <a:solidFill>
            <a:srgbClr val="F39C6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pic>
        <p:nvPicPr>
          <p:cNvPr id="8" name="Picture 5"/>
          <p:cNvPicPr>
            <a:picLocks noChangeAspect="1"/>
          </p:cNvPicPr>
          <p:nvPr userDrawn="1"/>
        </p:nvPicPr>
        <p:blipFill>
          <a:blip r:embed="rId22"/>
          <a:srcRect/>
          <a:stretch>
            <a:fillRect/>
          </a:stretch>
        </p:blipFill>
        <p:spPr>
          <a:xfrm>
            <a:off x="121303" y="224546"/>
            <a:ext cx="860469" cy="104828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1.png"/><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hart" Target="../charts/chart4.xml"/><Relationship Id="rId1" Type="http://schemas.openxmlformats.org/officeDocument/2006/relationships/chart" Target="../charts/char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1.png"/><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3.png"/><Relationship Id="rId1"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5.png"/><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7.pn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9.png"/><Relationship Id="rId1"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752601" y="5062210"/>
            <a:ext cx="8943975" cy="523220"/>
          </a:xfrm>
          <a:prstGeom prst="rect">
            <a:avLst/>
          </a:prstGeom>
          <a:noFill/>
        </p:spPr>
        <p:txBody>
          <a:bodyPr wrap="square" rtlCol="0">
            <a:spAutoFit/>
          </a:bodyPr>
          <a:lstStyle/>
          <a:p>
            <a:pPr algn="ctr"/>
            <a:r>
              <a:rPr lang="it-IT" sz="2800" dirty="0">
                <a:solidFill>
                  <a:schemeClr val="accent6">
                    <a:lumMod val="50000"/>
                  </a:schemeClr>
                </a:solidFill>
              </a:rPr>
              <a:t>Relazione Conferenza di Servizi 12 settembre 2022 </a:t>
            </a:r>
            <a:endParaRPr lang="it-IT" sz="2800" dirty="0">
              <a:solidFill>
                <a:schemeClr val="accent6">
                  <a:lumMod val="50000"/>
                </a:schemeClr>
              </a:solidFill>
            </a:endParaRPr>
          </a:p>
        </p:txBody>
      </p:sp>
      <p:sp>
        <p:nvSpPr>
          <p:cNvPr id="7" name="CasellaDiTesto 6"/>
          <p:cNvSpPr txBox="1"/>
          <p:nvPr/>
        </p:nvSpPr>
        <p:spPr>
          <a:xfrm>
            <a:off x="1495424" y="4538990"/>
            <a:ext cx="8943975" cy="523220"/>
          </a:xfrm>
          <a:prstGeom prst="rect">
            <a:avLst/>
          </a:prstGeom>
          <a:noFill/>
        </p:spPr>
        <p:txBody>
          <a:bodyPr wrap="square" rtlCol="0">
            <a:spAutoFit/>
          </a:bodyPr>
          <a:lstStyle/>
          <a:p>
            <a:pPr algn="ctr"/>
            <a:r>
              <a:rPr lang="it-IT" sz="2800" dirty="0">
                <a:solidFill>
                  <a:srgbClr val="C00000"/>
                </a:solidFill>
              </a:rPr>
              <a:t>«Valutare con i dati INVALSI. Azioni per il miglioramento» </a:t>
            </a:r>
            <a:endParaRPr lang="it-IT" sz="2800" dirty="0">
              <a:solidFill>
                <a:srgbClr val="C00000"/>
              </a:solidFill>
            </a:endParaRPr>
          </a:p>
        </p:txBody>
      </p:sp>
      <p:sp>
        <p:nvSpPr>
          <p:cNvPr id="8" name="CasellaDiTesto 7"/>
          <p:cNvSpPr txBox="1"/>
          <p:nvPr/>
        </p:nvSpPr>
        <p:spPr>
          <a:xfrm>
            <a:off x="1752601" y="6334780"/>
            <a:ext cx="9403408" cy="523220"/>
          </a:xfrm>
          <a:prstGeom prst="rect">
            <a:avLst/>
          </a:prstGeom>
          <a:noFill/>
        </p:spPr>
        <p:txBody>
          <a:bodyPr wrap="none" rtlCol="0">
            <a:spAutoFit/>
          </a:bodyPr>
          <a:lstStyle/>
          <a:p>
            <a:r>
              <a:rPr lang="it-IT" sz="2800" dirty="0">
                <a:solidFill>
                  <a:schemeClr val="accent2">
                    <a:lumMod val="75000"/>
                  </a:schemeClr>
                </a:solidFill>
              </a:rPr>
              <a:t>I risultati delle classi III della SSIG dell’IC Bova Marina Condofuri</a:t>
            </a:r>
            <a:endParaRPr lang="it-IT" sz="2800" dirty="0">
              <a:solidFill>
                <a:schemeClr val="accent2">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I RISULTATI IN INGLESE </a:t>
            </a:r>
            <a:r>
              <a:rPr lang="it-IT" sz="2200" b="1" i="1" dirty="0">
                <a:solidFill>
                  <a:schemeClr val="bg1"/>
                </a:solidFill>
                <a:latin typeface="Verdana" panose="020B0604030504040204" pitchFamily="34" charset="0"/>
                <a:ea typeface="Verdana" panose="020B0604030504040204" pitchFamily="34" charset="0"/>
              </a:rPr>
              <a:t>LISTENING</a:t>
            </a:r>
            <a:r>
              <a:rPr lang="it-IT" sz="2200" b="1" dirty="0">
                <a:solidFill>
                  <a:schemeClr val="bg1"/>
                </a:solidFill>
                <a:latin typeface="Verdana" panose="020B0604030504040204" pitchFamily="34" charset="0"/>
                <a:ea typeface="Verdana" panose="020B0604030504040204" pitchFamily="34" charset="0"/>
              </a:rPr>
              <a:t> NEL TEMPO - V PRIMARIA</a:t>
            </a:r>
            <a:endParaRPr lang="it-IT" sz="2200" b="1" dirty="0">
              <a:solidFill>
                <a:schemeClr val="bg1"/>
              </a:solidFill>
              <a:latin typeface="Verdana" panose="020B0604030504040204" pitchFamily="34" charset="0"/>
              <a:ea typeface="Verdana" panose="020B060403050404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984066" y="3734943"/>
            <a:ext cx="3851943" cy="2880000"/>
          </a:xfrm>
          <a:prstGeom prst="rect">
            <a:avLst/>
          </a:prstGeom>
          <a:ln>
            <a:noFill/>
          </a:ln>
          <a:effectLst/>
        </p:spPr>
      </p:pic>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a:xfrm>
            <a:off x="7363828" y="3737812"/>
            <a:ext cx="3851943" cy="2880000"/>
          </a:xfrm>
          <a:prstGeom prst="rect">
            <a:avLst/>
          </a:prstGeom>
          <a:ln>
            <a:noFill/>
          </a:ln>
          <a:effectLst/>
        </p:spPr>
      </p:pic>
      <p:grpSp>
        <p:nvGrpSpPr>
          <p:cNvPr id="28" name="Group 4"/>
          <p:cNvGrpSpPr/>
          <p:nvPr/>
        </p:nvGrpSpPr>
        <p:grpSpPr>
          <a:xfrm>
            <a:off x="5742000" y="3845400"/>
            <a:ext cx="766572" cy="894076"/>
            <a:chOff x="6096828" y="2786515"/>
            <a:chExt cx="766572" cy="894076"/>
          </a:xfrm>
        </p:grpSpPr>
        <p:sp>
          <p:nvSpPr>
            <p:cNvPr id="29" name="Rettangolo 8"/>
            <p:cNvSpPr/>
            <p:nvPr/>
          </p:nvSpPr>
          <p:spPr>
            <a:xfrm>
              <a:off x="6163827" y="2830904"/>
              <a:ext cx="699573" cy="817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4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a:t>
              </a: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2018</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2019</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2021</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2022</a:t>
              </a:r>
              <a:r>
                <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t>
              </a:r>
              <a:endPar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30" name="Rettangolo 43"/>
            <p:cNvSpPr/>
            <p:nvPr/>
          </p:nvSpPr>
          <p:spPr>
            <a:xfrm>
              <a:off x="6096828" y="3033740"/>
              <a:ext cx="149329" cy="152400"/>
            </a:xfrm>
            <a:prstGeom prst="rect">
              <a:avLst/>
            </a:prstGeom>
            <a:solidFill>
              <a:srgbClr val="7EAED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2A5783"/>
                </a:solidFill>
                <a:effectLst/>
                <a:uLnTx/>
                <a:uFillTx/>
                <a:latin typeface="Calibri" panose="020F0502020204030204"/>
                <a:ea typeface="+mn-ea"/>
                <a:cs typeface="+mn-cs"/>
              </a:endParaRPr>
            </a:p>
          </p:txBody>
        </p:sp>
        <p:sp>
          <p:nvSpPr>
            <p:cNvPr id="31" name="Rettangolo 44"/>
            <p:cNvSpPr/>
            <p:nvPr/>
          </p:nvSpPr>
          <p:spPr>
            <a:xfrm>
              <a:off x="6096828" y="3280965"/>
              <a:ext cx="149329" cy="152400"/>
            </a:xfrm>
            <a:prstGeom prst="rect">
              <a:avLst/>
            </a:prstGeom>
            <a:solidFill>
              <a:srgbClr val="5081A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32" name="Rettangolo 45"/>
            <p:cNvSpPr/>
            <p:nvPr/>
          </p:nvSpPr>
          <p:spPr>
            <a:xfrm>
              <a:off x="6096828" y="3528191"/>
              <a:ext cx="149329" cy="152400"/>
            </a:xfrm>
            <a:prstGeom prst="rect">
              <a:avLst/>
            </a:prstGeom>
            <a:solidFill>
              <a:srgbClr val="2A578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33" name="Rettangolo 26"/>
            <p:cNvSpPr/>
            <p:nvPr/>
          </p:nvSpPr>
          <p:spPr>
            <a:xfrm>
              <a:off x="6096828" y="2786515"/>
              <a:ext cx="149329" cy="152400"/>
            </a:xfrm>
            <a:prstGeom prst="rect">
              <a:avLst/>
            </a:prstGeom>
            <a:solidFill>
              <a:srgbClr val="B9DDF2"/>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B9DDF2"/>
                </a:solidFill>
                <a:effectLst/>
                <a:uLnTx/>
                <a:uFillTx/>
                <a:latin typeface="Calibri" panose="020F0502020204030204"/>
                <a:ea typeface="+mn-ea"/>
                <a:cs typeface="+mn-cs"/>
              </a:endParaRPr>
            </a:p>
          </p:txBody>
        </p:sp>
      </p:grpSp>
      <p:sp>
        <p:nvSpPr>
          <p:cNvPr id="12" name="TextBox 11"/>
          <p:cNvSpPr txBox="1"/>
          <p:nvPr/>
        </p:nvSpPr>
        <p:spPr>
          <a:xfrm>
            <a:off x="351793" y="1457325"/>
            <a:ext cx="5538294" cy="1754326"/>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Risultato </a:t>
            </a:r>
            <a:r>
              <a:rPr lang="it-IT" b="1" dirty="0">
                <a:solidFill>
                  <a:srgbClr val="F39C6B"/>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in </a:t>
            </a:r>
            <a:r>
              <a:rPr lang="it-IT" i="1" dirty="0">
                <a:solidFill>
                  <a:schemeClr val="bg1"/>
                </a:solidFill>
                <a:latin typeface="Verdana" panose="020B0604030504040204" pitchFamily="34" charset="0"/>
                <a:ea typeface="Verdana" panose="020B0604030504040204" pitchFamily="34" charset="0"/>
              </a:rPr>
              <a:t>trend</a:t>
            </a:r>
            <a:r>
              <a:rPr lang="it-IT" dirty="0">
                <a:solidFill>
                  <a:schemeClr val="bg1"/>
                </a:solidFill>
                <a:latin typeface="Verdana" panose="020B0604030504040204" pitchFamily="34" charset="0"/>
                <a:ea typeface="Verdana" panose="020B0604030504040204" pitchFamily="34" charset="0"/>
              </a:rPr>
              <a:t> positivo</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Quota di studenti che raggiungono il traguardo previsto dalle Indicazioni nazionali - A1 del QCER: </a:t>
            </a:r>
            <a:r>
              <a:rPr lang="it-IT" b="1" dirty="0">
                <a:solidFill>
                  <a:srgbClr val="F39C6B"/>
                </a:solidFill>
                <a:latin typeface="Verdana" panose="020B0604030504040204" pitchFamily="34" charset="0"/>
                <a:ea typeface="Verdana" panose="020B0604030504040204" pitchFamily="34" charset="0"/>
              </a:rPr>
              <a:t>85% </a:t>
            </a:r>
            <a:r>
              <a:rPr lang="it-IT" dirty="0">
                <a:solidFill>
                  <a:schemeClr val="bg1"/>
                </a:solidFill>
                <a:latin typeface="Verdana" panose="020B0604030504040204" pitchFamily="34" charset="0"/>
                <a:ea typeface="Verdana" panose="020B0604030504040204" pitchFamily="34" charset="0"/>
              </a:rPr>
              <a:t>(</a:t>
            </a:r>
            <a:r>
              <a:rPr lang="it-IT" b="1" dirty="0">
                <a:solidFill>
                  <a:srgbClr val="F39C6B"/>
                </a:solidFill>
                <a:latin typeface="Verdana" panose="020B0604030504040204" pitchFamily="34" charset="0"/>
                <a:ea typeface="Verdana" panose="020B0604030504040204" pitchFamily="34" charset="0"/>
              </a:rPr>
              <a:t>+1 punto</a:t>
            </a:r>
            <a:r>
              <a:rPr lang="it-IT" dirty="0">
                <a:solidFill>
                  <a:schemeClr val="bg1"/>
                </a:solidFill>
                <a:latin typeface="Verdana" panose="020B0604030504040204" pitchFamily="34" charset="0"/>
                <a:ea typeface="Verdana" panose="020B0604030504040204" pitchFamily="34" charset="0"/>
              </a:rPr>
              <a:t> rispetto a rilevazione pre-pandemia; </a:t>
            </a:r>
            <a:r>
              <a:rPr lang="it-IT" b="1" dirty="0">
                <a:solidFill>
                  <a:srgbClr val="F39C6B"/>
                </a:solidFill>
                <a:latin typeface="Verdana" panose="020B0604030504040204" pitchFamily="34" charset="0"/>
                <a:ea typeface="Verdana" panose="020B0604030504040204" pitchFamily="34" charset="0"/>
              </a:rPr>
              <a:t>+6 punti</a:t>
            </a:r>
            <a:r>
              <a:rPr lang="it-IT" dirty="0">
                <a:solidFill>
                  <a:schemeClr val="bg1"/>
                </a:solidFill>
                <a:latin typeface="Verdana" panose="020B0604030504040204" pitchFamily="34" charset="0"/>
                <a:ea typeface="Verdana" panose="020B0604030504040204" pitchFamily="34" charset="0"/>
              </a:rPr>
              <a:t> rispetto alla prima rilevazione 2018)</a:t>
            </a:r>
            <a:endParaRPr lang="it-IT" b="1" dirty="0">
              <a:solidFill>
                <a:schemeClr val="bg1"/>
              </a:solidFill>
              <a:latin typeface="Verdana" panose="020B0604030504040204" pitchFamily="34" charset="0"/>
              <a:ea typeface="Verdana" panose="020B0604030504040204" pitchFamily="34" charset="0"/>
            </a:endParaRPr>
          </a:p>
        </p:txBody>
      </p:sp>
      <p:sp>
        <p:nvSpPr>
          <p:cNvPr id="13" name="TextBox 12"/>
          <p:cNvSpPr txBox="1"/>
          <p:nvPr/>
        </p:nvSpPr>
        <p:spPr>
          <a:xfrm>
            <a:off x="6301915" y="1457325"/>
            <a:ext cx="5538294" cy="1754326"/>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Esito </a:t>
            </a:r>
            <a:r>
              <a:rPr lang="it-IT" b="1" dirty="0">
                <a:solidFill>
                  <a:srgbClr val="F39C6B"/>
                </a:solidFill>
                <a:latin typeface="Verdana" panose="020B0604030504040204" pitchFamily="34" charset="0"/>
                <a:ea typeface="Verdana" panose="020B0604030504040204" pitchFamily="34" charset="0"/>
              </a:rPr>
              <a:t>Calabria</a:t>
            </a:r>
            <a:r>
              <a:rPr lang="it-IT" dirty="0">
                <a:solidFill>
                  <a:schemeClr val="bg1"/>
                </a:solidFill>
                <a:latin typeface="Verdana" panose="020B0604030504040204" pitchFamily="34" charset="0"/>
                <a:ea typeface="Verdana" panose="020B0604030504040204" pitchFamily="34" charset="0"/>
              </a:rPr>
              <a:t> in nettissima flessione</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Quota di studenti che raggiungono il traguardo previsto dalle Indicazioni nazionali - A1 del QCER: </a:t>
            </a:r>
            <a:r>
              <a:rPr lang="it-IT" b="1" dirty="0">
                <a:solidFill>
                  <a:srgbClr val="F39C6B"/>
                </a:solidFill>
                <a:latin typeface="Verdana" panose="020B0604030504040204" pitchFamily="34" charset="0"/>
                <a:ea typeface="Verdana" panose="020B0604030504040204" pitchFamily="34" charset="0"/>
              </a:rPr>
              <a:t>70% </a:t>
            </a:r>
            <a:r>
              <a:rPr lang="it-IT" dirty="0">
                <a:solidFill>
                  <a:schemeClr val="bg1"/>
                </a:solidFill>
                <a:latin typeface="Verdana" panose="020B0604030504040204" pitchFamily="34" charset="0"/>
                <a:ea typeface="Verdana" panose="020B0604030504040204" pitchFamily="34" charset="0"/>
              </a:rPr>
              <a:t>(</a:t>
            </a:r>
            <a:r>
              <a:rPr lang="it-IT" b="1" dirty="0">
                <a:solidFill>
                  <a:srgbClr val="F39C6B"/>
                </a:solidFill>
                <a:latin typeface="Verdana" panose="020B0604030504040204" pitchFamily="34" charset="0"/>
                <a:ea typeface="Verdana" panose="020B0604030504040204" pitchFamily="34" charset="0"/>
              </a:rPr>
              <a:t>-10 punti</a:t>
            </a:r>
            <a:r>
              <a:rPr lang="it-IT" dirty="0">
                <a:solidFill>
                  <a:schemeClr val="bg1"/>
                </a:solidFill>
                <a:latin typeface="Verdana" panose="020B0604030504040204" pitchFamily="34" charset="0"/>
                <a:ea typeface="Verdana" panose="020B0604030504040204" pitchFamily="34" charset="0"/>
              </a:rPr>
              <a:t> rispetto al 2021; dato tornato ai livelli della prima rilevazione, effettuata nel 2018)</a:t>
            </a:r>
            <a:endParaRPr lang="it-IT" b="1" dirty="0">
              <a:solidFill>
                <a:schemeClr val="bg1"/>
              </a:solidFill>
              <a:latin typeface="Verdana" panose="020B0604030504040204" pitchFamily="34" charset="0"/>
              <a:ea typeface="Verdana" panose="020B0604030504040204" pitchFamily="34" charset="0"/>
            </a:endParaRPr>
          </a:p>
        </p:txBody>
      </p:sp>
      <p:sp>
        <p:nvSpPr>
          <p:cNvPr id="14" name="Rettangolo 8"/>
          <p:cNvSpPr/>
          <p:nvPr/>
        </p:nvSpPr>
        <p:spPr>
          <a:xfrm>
            <a:off x="4090525" y="3449419"/>
            <a:ext cx="4112442" cy="268556"/>
          </a:xfrm>
          <a:prstGeom prst="roundRect">
            <a:avLst/>
          </a:prstGeom>
          <a:solidFill>
            <a:schemeClr val="bg1"/>
          </a:solidFill>
          <a:ln>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600" b="1"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rPr>
              <a:t>Percentuale di studenti per livello</a:t>
            </a:r>
            <a:endParaRPr kumimoji="0" lang="it-IT" sz="1600" b="0"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I RISULTATI NELLA SCUOLA PRIMARIA - CONSIDERAZIONI FINALI</a:t>
            </a:r>
            <a:endParaRPr lang="it-IT" sz="2200" b="1" dirty="0">
              <a:solidFill>
                <a:schemeClr val="bg1"/>
              </a:solidFill>
              <a:latin typeface="Verdana" panose="020B0604030504040204" pitchFamily="34" charset="0"/>
              <a:ea typeface="Verdana" panose="020B0604030504040204" pitchFamily="34" charset="0"/>
            </a:endParaRPr>
          </a:p>
        </p:txBody>
      </p:sp>
      <p:sp>
        <p:nvSpPr>
          <p:cNvPr id="3" name="TextBox 2"/>
          <p:cNvSpPr txBox="1"/>
          <p:nvPr/>
        </p:nvSpPr>
        <p:spPr>
          <a:xfrm>
            <a:off x="485773" y="1465729"/>
            <a:ext cx="11477625" cy="2862322"/>
          </a:xfrm>
          <a:prstGeom prst="rect">
            <a:avLst/>
          </a:prstGeom>
          <a:noFill/>
        </p:spPr>
        <p:txBody>
          <a:bodyPr wrap="square" rtlCol="0">
            <a:spAutoFit/>
          </a:bodyPr>
          <a:lstStyle/>
          <a:p>
            <a:pPr marL="285750" indent="-285750" algn="just">
              <a:spcBef>
                <a:spcPts val="1200"/>
              </a:spcBef>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Nelle </a:t>
            </a:r>
            <a:r>
              <a:rPr lang="it-IT" b="1" dirty="0">
                <a:solidFill>
                  <a:schemeClr val="bg1"/>
                </a:solidFill>
                <a:latin typeface="Verdana" panose="020B0604030504040204" pitchFamily="34" charset="0"/>
                <a:ea typeface="Verdana" panose="020B0604030504040204" pitchFamily="34" charset="0"/>
              </a:rPr>
              <a:t>classi V</a:t>
            </a:r>
            <a:r>
              <a:rPr lang="it-IT" dirty="0">
                <a:solidFill>
                  <a:schemeClr val="bg1"/>
                </a:solidFill>
                <a:latin typeface="Verdana" panose="020B0604030504040204" pitchFamily="34" charset="0"/>
                <a:ea typeface="Verdana" panose="020B0604030504040204" pitchFamily="34" charset="0"/>
              </a:rPr>
              <a:t>, gli esiti medi </a:t>
            </a:r>
            <a:r>
              <a:rPr lang="it-IT" b="1" dirty="0">
                <a:solidFill>
                  <a:srgbClr val="F39C6B"/>
                </a:solidFill>
                <a:latin typeface="Verdana" panose="020B0604030504040204" pitchFamily="34" charset="0"/>
                <a:ea typeface="Verdana" panose="020B0604030504040204" pitchFamily="34" charset="0"/>
              </a:rPr>
              <a:t>nazionali</a:t>
            </a:r>
            <a:r>
              <a:rPr lang="it-IT" dirty="0">
                <a:solidFill>
                  <a:schemeClr val="bg1"/>
                </a:solidFill>
                <a:latin typeface="Verdana" panose="020B0604030504040204" pitchFamily="34" charset="0"/>
                <a:ea typeface="Verdana" panose="020B0604030504040204" pitchFamily="34" charset="0"/>
              </a:rPr>
              <a:t> in </a:t>
            </a:r>
            <a:r>
              <a:rPr lang="it-IT" dirty="0">
                <a:solidFill>
                  <a:srgbClr val="F39C6B"/>
                </a:solidFill>
                <a:latin typeface="Verdana" panose="020B0604030504040204" pitchFamily="34" charset="0"/>
                <a:ea typeface="Verdana" panose="020B0604030504040204" pitchFamily="34" charset="0"/>
              </a:rPr>
              <a:t>Italiano</a:t>
            </a:r>
            <a:r>
              <a:rPr lang="it-IT" dirty="0">
                <a:solidFill>
                  <a:schemeClr val="bg1"/>
                </a:solidFill>
                <a:latin typeface="Verdana" panose="020B0604030504040204" pitchFamily="34" charset="0"/>
                <a:ea typeface="Verdana" panose="020B0604030504040204" pitchFamily="34" charset="0"/>
              </a:rPr>
              <a:t> e </a:t>
            </a:r>
            <a:r>
              <a:rPr lang="it-IT" dirty="0">
                <a:solidFill>
                  <a:srgbClr val="F39C6B"/>
                </a:solidFill>
                <a:latin typeface="Verdana" panose="020B0604030504040204" pitchFamily="34" charset="0"/>
                <a:ea typeface="Verdana" panose="020B0604030504040204" pitchFamily="34" charset="0"/>
              </a:rPr>
              <a:t>Matematica</a:t>
            </a:r>
            <a:r>
              <a:rPr lang="it-IT" dirty="0">
                <a:solidFill>
                  <a:schemeClr val="bg1"/>
                </a:solidFill>
                <a:latin typeface="Verdana" panose="020B0604030504040204" pitchFamily="34" charset="0"/>
                <a:ea typeface="Verdana" panose="020B0604030504040204" pitchFamily="34" charset="0"/>
              </a:rPr>
              <a:t> sono grossomodo stabili; si assiste a una lieve ridistribuzione degli allievi dalle fasce più elevate di risultato (4, 5 e 6) a quella minima di adeguatezza (fascia 3) in Italiano. In </a:t>
            </a:r>
            <a:r>
              <a:rPr lang="it-IT" b="1" dirty="0">
                <a:solidFill>
                  <a:srgbClr val="F39C6B"/>
                </a:solidFill>
                <a:latin typeface="Verdana" panose="020B0604030504040204" pitchFamily="34" charset="0"/>
                <a:ea typeface="Verdana" panose="020B0604030504040204" pitchFamily="34" charset="0"/>
              </a:rPr>
              <a:t>Calabria</a:t>
            </a:r>
            <a:r>
              <a:rPr lang="it-IT" dirty="0">
                <a:solidFill>
                  <a:schemeClr val="bg1"/>
                </a:solidFill>
                <a:latin typeface="Verdana" panose="020B0604030504040204" pitchFamily="34" charset="0"/>
                <a:ea typeface="Verdana" panose="020B0604030504040204" pitchFamily="34" charset="0"/>
              </a:rPr>
              <a:t>, invece, si assiste a una sensibile flessione degli esiti, sia come punteggio medio sia per le percentuali di allievi che raggiungono la soglia di adeguatezza; addirittura, in Matematica tale quota supera appena </a:t>
            </a:r>
            <a:r>
              <a:rPr lang="it-IT" b="1" dirty="0">
                <a:solidFill>
                  <a:srgbClr val="F39C6B"/>
                </a:solidFill>
                <a:latin typeface="Verdana" panose="020B0604030504040204" pitchFamily="34" charset="0"/>
                <a:ea typeface="Verdana" panose="020B0604030504040204" pitchFamily="34" charset="0"/>
              </a:rPr>
              <a:t>1 studente su 2</a:t>
            </a:r>
            <a:r>
              <a:rPr lang="it-IT" dirty="0">
                <a:solidFill>
                  <a:schemeClr val="bg1"/>
                </a:solidFill>
                <a:latin typeface="Verdana" panose="020B0604030504040204" pitchFamily="34" charset="0"/>
                <a:ea typeface="Verdana" panose="020B0604030504040204" pitchFamily="34" charset="0"/>
              </a:rPr>
              <a:t> (il 54%).</a:t>
            </a:r>
            <a:endParaRPr lang="it-IT" b="1" dirty="0">
              <a:solidFill>
                <a:srgbClr val="F39C6B"/>
              </a:solidFill>
              <a:latin typeface="Verdana" panose="020B0604030504040204" pitchFamily="34" charset="0"/>
              <a:ea typeface="Verdana" panose="020B0604030504040204" pitchFamily="34" charset="0"/>
            </a:endParaRPr>
          </a:p>
          <a:p>
            <a:pPr marL="284480" algn="just"/>
            <a:r>
              <a:rPr lang="it-IT" dirty="0">
                <a:solidFill>
                  <a:schemeClr val="bg1"/>
                </a:solidFill>
                <a:latin typeface="Verdana" panose="020B0604030504040204" pitchFamily="34" charset="0"/>
                <a:ea typeface="Verdana" panose="020B0604030504040204" pitchFamily="34" charset="0"/>
              </a:rPr>
              <a:t>In </a:t>
            </a:r>
            <a:r>
              <a:rPr lang="it-IT" dirty="0">
                <a:solidFill>
                  <a:srgbClr val="F39C6B"/>
                </a:solidFill>
                <a:latin typeface="Verdana" panose="020B0604030504040204" pitchFamily="34" charset="0"/>
                <a:ea typeface="Verdana" panose="020B0604030504040204" pitchFamily="34" charset="0"/>
              </a:rPr>
              <a:t>Inglese</a:t>
            </a:r>
            <a:r>
              <a:rPr lang="it-IT" dirty="0">
                <a:solidFill>
                  <a:schemeClr val="bg1"/>
                </a:solidFill>
                <a:latin typeface="Verdana" panose="020B0604030504040204" pitchFamily="34" charset="0"/>
                <a:ea typeface="Verdana" panose="020B0604030504040204" pitchFamily="34" charset="0"/>
              </a:rPr>
              <a:t> la quota di studenti che raggiungono il traguardo previsto (A1 del QCER) è in crescita su base </a:t>
            </a:r>
            <a:r>
              <a:rPr lang="it-IT" b="1" dirty="0">
                <a:solidFill>
                  <a:srgbClr val="F39C6B"/>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sia in </a:t>
            </a:r>
            <a:r>
              <a:rPr lang="it-IT" dirty="0">
                <a:solidFill>
                  <a:srgbClr val="F39C6B"/>
                </a:solidFill>
                <a:latin typeface="Verdana" panose="020B0604030504040204" pitchFamily="34" charset="0"/>
                <a:ea typeface="Verdana" panose="020B0604030504040204" pitchFamily="34" charset="0"/>
              </a:rPr>
              <a:t>Reading</a:t>
            </a:r>
            <a:r>
              <a:rPr lang="it-IT" dirty="0">
                <a:solidFill>
                  <a:schemeClr val="bg1"/>
                </a:solidFill>
                <a:latin typeface="Verdana" panose="020B0604030504040204" pitchFamily="34" charset="0"/>
                <a:ea typeface="Verdana" panose="020B0604030504040204" pitchFamily="34" charset="0"/>
              </a:rPr>
              <a:t> sia in </a:t>
            </a:r>
            <a:r>
              <a:rPr lang="it-IT" dirty="0">
                <a:solidFill>
                  <a:srgbClr val="F39C6B"/>
                </a:solidFill>
                <a:latin typeface="Verdana" panose="020B0604030504040204" pitchFamily="34" charset="0"/>
                <a:ea typeface="Verdana" panose="020B0604030504040204" pitchFamily="34" charset="0"/>
              </a:rPr>
              <a:t>Listening</a:t>
            </a:r>
            <a:r>
              <a:rPr lang="it-IT" dirty="0">
                <a:solidFill>
                  <a:schemeClr val="bg1"/>
                </a:solidFill>
                <a:latin typeface="Verdana" panose="020B0604030504040204" pitchFamily="34" charset="0"/>
                <a:ea typeface="Verdana" panose="020B0604030504040204" pitchFamily="34" charset="0"/>
              </a:rPr>
              <a:t>; in </a:t>
            </a:r>
            <a:r>
              <a:rPr lang="it-IT" b="1" dirty="0">
                <a:solidFill>
                  <a:srgbClr val="F39C6B"/>
                </a:solidFill>
                <a:latin typeface="Verdana" panose="020B0604030504040204" pitchFamily="34" charset="0"/>
                <a:ea typeface="Verdana" panose="020B0604030504040204" pitchFamily="34" charset="0"/>
              </a:rPr>
              <a:t>Calabria</a:t>
            </a:r>
            <a:r>
              <a:rPr lang="it-IT" dirty="0">
                <a:solidFill>
                  <a:schemeClr val="bg1"/>
                </a:solidFill>
                <a:latin typeface="Verdana" panose="020B0604030504040204" pitchFamily="34" charset="0"/>
                <a:ea typeface="Verdana" panose="020B0604030504040204" pitchFamily="34" charset="0"/>
              </a:rPr>
              <a:t> si assiste invece a un preoccupante calo, lieve in Reading e molto più marcato in Listening: il dato regionale in questo caso si colloca ben </a:t>
            </a:r>
            <a:r>
              <a:rPr lang="it-IT" b="1" dirty="0">
                <a:solidFill>
                  <a:srgbClr val="F39C6B"/>
                </a:solidFill>
                <a:latin typeface="Verdana" panose="020B0604030504040204" pitchFamily="34" charset="0"/>
                <a:ea typeface="Verdana" panose="020B0604030504040204" pitchFamily="34" charset="0"/>
              </a:rPr>
              <a:t>15 punti </a:t>
            </a:r>
            <a:r>
              <a:rPr lang="it-IT" dirty="0">
                <a:solidFill>
                  <a:schemeClr val="bg1"/>
                </a:solidFill>
                <a:latin typeface="Verdana" panose="020B0604030504040204" pitchFamily="34" charset="0"/>
                <a:ea typeface="Verdana" panose="020B0604030504040204" pitchFamily="34" charset="0"/>
              </a:rPr>
              <a:t>al di sotto della media nazionale.</a:t>
            </a:r>
            <a:endParaRPr lang="it-IT" b="1" dirty="0">
              <a:solidFill>
                <a:srgbClr val="F39C6B"/>
              </a:solidFill>
              <a:latin typeface="Verdana" panose="020B0604030504040204" pitchFamily="34" charset="0"/>
              <a:ea typeface="Verdana" panose="020B0604030504040204" pitchFamily="34" charset="0"/>
            </a:endParaRPr>
          </a:p>
        </p:txBody>
      </p:sp>
      <p:sp>
        <p:nvSpPr>
          <p:cNvPr id="4" name="CasellaDiTesto 3"/>
          <p:cNvSpPr txBox="1"/>
          <p:nvPr/>
        </p:nvSpPr>
        <p:spPr>
          <a:xfrm>
            <a:off x="677673" y="4328051"/>
            <a:ext cx="11093824" cy="1938992"/>
          </a:xfrm>
          <a:prstGeom prst="rect">
            <a:avLst/>
          </a:prstGeom>
          <a:noFill/>
        </p:spPr>
        <p:txBody>
          <a:bodyPr wrap="square">
            <a:spAutoFit/>
          </a:bodyPr>
          <a:lstStyle/>
          <a:p>
            <a:r>
              <a:rPr lang="it-IT" sz="2400" b="1" dirty="0">
                <a:solidFill>
                  <a:schemeClr val="bg1"/>
                </a:solidFill>
              </a:rPr>
              <a:t>INTERVENTO</a:t>
            </a:r>
            <a:r>
              <a:rPr lang="it-IT" sz="2400" dirty="0"/>
              <a:t> </a:t>
            </a:r>
            <a:r>
              <a:rPr lang="it-IT" sz="2400" dirty="0">
                <a:solidFill>
                  <a:schemeClr val="bg1"/>
                </a:solidFill>
              </a:rPr>
              <a:t>per superare la criticità:  </a:t>
            </a:r>
            <a:endParaRPr lang="it-IT" sz="2400" dirty="0">
              <a:solidFill>
                <a:schemeClr val="bg1"/>
              </a:solidFill>
            </a:endParaRPr>
          </a:p>
          <a:p>
            <a:r>
              <a:rPr lang="it-IT" sz="2400" dirty="0">
                <a:solidFill>
                  <a:schemeClr val="bg1"/>
                </a:solidFill>
              </a:rPr>
              <a:t>INGLESE: sviluppare un’azione didattica che tenga conto delle Indicazioni Nazionali ma sia più pertinente al quadro di riferimento dei traguardi previsti dal QCER per rendere più accessibili agli alunni la certificazione della lingua. Prevedere più attività didattiche improntate al </a:t>
            </a:r>
            <a:r>
              <a:rPr lang="it-IT" sz="2400" dirty="0" err="1">
                <a:solidFill>
                  <a:schemeClr val="bg1"/>
                </a:solidFill>
              </a:rPr>
              <a:t>listening</a:t>
            </a:r>
            <a:r>
              <a:rPr lang="it-IT" sz="2400" dirty="0">
                <a:solidFill>
                  <a:schemeClr val="bg1"/>
                </a:solidFill>
              </a:rPr>
              <a:t> e al reading   </a:t>
            </a:r>
            <a:endParaRPr lang="it-IT" sz="24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SCUOLA SECONDARIA I GRADO (CLASSE III) - COME LEGGERE I DATI</a:t>
            </a:r>
            <a:endParaRPr lang="it-IT" sz="2200" b="1" dirty="0">
              <a:solidFill>
                <a:schemeClr val="bg1"/>
              </a:solidFill>
              <a:latin typeface="Verdana" panose="020B0604030504040204" pitchFamily="34" charset="0"/>
              <a:ea typeface="Verdana" panose="020B060403050404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49088" y="2119247"/>
            <a:ext cx="11317942" cy="369332"/>
          </a:xfrm>
          <a:prstGeom prst="rect">
            <a:avLst/>
          </a:prstGeom>
          <a:noFill/>
        </p:spPr>
        <p:txBody>
          <a:bodyPr wrap="square">
            <a:spAutoFit/>
          </a:bodyPr>
          <a:lstStyle/>
          <a:p>
            <a:r>
              <a:rPr lang="it-IT" dirty="0">
                <a:solidFill>
                  <a:schemeClr val="bg1"/>
                </a:solidFill>
              </a:rPr>
              <a:t>Per leggere gli esiti delle prove invalsi 2022 si è preso come anno di confrontabilità (ancoraggio) l’anno 2018</a:t>
            </a:r>
            <a:endParaRPr lang="it-IT" dirty="0">
              <a:solidFill>
                <a:schemeClr val="bg1"/>
              </a:solidFill>
            </a:endParaRPr>
          </a:p>
        </p:txBody>
      </p:sp>
      <p:sp>
        <p:nvSpPr>
          <p:cNvPr id="3" name="CasellaDiTesto 2"/>
          <p:cNvSpPr txBox="1"/>
          <p:nvPr/>
        </p:nvSpPr>
        <p:spPr>
          <a:xfrm>
            <a:off x="549088" y="2603342"/>
            <a:ext cx="11093824" cy="3139321"/>
          </a:xfrm>
          <a:prstGeom prst="rect">
            <a:avLst/>
          </a:prstGeom>
          <a:noFill/>
        </p:spPr>
        <p:txBody>
          <a:bodyPr wrap="square">
            <a:spAutoFit/>
          </a:bodyPr>
          <a:lstStyle/>
          <a:p>
            <a:r>
              <a:rPr lang="it-IT" dirty="0"/>
              <a:t> </a:t>
            </a:r>
            <a:r>
              <a:rPr lang="it-IT" dirty="0">
                <a:solidFill>
                  <a:schemeClr val="bg1"/>
                </a:solidFill>
              </a:rPr>
              <a:t>fasce di riferimento </a:t>
            </a:r>
            <a:endParaRPr lang="it-IT" dirty="0">
              <a:solidFill>
                <a:schemeClr val="bg1"/>
              </a:solidFill>
            </a:endParaRPr>
          </a:p>
          <a:p>
            <a:r>
              <a:rPr lang="it-IT" dirty="0">
                <a:solidFill>
                  <a:schemeClr val="bg1"/>
                </a:solidFill>
              </a:rPr>
              <a:t>ITALIANO e MATEMATICA:</a:t>
            </a:r>
            <a:endParaRPr lang="it-IT" dirty="0">
              <a:solidFill>
                <a:schemeClr val="bg1"/>
              </a:solidFill>
            </a:endParaRPr>
          </a:p>
          <a:p>
            <a:r>
              <a:rPr lang="it-IT" dirty="0">
                <a:solidFill>
                  <a:schemeClr val="bg1"/>
                </a:solidFill>
              </a:rPr>
              <a:t>L1 e L2 = COMPETENZE NON ADEGUATE </a:t>
            </a:r>
            <a:endParaRPr lang="it-IT" dirty="0">
              <a:solidFill>
                <a:schemeClr val="bg1"/>
              </a:solidFill>
            </a:endParaRPr>
          </a:p>
          <a:p>
            <a:r>
              <a:rPr lang="it-IT" dirty="0">
                <a:solidFill>
                  <a:schemeClr val="bg1"/>
                </a:solidFill>
              </a:rPr>
              <a:t>L3         = COMPETENZE ADEGUATE </a:t>
            </a:r>
            <a:endParaRPr lang="it-IT" dirty="0">
              <a:solidFill>
                <a:schemeClr val="bg1"/>
              </a:solidFill>
            </a:endParaRPr>
          </a:p>
          <a:p>
            <a:r>
              <a:rPr lang="it-IT" dirty="0">
                <a:solidFill>
                  <a:schemeClr val="bg1"/>
                </a:solidFill>
              </a:rPr>
              <a:t>L4 e L5 = COMPETENZE ELEVATE </a:t>
            </a:r>
            <a:endParaRPr lang="it-IT" dirty="0">
              <a:solidFill>
                <a:schemeClr val="bg1"/>
              </a:solidFill>
            </a:endParaRPr>
          </a:p>
          <a:p>
            <a:endParaRPr lang="it-IT" dirty="0">
              <a:solidFill>
                <a:schemeClr val="bg1"/>
              </a:solidFill>
            </a:endParaRPr>
          </a:p>
          <a:p>
            <a:r>
              <a:rPr lang="it-IT" dirty="0">
                <a:solidFill>
                  <a:schemeClr val="bg1"/>
                </a:solidFill>
              </a:rPr>
              <a:t>INGLESE :</a:t>
            </a:r>
            <a:endParaRPr lang="it-IT" dirty="0">
              <a:solidFill>
                <a:schemeClr val="bg1"/>
              </a:solidFill>
            </a:endParaRPr>
          </a:p>
          <a:p>
            <a:r>
              <a:rPr lang="it-IT" dirty="0">
                <a:solidFill>
                  <a:schemeClr val="bg1"/>
                </a:solidFill>
              </a:rPr>
              <a:t>PRE-A1= COMPETENZE NON ADEGUATE</a:t>
            </a:r>
            <a:endParaRPr lang="it-IT" dirty="0">
              <a:solidFill>
                <a:schemeClr val="bg1"/>
              </a:solidFill>
            </a:endParaRPr>
          </a:p>
          <a:p>
            <a:r>
              <a:rPr lang="it-IT" dirty="0">
                <a:solidFill>
                  <a:schemeClr val="bg1"/>
                </a:solidFill>
              </a:rPr>
              <a:t>A1= COMPETENZE NON ADEGUATE</a:t>
            </a:r>
            <a:endParaRPr lang="it-IT" dirty="0">
              <a:solidFill>
                <a:schemeClr val="bg1"/>
              </a:solidFill>
            </a:endParaRPr>
          </a:p>
          <a:p>
            <a:r>
              <a:rPr lang="it-IT" dirty="0">
                <a:solidFill>
                  <a:schemeClr val="bg1"/>
                </a:solidFill>
              </a:rPr>
              <a:t>A2= COMPETENZE ADEGUATE</a:t>
            </a:r>
            <a:endParaRPr lang="it-IT" dirty="0">
              <a:solidFill>
                <a:schemeClr val="bg1"/>
              </a:solidFill>
            </a:endParaRPr>
          </a:p>
          <a:p>
            <a:endParaRPr lang="it-IT"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I RISULTATI IN ITALIANO - III SECONDARIA I GRADO </a:t>
            </a:r>
            <a:endParaRPr lang="it-IT" sz="2200" b="1" dirty="0">
              <a:solidFill>
                <a:schemeClr val="bg1"/>
              </a:solidFill>
              <a:latin typeface="Verdana" panose="020B0604030504040204" pitchFamily="34" charset="0"/>
              <a:ea typeface="Verdana" panose="020B0604030504040204" pitchFamily="34"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78708" y="1581150"/>
            <a:ext cx="5892920" cy="5028823"/>
          </a:xfrm>
          <a:prstGeom prst="rect">
            <a:avLst/>
          </a:prstGeom>
        </p:spPr>
      </p:pic>
      <p:sp>
        <p:nvSpPr>
          <p:cNvPr id="5" name="TextBox 4"/>
          <p:cNvSpPr txBox="1"/>
          <p:nvPr/>
        </p:nvSpPr>
        <p:spPr>
          <a:xfrm>
            <a:off x="8634588" y="4219432"/>
            <a:ext cx="1087666" cy="523220"/>
          </a:xfrm>
          <a:prstGeom prst="rect">
            <a:avLst/>
          </a:prstGeom>
          <a:noFill/>
        </p:spPr>
        <p:txBody>
          <a:bodyPr wrap="square" rtlCol="0">
            <a:spAutoFit/>
          </a:bodyPr>
          <a:lstStyle/>
          <a:p>
            <a:pPr algn="ctr"/>
            <a:r>
              <a:rPr lang="it-IT" sz="2800" b="1" spc="-100" dirty="0">
                <a:solidFill>
                  <a:schemeClr val="bg1"/>
                </a:solidFill>
                <a:latin typeface="Verdana" panose="020B0604030504040204" pitchFamily="34" charset="0"/>
                <a:ea typeface="Verdana" panose="020B0604030504040204" pitchFamily="34" charset="0"/>
              </a:rPr>
              <a:t>61</a:t>
            </a:r>
            <a:r>
              <a:rPr lang="it-IT" sz="2000" b="1" spc="-100" dirty="0">
                <a:solidFill>
                  <a:schemeClr val="bg1"/>
                </a:solidFill>
                <a:latin typeface="Verdana" panose="020B0604030504040204" pitchFamily="34" charset="0"/>
                <a:ea typeface="Verdana" panose="020B0604030504040204" pitchFamily="34" charset="0"/>
              </a:rPr>
              <a:t>%</a:t>
            </a:r>
            <a:endParaRPr lang="it-IT" sz="2000" b="1" spc="-100" dirty="0">
              <a:solidFill>
                <a:schemeClr val="bg1"/>
              </a:solidFill>
              <a:latin typeface="Verdana" panose="020B0604030504040204" pitchFamily="34" charset="0"/>
              <a:ea typeface="Verdana" panose="020B0604030504040204" pitchFamily="34" charset="0"/>
            </a:endParaRPr>
          </a:p>
        </p:txBody>
      </p:sp>
      <p:sp>
        <p:nvSpPr>
          <p:cNvPr id="6" name="TextBox 5"/>
          <p:cNvSpPr txBox="1"/>
          <p:nvPr/>
        </p:nvSpPr>
        <p:spPr>
          <a:xfrm>
            <a:off x="9724722" y="4385744"/>
            <a:ext cx="1087666" cy="523220"/>
          </a:xfrm>
          <a:prstGeom prst="rect">
            <a:avLst/>
          </a:prstGeom>
          <a:noFill/>
        </p:spPr>
        <p:txBody>
          <a:bodyPr wrap="square" rtlCol="0">
            <a:spAutoFit/>
          </a:bodyPr>
          <a:lstStyle/>
          <a:p>
            <a:pPr algn="ctr"/>
            <a:r>
              <a:rPr lang="it-IT" sz="2800" b="1" spc="-100" dirty="0">
                <a:solidFill>
                  <a:schemeClr val="bg1"/>
                </a:solidFill>
                <a:latin typeface="Verdana" panose="020B0604030504040204" pitchFamily="34" charset="0"/>
                <a:ea typeface="Verdana" panose="020B0604030504040204" pitchFamily="34" charset="0"/>
              </a:rPr>
              <a:t>49</a:t>
            </a:r>
            <a:r>
              <a:rPr lang="it-IT" sz="2000" b="1" spc="-100" dirty="0">
                <a:solidFill>
                  <a:schemeClr val="bg1"/>
                </a:solidFill>
                <a:latin typeface="Verdana" panose="020B0604030504040204" pitchFamily="34" charset="0"/>
                <a:ea typeface="Verdana" panose="020B0604030504040204" pitchFamily="34" charset="0"/>
              </a:rPr>
              <a:t>%</a:t>
            </a:r>
            <a:endParaRPr lang="it-IT" sz="2000" b="1" spc="-100" dirty="0">
              <a:solidFill>
                <a:schemeClr val="bg1"/>
              </a:solidFill>
              <a:latin typeface="Verdana" panose="020B0604030504040204" pitchFamily="34" charset="0"/>
              <a:ea typeface="Verdana" panose="020B0604030504040204" pitchFamily="34" charset="0"/>
            </a:endParaRPr>
          </a:p>
        </p:txBody>
      </p:sp>
      <p:sp>
        <p:nvSpPr>
          <p:cNvPr id="7" name="TextBox 6"/>
          <p:cNvSpPr txBox="1"/>
          <p:nvPr/>
        </p:nvSpPr>
        <p:spPr>
          <a:xfrm>
            <a:off x="9197153" y="1440882"/>
            <a:ext cx="1371679" cy="523220"/>
          </a:xfrm>
          <a:prstGeom prst="rect">
            <a:avLst/>
          </a:prstGeom>
          <a:noFill/>
        </p:spPr>
        <p:txBody>
          <a:bodyPr wrap="square" rtlCol="0">
            <a:spAutoFit/>
          </a:bodyPr>
          <a:lstStyle/>
          <a:p>
            <a:pPr algn="ctr"/>
            <a:r>
              <a:rPr lang="it-IT" sz="2800" b="1" spc="-100" dirty="0">
                <a:solidFill>
                  <a:schemeClr val="bg1"/>
                </a:solidFill>
                <a:highlight>
                  <a:srgbClr val="1C2835"/>
                </a:highlight>
                <a:latin typeface="Verdana" panose="020B0604030504040204" pitchFamily="34" charset="0"/>
                <a:ea typeface="Verdana" panose="020B0604030504040204" pitchFamily="34" charset="0"/>
              </a:rPr>
              <a:t>L5</a:t>
            </a:r>
            <a:endParaRPr lang="it-IT" sz="2000" b="1" spc="-100" dirty="0">
              <a:solidFill>
                <a:schemeClr val="bg1"/>
              </a:solidFill>
              <a:highlight>
                <a:srgbClr val="1C2835"/>
              </a:highlight>
              <a:latin typeface="Verdana" panose="020B0604030504040204" pitchFamily="34" charset="0"/>
              <a:ea typeface="Verdana" panose="020B0604030504040204" pitchFamily="34" charset="0"/>
            </a:endParaRPr>
          </a:p>
        </p:txBody>
      </p:sp>
      <p:sp>
        <p:nvSpPr>
          <p:cNvPr id="8" name="TextBox 7"/>
          <p:cNvSpPr txBox="1"/>
          <p:nvPr/>
        </p:nvSpPr>
        <p:spPr>
          <a:xfrm>
            <a:off x="10725347" y="1440882"/>
            <a:ext cx="1371679" cy="523220"/>
          </a:xfrm>
          <a:prstGeom prst="rect">
            <a:avLst/>
          </a:prstGeom>
          <a:noFill/>
        </p:spPr>
        <p:txBody>
          <a:bodyPr wrap="square" rtlCol="0">
            <a:spAutoFit/>
          </a:bodyPr>
          <a:lstStyle/>
          <a:p>
            <a:pPr algn="ctr"/>
            <a:r>
              <a:rPr lang="it-IT" sz="2800" b="1" spc="-100" dirty="0">
                <a:solidFill>
                  <a:schemeClr val="bg1"/>
                </a:solidFill>
                <a:highlight>
                  <a:srgbClr val="1C2835"/>
                </a:highlight>
                <a:latin typeface="Verdana" panose="020B0604030504040204" pitchFamily="34" charset="0"/>
                <a:ea typeface="Verdana" panose="020B0604030504040204" pitchFamily="34" charset="0"/>
              </a:rPr>
              <a:t>L4-L5</a:t>
            </a:r>
            <a:endParaRPr lang="it-IT" sz="2000" b="1" spc="-100" dirty="0">
              <a:solidFill>
                <a:schemeClr val="bg1"/>
              </a:solidFill>
              <a:highlight>
                <a:srgbClr val="1C2835"/>
              </a:highlight>
              <a:latin typeface="Verdana" panose="020B0604030504040204" pitchFamily="34" charset="0"/>
              <a:ea typeface="Verdana" panose="020B0604030504040204" pitchFamily="34" charset="0"/>
            </a:endParaRPr>
          </a:p>
        </p:txBody>
      </p:sp>
      <p:sp>
        <p:nvSpPr>
          <p:cNvPr id="9" name="TextBox 8"/>
          <p:cNvSpPr txBox="1"/>
          <p:nvPr/>
        </p:nvSpPr>
        <p:spPr>
          <a:xfrm>
            <a:off x="9197153" y="2045770"/>
            <a:ext cx="1371679" cy="523220"/>
          </a:xfrm>
          <a:prstGeom prst="rect">
            <a:avLst/>
          </a:prstGeom>
          <a:noFill/>
        </p:spPr>
        <p:txBody>
          <a:bodyPr wrap="square" rtlCol="0">
            <a:spAutoFit/>
          </a:bodyPr>
          <a:lstStyle/>
          <a:p>
            <a:pPr algn="ctr"/>
            <a:r>
              <a:rPr lang="it-IT" sz="2800" b="1" spc="-100" dirty="0">
                <a:solidFill>
                  <a:schemeClr val="bg1"/>
                </a:solidFill>
                <a:highlight>
                  <a:srgbClr val="2F6AB1"/>
                </a:highlight>
                <a:latin typeface="Verdana" panose="020B0604030504040204" pitchFamily="34" charset="0"/>
                <a:ea typeface="Verdana" panose="020B0604030504040204" pitchFamily="34" charset="0"/>
              </a:rPr>
              <a:t>L3</a:t>
            </a:r>
            <a:endParaRPr lang="it-IT" sz="2000" b="1" spc="-100" dirty="0">
              <a:solidFill>
                <a:schemeClr val="bg1"/>
              </a:solidFill>
              <a:highlight>
                <a:srgbClr val="2F6AB1"/>
              </a:highlight>
              <a:latin typeface="Verdana" panose="020B0604030504040204" pitchFamily="34" charset="0"/>
              <a:ea typeface="Verdana" panose="020B0604030504040204" pitchFamily="34" charset="0"/>
            </a:endParaRPr>
          </a:p>
        </p:txBody>
      </p:sp>
      <p:sp>
        <p:nvSpPr>
          <p:cNvPr id="10" name="TextBox 9"/>
          <p:cNvSpPr txBox="1"/>
          <p:nvPr/>
        </p:nvSpPr>
        <p:spPr>
          <a:xfrm>
            <a:off x="10725347" y="2045770"/>
            <a:ext cx="1371679" cy="523220"/>
          </a:xfrm>
          <a:prstGeom prst="rect">
            <a:avLst/>
          </a:prstGeom>
          <a:noFill/>
        </p:spPr>
        <p:txBody>
          <a:bodyPr wrap="square" rtlCol="0">
            <a:spAutoFit/>
          </a:bodyPr>
          <a:lstStyle/>
          <a:p>
            <a:pPr algn="ctr"/>
            <a:r>
              <a:rPr lang="it-IT" sz="2800" b="1" spc="-100" dirty="0">
                <a:solidFill>
                  <a:schemeClr val="bg1"/>
                </a:solidFill>
                <a:highlight>
                  <a:srgbClr val="2F6AB1"/>
                </a:highlight>
                <a:latin typeface="Verdana" panose="020B0604030504040204" pitchFamily="34" charset="0"/>
                <a:ea typeface="Verdana" panose="020B0604030504040204" pitchFamily="34" charset="0"/>
              </a:rPr>
              <a:t>L2-L3</a:t>
            </a:r>
            <a:endParaRPr lang="it-IT" sz="2000" b="1" spc="-100" dirty="0">
              <a:solidFill>
                <a:schemeClr val="bg1"/>
              </a:solidFill>
              <a:latin typeface="Verdana" panose="020B0604030504040204" pitchFamily="34" charset="0"/>
              <a:ea typeface="Verdana" panose="020B0604030504040204" pitchFamily="34" charset="0"/>
            </a:endParaRPr>
          </a:p>
        </p:txBody>
      </p:sp>
      <p:sp>
        <p:nvSpPr>
          <p:cNvPr id="11" name="TextBox 10"/>
          <p:cNvSpPr txBox="1"/>
          <p:nvPr/>
        </p:nvSpPr>
        <p:spPr>
          <a:xfrm>
            <a:off x="9197153" y="2620804"/>
            <a:ext cx="1371679" cy="523220"/>
          </a:xfrm>
          <a:prstGeom prst="rect">
            <a:avLst/>
          </a:prstGeom>
          <a:noFill/>
        </p:spPr>
        <p:txBody>
          <a:bodyPr wrap="square" rtlCol="0">
            <a:spAutoFit/>
          </a:bodyPr>
          <a:lstStyle/>
          <a:p>
            <a:pPr algn="ctr"/>
            <a:r>
              <a:rPr lang="it-IT" sz="2800" b="1" spc="-100" dirty="0">
                <a:solidFill>
                  <a:schemeClr val="bg1"/>
                </a:solidFill>
                <a:highlight>
                  <a:srgbClr val="7C1413"/>
                </a:highlight>
                <a:latin typeface="Verdana" panose="020B0604030504040204" pitchFamily="34" charset="0"/>
                <a:ea typeface="Verdana" panose="020B0604030504040204" pitchFamily="34" charset="0"/>
              </a:rPr>
              <a:t>L1</a:t>
            </a:r>
            <a:endParaRPr lang="it-IT" sz="2000" b="1" spc="-100" dirty="0">
              <a:solidFill>
                <a:schemeClr val="bg1"/>
              </a:solidFill>
              <a:highlight>
                <a:srgbClr val="7C1413"/>
              </a:highlight>
              <a:latin typeface="Verdana" panose="020B0604030504040204" pitchFamily="34" charset="0"/>
              <a:ea typeface="Verdana" panose="020B0604030504040204" pitchFamily="34" charset="0"/>
            </a:endParaRPr>
          </a:p>
        </p:txBody>
      </p:sp>
      <p:sp>
        <p:nvSpPr>
          <p:cNvPr id="12" name="TextBox 11"/>
          <p:cNvSpPr txBox="1"/>
          <p:nvPr/>
        </p:nvSpPr>
        <p:spPr>
          <a:xfrm>
            <a:off x="10725347" y="2620804"/>
            <a:ext cx="1371679" cy="523220"/>
          </a:xfrm>
          <a:prstGeom prst="rect">
            <a:avLst/>
          </a:prstGeom>
          <a:noFill/>
        </p:spPr>
        <p:txBody>
          <a:bodyPr wrap="square" rtlCol="0">
            <a:spAutoFit/>
          </a:bodyPr>
          <a:lstStyle/>
          <a:p>
            <a:pPr algn="ctr"/>
            <a:r>
              <a:rPr lang="it-IT" sz="2800" b="1" spc="-100" dirty="0">
                <a:solidFill>
                  <a:schemeClr val="bg1"/>
                </a:solidFill>
                <a:highlight>
                  <a:srgbClr val="7C1413"/>
                </a:highlight>
                <a:latin typeface="Verdana" panose="020B0604030504040204" pitchFamily="34" charset="0"/>
                <a:ea typeface="Verdana" panose="020B0604030504040204" pitchFamily="34" charset="0"/>
              </a:rPr>
              <a:t>L1</a:t>
            </a:r>
            <a:endParaRPr lang="it-IT" sz="2000" b="1" spc="-100" dirty="0">
              <a:solidFill>
                <a:schemeClr val="bg1"/>
              </a:solidFill>
              <a:latin typeface="Verdana" panose="020B0604030504040204" pitchFamily="34" charset="0"/>
              <a:ea typeface="Verdana" panose="020B0604030504040204" pitchFamily="34" charset="0"/>
            </a:endParaRPr>
          </a:p>
        </p:txBody>
      </p:sp>
      <p:sp>
        <p:nvSpPr>
          <p:cNvPr id="13" name="TextBox 12"/>
          <p:cNvSpPr txBox="1"/>
          <p:nvPr/>
        </p:nvSpPr>
        <p:spPr>
          <a:xfrm>
            <a:off x="6515100" y="5476443"/>
            <a:ext cx="5686701" cy="1200329"/>
          </a:xfrm>
          <a:prstGeom prst="rect">
            <a:avLst/>
          </a:prstGeom>
          <a:noFill/>
        </p:spPr>
        <p:txBody>
          <a:bodyPr wrap="square" rtlCol="0">
            <a:spAutoFit/>
          </a:bodyPr>
          <a:lstStyle/>
          <a:p>
            <a:pPr marL="180975" indent="-180975"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Risultato medio </a:t>
            </a:r>
            <a:r>
              <a:rPr lang="it-IT" b="1" dirty="0">
                <a:solidFill>
                  <a:srgbClr val="F39C6B"/>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Livello 3</a:t>
            </a:r>
            <a:endParaRPr lang="it-IT" dirty="0">
              <a:solidFill>
                <a:schemeClr val="bg1"/>
              </a:solidFill>
              <a:latin typeface="Verdana" panose="020B0604030504040204" pitchFamily="34" charset="0"/>
              <a:ea typeface="Verdana" panose="020B0604030504040204" pitchFamily="34" charset="0"/>
            </a:endParaRPr>
          </a:p>
          <a:p>
            <a:pPr marL="180975" indent="-180975" algn="just">
              <a:buFont typeface="Arial" panose="020B0604020202020204" pitchFamily="34" charset="0"/>
              <a:buChar char="•"/>
            </a:pPr>
            <a:r>
              <a:rPr lang="it-IT" spc="-20" dirty="0">
                <a:solidFill>
                  <a:schemeClr val="bg1"/>
                </a:solidFill>
                <a:latin typeface="Verdana" panose="020B0604030504040204" pitchFamily="34" charset="0"/>
                <a:ea typeface="Verdana" panose="020B0604030504040204" pitchFamily="34" charset="0"/>
              </a:rPr>
              <a:t>Esito </a:t>
            </a:r>
            <a:r>
              <a:rPr lang="it-IT" b="1" spc="-20" dirty="0">
                <a:solidFill>
                  <a:srgbClr val="F39C6B"/>
                </a:solidFill>
                <a:latin typeface="Verdana" panose="020B0604030504040204" pitchFamily="34" charset="0"/>
                <a:ea typeface="Verdana" panose="020B0604030504040204" pitchFamily="34" charset="0"/>
              </a:rPr>
              <a:t>Calabria</a:t>
            </a:r>
            <a:r>
              <a:rPr lang="it-IT" spc="-20" dirty="0">
                <a:solidFill>
                  <a:schemeClr val="bg1"/>
                </a:solidFill>
                <a:latin typeface="Verdana" panose="020B0604030504040204" pitchFamily="34" charset="0"/>
                <a:ea typeface="Verdana" panose="020B0604030504040204" pitchFamily="34" charset="0"/>
              </a:rPr>
              <a:t> inferiore al nazionale, specie in </a:t>
            </a:r>
            <a:r>
              <a:rPr lang="it-IT" b="1" spc="-20" dirty="0">
                <a:solidFill>
                  <a:schemeClr val="bg1"/>
                </a:solidFill>
                <a:latin typeface="Verdana" panose="020B0604030504040204" pitchFamily="34" charset="0"/>
                <a:ea typeface="Verdana" panose="020B0604030504040204" pitchFamily="34" charset="0"/>
              </a:rPr>
              <a:t>media</a:t>
            </a:r>
            <a:r>
              <a:rPr lang="it-IT" spc="-20" dirty="0">
                <a:solidFill>
                  <a:schemeClr val="bg1"/>
                </a:solidFill>
                <a:latin typeface="Verdana" panose="020B0604030504040204" pitchFamily="34" charset="0"/>
                <a:ea typeface="Verdana" panose="020B0604030504040204" pitchFamily="34" charset="0"/>
              </a:rPr>
              <a:t> (L2-L3) e per gli </a:t>
            </a:r>
            <a:r>
              <a:rPr lang="it-IT" b="1" i="1" spc="-20" dirty="0">
                <a:solidFill>
                  <a:schemeClr val="bg1"/>
                </a:solidFill>
                <a:latin typeface="Verdana" panose="020B0604030504040204" pitchFamily="34" charset="0"/>
                <a:ea typeface="Verdana" panose="020B0604030504040204" pitchFamily="34" charset="0"/>
              </a:rPr>
              <a:t>eccellenti </a:t>
            </a:r>
            <a:r>
              <a:rPr lang="it-IT" spc="-20" dirty="0">
                <a:solidFill>
                  <a:schemeClr val="bg1"/>
                </a:solidFill>
                <a:latin typeface="Verdana" panose="020B0604030504040204" pitchFamily="34" charset="0"/>
                <a:ea typeface="Verdana" panose="020B0604030504040204" pitchFamily="34" charset="0"/>
              </a:rPr>
              <a:t>(L4-L5)</a:t>
            </a:r>
            <a:endParaRPr lang="it-IT" b="1" spc="-20" dirty="0">
              <a:solidFill>
                <a:srgbClr val="F39C6B"/>
              </a:solidFill>
              <a:latin typeface="Verdana" panose="020B0604030504040204" pitchFamily="34" charset="0"/>
              <a:ea typeface="Verdana" panose="020B0604030504040204" pitchFamily="34" charset="0"/>
            </a:endParaRPr>
          </a:p>
          <a:p>
            <a:pPr marL="180975" indent="-180975" algn="just">
              <a:buFont typeface="Arial" panose="020B0604020202020204" pitchFamily="34" charset="0"/>
              <a:buChar char="•"/>
            </a:pPr>
            <a:r>
              <a:rPr lang="it-IT" spc="-150" dirty="0">
                <a:solidFill>
                  <a:schemeClr val="bg1"/>
                </a:solidFill>
                <a:latin typeface="Verdana" panose="020B0604030504040204" pitchFamily="34" charset="0"/>
                <a:ea typeface="Verdana" panose="020B0604030504040204" pitchFamily="34" charset="0"/>
              </a:rPr>
              <a:t>Allievi calabresi almeno L3: </a:t>
            </a:r>
            <a:r>
              <a:rPr lang="it-IT" b="1" spc="-150" dirty="0">
                <a:solidFill>
                  <a:srgbClr val="F39C6B"/>
                </a:solidFill>
                <a:latin typeface="Verdana" panose="020B0604030504040204" pitchFamily="34" charset="0"/>
                <a:ea typeface="Verdana" panose="020B0604030504040204" pitchFamily="34" charset="0"/>
              </a:rPr>
              <a:t>49% </a:t>
            </a:r>
            <a:r>
              <a:rPr lang="it-IT" spc="-150" dirty="0">
                <a:solidFill>
                  <a:schemeClr val="bg1"/>
                </a:solidFill>
                <a:latin typeface="Verdana" panose="020B0604030504040204" pitchFamily="34" charset="0"/>
                <a:ea typeface="Verdana" panose="020B0604030504040204" pitchFamily="34" charset="0"/>
              </a:rPr>
              <a:t>(</a:t>
            </a:r>
            <a:r>
              <a:rPr lang="it-IT" b="1" spc="-150" dirty="0">
                <a:solidFill>
                  <a:srgbClr val="F39C6B"/>
                </a:solidFill>
                <a:latin typeface="Verdana" panose="020B0604030504040204" pitchFamily="34" charset="0"/>
                <a:ea typeface="Verdana" panose="020B0604030504040204" pitchFamily="34" charset="0"/>
              </a:rPr>
              <a:t>-12 punti</a:t>
            </a:r>
            <a:r>
              <a:rPr lang="it-IT" spc="-150" dirty="0">
                <a:solidFill>
                  <a:schemeClr val="bg1"/>
                </a:solidFill>
                <a:latin typeface="Verdana" panose="020B0604030504040204" pitchFamily="34" charset="0"/>
                <a:ea typeface="Verdana" panose="020B0604030504040204" pitchFamily="34" charset="0"/>
              </a:rPr>
              <a:t> da Italia)</a:t>
            </a:r>
            <a:endParaRPr lang="it-IT" b="1" spc="-150" dirty="0">
              <a:solidFill>
                <a:srgbClr val="F39C6B"/>
              </a:solidFill>
              <a:latin typeface="Verdana" panose="020B0604030504040204" pitchFamily="34" charset="0"/>
              <a:ea typeface="Verdana" panose="020B060403050404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I RISULTATI IN ITALIANO NEL TEMPO - III SECONDARIA I GRADO </a:t>
            </a:r>
            <a:endParaRPr lang="it-IT" sz="2200" b="1" dirty="0">
              <a:solidFill>
                <a:schemeClr val="bg1"/>
              </a:solidFill>
              <a:latin typeface="Verdana" panose="020B0604030504040204" pitchFamily="34" charset="0"/>
              <a:ea typeface="Verdana" panose="020B0604030504040204" pitchFamily="34" charset="0"/>
            </a:endParaRPr>
          </a:p>
        </p:txBody>
      </p:sp>
      <p:sp>
        <p:nvSpPr>
          <p:cNvPr id="3" name="Rettangolo 8"/>
          <p:cNvSpPr/>
          <p:nvPr/>
        </p:nvSpPr>
        <p:spPr>
          <a:xfrm>
            <a:off x="290885" y="1482276"/>
            <a:ext cx="5834712" cy="541833"/>
          </a:xfrm>
          <a:prstGeom prst="roundRect">
            <a:avLst/>
          </a:prstGeom>
          <a:solidFill>
            <a:schemeClr val="bg1"/>
          </a:solidFill>
          <a:ln>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500" b="1"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rPr>
              <a:t>Percentuale di studenti che raggiungono i traguardi previsti dalle Indicazioni nazionali (almeno L3)</a:t>
            </a:r>
            <a:endParaRPr kumimoji="0" lang="it-IT" sz="1500" b="0"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75354" y="2235878"/>
            <a:ext cx="5241649" cy="4022880"/>
          </a:xfrm>
          <a:prstGeom prst="rect">
            <a:avLst/>
          </a:prstGeom>
        </p:spPr>
      </p:pic>
      <p:grpSp>
        <p:nvGrpSpPr>
          <p:cNvPr id="20" name="Group 19"/>
          <p:cNvGrpSpPr/>
          <p:nvPr/>
        </p:nvGrpSpPr>
        <p:grpSpPr>
          <a:xfrm>
            <a:off x="6096828" y="2786515"/>
            <a:ext cx="766572" cy="894076"/>
            <a:chOff x="6096828" y="2786515"/>
            <a:chExt cx="766572" cy="894076"/>
          </a:xfrm>
        </p:grpSpPr>
        <p:sp>
          <p:nvSpPr>
            <p:cNvPr id="7" name="Rettangolo 8"/>
            <p:cNvSpPr/>
            <p:nvPr/>
          </p:nvSpPr>
          <p:spPr>
            <a:xfrm>
              <a:off x="6163827" y="2830904"/>
              <a:ext cx="699573" cy="817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4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a:t>
              </a: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2018</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2019</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2021</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2022</a:t>
              </a:r>
              <a:r>
                <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t>
              </a:r>
              <a:endPar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8" name="Rettangolo 43"/>
            <p:cNvSpPr/>
            <p:nvPr/>
          </p:nvSpPr>
          <p:spPr>
            <a:xfrm>
              <a:off x="6096828" y="3033740"/>
              <a:ext cx="149329" cy="152400"/>
            </a:xfrm>
            <a:prstGeom prst="rect">
              <a:avLst/>
            </a:prstGeom>
            <a:solidFill>
              <a:srgbClr val="7EAED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2A5783"/>
                </a:solidFill>
                <a:effectLst/>
                <a:uLnTx/>
                <a:uFillTx/>
                <a:latin typeface="Calibri" panose="020F0502020204030204"/>
                <a:ea typeface="+mn-ea"/>
                <a:cs typeface="+mn-cs"/>
              </a:endParaRPr>
            </a:p>
          </p:txBody>
        </p:sp>
        <p:sp>
          <p:nvSpPr>
            <p:cNvPr id="9" name="Rettangolo 44"/>
            <p:cNvSpPr/>
            <p:nvPr/>
          </p:nvSpPr>
          <p:spPr>
            <a:xfrm>
              <a:off x="6096828" y="3280965"/>
              <a:ext cx="149329" cy="152400"/>
            </a:xfrm>
            <a:prstGeom prst="rect">
              <a:avLst/>
            </a:prstGeom>
            <a:solidFill>
              <a:srgbClr val="5081A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10" name="Rettangolo 45"/>
            <p:cNvSpPr/>
            <p:nvPr/>
          </p:nvSpPr>
          <p:spPr>
            <a:xfrm>
              <a:off x="6096828" y="3528191"/>
              <a:ext cx="149329" cy="152400"/>
            </a:xfrm>
            <a:prstGeom prst="rect">
              <a:avLst/>
            </a:prstGeom>
            <a:solidFill>
              <a:srgbClr val="2A578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11" name="Rettangolo 26"/>
            <p:cNvSpPr/>
            <p:nvPr/>
          </p:nvSpPr>
          <p:spPr>
            <a:xfrm>
              <a:off x="6096828" y="2786515"/>
              <a:ext cx="149329" cy="152400"/>
            </a:xfrm>
            <a:prstGeom prst="rect">
              <a:avLst/>
            </a:prstGeom>
            <a:solidFill>
              <a:srgbClr val="B9DDF2"/>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B9DDF2"/>
                </a:solidFill>
                <a:effectLst/>
                <a:uLnTx/>
                <a:uFillTx/>
                <a:latin typeface="Calibri" panose="020F0502020204030204"/>
                <a:ea typeface="+mn-ea"/>
                <a:cs typeface="+mn-cs"/>
              </a:endParaRPr>
            </a:p>
          </p:txBody>
        </p:sp>
      </p:grpSp>
      <p:sp>
        <p:nvSpPr>
          <p:cNvPr id="12" name="TextBox 11"/>
          <p:cNvSpPr txBox="1"/>
          <p:nvPr/>
        </p:nvSpPr>
        <p:spPr>
          <a:xfrm>
            <a:off x="6703598" y="1539526"/>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54</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3" name="TextBox 12"/>
          <p:cNvSpPr txBox="1"/>
          <p:nvPr/>
        </p:nvSpPr>
        <p:spPr>
          <a:xfrm>
            <a:off x="7601723" y="1665292"/>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52</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4" name="TextBox 13"/>
          <p:cNvSpPr txBox="1"/>
          <p:nvPr/>
        </p:nvSpPr>
        <p:spPr>
          <a:xfrm>
            <a:off x="7921316" y="2934798"/>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54</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5" name="TextBox 14"/>
          <p:cNvSpPr txBox="1"/>
          <p:nvPr/>
        </p:nvSpPr>
        <p:spPr>
          <a:xfrm>
            <a:off x="8819441" y="3060564"/>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51</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6" name="TextBox 15"/>
          <p:cNvSpPr txBox="1"/>
          <p:nvPr/>
        </p:nvSpPr>
        <p:spPr>
          <a:xfrm>
            <a:off x="9121281" y="4267928"/>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51</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7" name="TextBox 16"/>
          <p:cNvSpPr txBox="1"/>
          <p:nvPr/>
        </p:nvSpPr>
        <p:spPr>
          <a:xfrm>
            <a:off x="10019406" y="4393694"/>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49</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8" name="TextBox 17"/>
          <p:cNvSpPr txBox="1"/>
          <p:nvPr/>
        </p:nvSpPr>
        <p:spPr>
          <a:xfrm>
            <a:off x="9818705" y="5805245"/>
            <a:ext cx="1087666" cy="523220"/>
          </a:xfrm>
          <a:prstGeom prst="rect">
            <a:avLst/>
          </a:prstGeom>
          <a:noFill/>
        </p:spPr>
        <p:txBody>
          <a:bodyPr wrap="square" rtlCol="0">
            <a:spAutoFit/>
          </a:bodyPr>
          <a:lstStyle/>
          <a:p>
            <a:pPr algn="ctr"/>
            <a:r>
              <a:rPr lang="it-IT" sz="2800" b="1" dirty="0">
                <a:solidFill>
                  <a:schemeClr val="bg1"/>
                </a:solidFill>
                <a:latin typeface="Verdana" panose="020B0604030504040204" pitchFamily="34" charset="0"/>
                <a:ea typeface="Verdana" panose="020B0604030504040204" pitchFamily="34" charset="0"/>
              </a:rPr>
              <a:t>51</a:t>
            </a:r>
            <a:r>
              <a:rPr lang="it-IT" sz="2000" b="1" dirty="0">
                <a:solidFill>
                  <a:schemeClr val="bg1"/>
                </a:solidFill>
                <a:latin typeface="Verdana" panose="020B0604030504040204" pitchFamily="34" charset="0"/>
                <a:ea typeface="Verdana" panose="020B0604030504040204" pitchFamily="34" charset="0"/>
              </a:rPr>
              <a:t>%</a:t>
            </a:r>
            <a:endParaRPr lang="it-IT" sz="2000" b="1" dirty="0">
              <a:solidFill>
                <a:schemeClr val="bg1"/>
              </a:solidFill>
              <a:latin typeface="Verdana" panose="020B0604030504040204" pitchFamily="34" charset="0"/>
              <a:ea typeface="Verdana" panose="020B0604030504040204" pitchFamily="34" charset="0"/>
            </a:endParaRPr>
          </a:p>
        </p:txBody>
      </p:sp>
      <p:sp>
        <p:nvSpPr>
          <p:cNvPr id="19" name="TextBox 18"/>
          <p:cNvSpPr txBox="1"/>
          <p:nvPr/>
        </p:nvSpPr>
        <p:spPr>
          <a:xfrm>
            <a:off x="10956527" y="5939889"/>
            <a:ext cx="1087666" cy="523220"/>
          </a:xfrm>
          <a:prstGeom prst="rect">
            <a:avLst/>
          </a:prstGeom>
          <a:noFill/>
        </p:spPr>
        <p:txBody>
          <a:bodyPr wrap="square" rtlCol="0">
            <a:spAutoFit/>
          </a:bodyPr>
          <a:lstStyle/>
          <a:p>
            <a:pPr algn="ctr"/>
            <a:r>
              <a:rPr lang="it-IT" sz="2800" b="1" dirty="0">
                <a:solidFill>
                  <a:schemeClr val="bg1"/>
                </a:solidFill>
                <a:latin typeface="Verdana" panose="020B0604030504040204" pitchFamily="34" charset="0"/>
                <a:ea typeface="Verdana" panose="020B0604030504040204" pitchFamily="34" charset="0"/>
              </a:rPr>
              <a:t>49</a:t>
            </a:r>
            <a:r>
              <a:rPr lang="it-IT" sz="2000" b="1" dirty="0">
                <a:solidFill>
                  <a:schemeClr val="bg1"/>
                </a:solidFill>
                <a:latin typeface="Verdana" panose="020B0604030504040204" pitchFamily="34" charset="0"/>
                <a:ea typeface="Verdana" panose="020B0604030504040204" pitchFamily="34" charset="0"/>
              </a:rPr>
              <a:t>%</a:t>
            </a:r>
            <a:endParaRPr lang="it-IT" sz="2000" b="1" dirty="0">
              <a:solidFill>
                <a:schemeClr val="bg1"/>
              </a:solidFill>
              <a:latin typeface="Verdana" panose="020B0604030504040204" pitchFamily="34" charset="0"/>
              <a:ea typeface="Verdana" panose="020B060403050404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I LIVELLI IN ITALIANO PER REGIONE - III SECONDARIA I GRADO </a:t>
            </a:r>
            <a:endParaRPr lang="it-IT" sz="2200" b="1" dirty="0">
              <a:solidFill>
                <a:schemeClr val="bg1"/>
              </a:solidFill>
              <a:latin typeface="Verdana" panose="020B0604030504040204" pitchFamily="34" charset="0"/>
              <a:ea typeface="Verdana" panose="020B0604030504040204" pitchFamily="34" charset="0"/>
            </a:endParaRPr>
          </a:p>
        </p:txBody>
      </p:sp>
      <p:sp>
        <p:nvSpPr>
          <p:cNvPr id="6" name="CasellaDiTesto 5"/>
          <p:cNvSpPr txBox="1"/>
          <p:nvPr/>
        </p:nvSpPr>
        <p:spPr>
          <a:xfrm>
            <a:off x="3302019" y="5054382"/>
            <a:ext cx="1614545" cy="246221"/>
          </a:xfrm>
          <a:prstGeom prst="rect">
            <a:avLst/>
          </a:prstGeom>
          <a:noFill/>
        </p:spPr>
        <p:txBody>
          <a:bodyPr wrap="none" rtlCol="0">
            <a:spAutoFit/>
          </a:bodyPr>
          <a:lstStyle/>
          <a:p>
            <a:r>
              <a:rPr lang="it-IT" sz="1000" dirty="0">
                <a:latin typeface="Verdana" panose="020B0604030504040204" pitchFamily="34" charset="0"/>
                <a:ea typeface="Verdana" panose="020B0604030504040204" pitchFamily="34" charset="0"/>
              </a:rPr>
              <a:t>Valori percentuali (%)</a:t>
            </a:r>
            <a:endParaRPr lang="it-IT" sz="1000" dirty="0">
              <a:latin typeface="Verdana" panose="020B0604030504040204" pitchFamily="34" charset="0"/>
              <a:ea typeface="Verdana" panose="020B0604030504040204" pitchFamily="34" charset="0"/>
            </a:endParaRPr>
          </a:p>
        </p:txBody>
      </p:sp>
      <p:grpSp>
        <p:nvGrpSpPr>
          <p:cNvPr id="28" name="Gruppo 27"/>
          <p:cNvGrpSpPr/>
          <p:nvPr/>
        </p:nvGrpSpPr>
        <p:grpSpPr>
          <a:xfrm>
            <a:off x="1184613" y="5690987"/>
            <a:ext cx="4160778" cy="252000"/>
            <a:chOff x="480891" y="5690987"/>
            <a:chExt cx="4160778" cy="252000"/>
          </a:xfrm>
        </p:grpSpPr>
        <p:sp>
          <p:nvSpPr>
            <p:cNvPr id="10" name="Rettangolo 43"/>
            <p:cNvSpPr/>
            <p:nvPr/>
          </p:nvSpPr>
          <p:spPr>
            <a:xfrm>
              <a:off x="2191517" y="5762012"/>
              <a:ext cx="108000" cy="108000"/>
            </a:xfrm>
            <a:prstGeom prst="rect">
              <a:avLst/>
            </a:prstGeom>
            <a:solidFill>
              <a:srgbClr val="A0CBE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ttangolo 44"/>
            <p:cNvSpPr/>
            <p:nvPr/>
          </p:nvSpPr>
          <p:spPr>
            <a:xfrm>
              <a:off x="3046830" y="5762012"/>
              <a:ext cx="108000" cy="108000"/>
            </a:xfrm>
            <a:prstGeom prst="rect">
              <a:avLst/>
            </a:prstGeom>
            <a:solidFill>
              <a:srgbClr val="5B8CB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12" name="Rettangolo 45"/>
            <p:cNvSpPr/>
            <p:nvPr/>
          </p:nvSpPr>
          <p:spPr>
            <a:xfrm>
              <a:off x="3902143" y="5762012"/>
              <a:ext cx="108000" cy="108000"/>
            </a:xfrm>
            <a:prstGeom prst="rect">
              <a:avLst/>
            </a:prstGeom>
            <a:solidFill>
              <a:srgbClr val="2A578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13" name="Rettangolo 26"/>
            <p:cNvSpPr/>
            <p:nvPr/>
          </p:nvSpPr>
          <p:spPr>
            <a:xfrm>
              <a:off x="1336204" y="5762012"/>
              <a:ext cx="108000" cy="108000"/>
            </a:xfrm>
            <a:prstGeom prst="rect">
              <a:avLst/>
            </a:prstGeom>
            <a:solidFill>
              <a:srgbClr val="FFBEB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FFBEB2"/>
                </a:solidFill>
                <a:effectLst/>
                <a:uLnTx/>
                <a:uFillTx/>
                <a:latin typeface="Calibri" panose="020F0502020204030204"/>
                <a:ea typeface="+mn-ea"/>
                <a:cs typeface="+mn-cs"/>
              </a:endParaRPr>
            </a:p>
          </p:txBody>
        </p:sp>
        <p:sp>
          <p:nvSpPr>
            <p:cNvPr id="14" name="Rettangolo 26"/>
            <p:cNvSpPr/>
            <p:nvPr/>
          </p:nvSpPr>
          <p:spPr>
            <a:xfrm>
              <a:off x="480891" y="5762012"/>
              <a:ext cx="108000" cy="108000"/>
            </a:xfrm>
            <a:prstGeom prst="rect">
              <a:avLst/>
            </a:prstGeom>
            <a:solidFill>
              <a:srgbClr val="E25A5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E25A5C"/>
                </a:solidFill>
                <a:effectLst/>
                <a:uLnTx/>
                <a:uFillTx/>
                <a:latin typeface="Calibri" panose="020F0502020204030204"/>
                <a:ea typeface="+mn-ea"/>
                <a:cs typeface="+mn-cs"/>
              </a:endParaRPr>
            </a:p>
          </p:txBody>
        </p:sp>
        <p:sp>
          <p:nvSpPr>
            <p:cNvPr id="17" name="Rettangolo 8"/>
            <p:cNvSpPr/>
            <p:nvPr/>
          </p:nvSpPr>
          <p:spPr>
            <a:xfrm>
              <a:off x="572479" y="5690987"/>
              <a:ext cx="89766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Livello 1</a:t>
              </a:r>
              <a:r>
                <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rPr>
                <a:t>    </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sp>
          <p:nvSpPr>
            <p:cNvPr id="22" name="Rettangolo 8"/>
            <p:cNvSpPr/>
            <p:nvPr/>
          </p:nvSpPr>
          <p:spPr>
            <a:xfrm>
              <a:off x="1427792" y="5690987"/>
              <a:ext cx="89766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Livello 2</a:t>
              </a:r>
              <a:r>
                <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rPr>
                <a:t>    </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sp>
          <p:nvSpPr>
            <p:cNvPr id="23" name="Rettangolo 8"/>
            <p:cNvSpPr/>
            <p:nvPr/>
          </p:nvSpPr>
          <p:spPr>
            <a:xfrm>
              <a:off x="2283105" y="5690987"/>
              <a:ext cx="89766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Livello 3</a:t>
              </a:r>
              <a:r>
                <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rPr>
                <a:t>    </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sp>
          <p:nvSpPr>
            <p:cNvPr id="24" name="Rettangolo 8"/>
            <p:cNvSpPr/>
            <p:nvPr/>
          </p:nvSpPr>
          <p:spPr>
            <a:xfrm>
              <a:off x="3138418" y="5690987"/>
              <a:ext cx="89766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Livello 4</a:t>
              </a:r>
              <a:r>
                <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rPr>
                <a:t>    </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sp>
          <p:nvSpPr>
            <p:cNvPr id="25" name="Rettangolo 8"/>
            <p:cNvSpPr/>
            <p:nvPr/>
          </p:nvSpPr>
          <p:spPr>
            <a:xfrm>
              <a:off x="3993727" y="5690987"/>
              <a:ext cx="647942"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Livello 5</a:t>
              </a:r>
              <a:r>
                <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rPr>
                <a:t>    </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grpSp>
      <p:pic>
        <p:nvPicPr>
          <p:cNvPr id="27" name="Immagine 2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09523" y="1809000"/>
            <a:ext cx="6310957" cy="3239999"/>
          </a:xfrm>
          <a:prstGeom prst="rect">
            <a:avLst/>
          </a:prstGeom>
          <a:ln>
            <a:noFill/>
          </a:ln>
        </p:spPr>
      </p:pic>
      <p:grpSp>
        <p:nvGrpSpPr>
          <p:cNvPr id="4" name="Group 3"/>
          <p:cNvGrpSpPr/>
          <p:nvPr/>
        </p:nvGrpSpPr>
        <p:grpSpPr>
          <a:xfrm>
            <a:off x="8814620" y="1589061"/>
            <a:ext cx="3125888" cy="651266"/>
            <a:chOff x="8814620" y="1589061"/>
            <a:chExt cx="3125888" cy="651266"/>
          </a:xfrm>
        </p:grpSpPr>
        <p:sp>
          <p:nvSpPr>
            <p:cNvPr id="18" name="TextBox 17"/>
            <p:cNvSpPr txBox="1"/>
            <p:nvPr/>
          </p:nvSpPr>
          <p:spPr>
            <a:xfrm>
              <a:off x="8819534" y="1589061"/>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22</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19" name="TextBox 18"/>
            <p:cNvSpPr txBox="1"/>
            <p:nvPr/>
          </p:nvSpPr>
          <p:spPr>
            <a:xfrm>
              <a:off x="11400508" y="1589061"/>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6</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0" name="TextBox 19"/>
            <p:cNvSpPr txBox="1"/>
            <p:nvPr/>
          </p:nvSpPr>
          <p:spPr>
            <a:xfrm>
              <a:off x="9464778" y="1589061"/>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29</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1" name="TextBox 20"/>
            <p:cNvSpPr txBox="1"/>
            <p:nvPr/>
          </p:nvSpPr>
          <p:spPr>
            <a:xfrm>
              <a:off x="10755264" y="1589061"/>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15</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6" name="TextBox 25"/>
            <p:cNvSpPr txBox="1"/>
            <p:nvPr/>
          </p:nvSpPr>
          <p:spPr>
            <a:xfrm>
              <a:off x="10110021" y="1589061"/>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27</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9" name="TextBox 28"/>
            <p:cNvSpPr txBox="1"/>
            <p:nvPr/>
          </p:nvSpPr>
          <p:spPr>
            <a:xfrm>
              <a:off x="8814620" y="194793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15</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30" name="TextBox 29"/>
            <p:cNvSpPr txBox="1"/>
            <p:nvPr/>
          </p:nvSpPr>
          <p:spPr>
            <a:xfrm>
              <a:off x="11395594" y="194793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11</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31" name="TextBox 30"/>
            <p:cNvSpPr txBox="1"/>
            <p:nvPr/>
          </p:nvSpPr>
          <p:spPr>
            <a:xfrm>
              <a:off x="9459864" y="194793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24</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32" name="TextBox 31"/>
            <p:cNvSpPr txBox="1"/>
            <p:nvPr/>
          </p:nvSpPr>
          <p:spPr>
            <a:xfrm>
              <a:off x="10750350" y="194793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21</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33" name="TextBox 32"/>
            <p:cNvSpPr txBox="1"/>
            <p:nvPr/>
          </p:nvSpPr>
          <p:spPr>
            <a:xfrm>
              <a:off x="10105107" y="194793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30</a:t>
              </a:r>
              <a:endParaRPr lang="it-IT" sz="1300" b="1" spc="-100" dirty="0">
                <a:solidFill>
                  <a:schemeClr val="bg1"/>
                </a:solidFill>
                <a:latin typeface="Verdana" panose="020B0604030504040204" pitchFamily="34" charset="0"/>
                <a:ea typeface="Verdana" panose="020B0604030504040204" pitchFamily="34" charset="0"/>
              </a:endParaRPr>
            </a:p>
          </p:txBody>
        </p:sp>
      </p:grpSp>
      <p:sp>
        <p:nvSpPr>
          <p:cNvPr id="34" name="CasellaDiTesto 5"/>
          <p:cNvSpPr txBox="1"/>
          <p:nvPr/>
        </p:nvSpPr>
        <p:spPr>
          <a:xfrm>
            <a:off x="7595504" y="2345588"/>
            <a:ext cx="4464000" cy="246221"/>
          </a:xfrm>
          <a:prstGeom prst="rect">
            <a:avLst/>
          </a:prstGeom>
          <a:noFill/>
        </p:spPr>
        <p:txBody>
          <a:bodyPr wrap="none" rtlCol="0">
            <a:spAutoFit/>
          </a:bodyPr>
          <a:lstStyle/>
          <a:p>
            <a:pPr algn="ctr"/>
            <a:r>
              <a:rPr lang="it-IT" sz="1000" dirty="0">
                <a:solidFill>
                  <a:schemeClr val="bg1"/>
                </a:solidFill>
                <a:latin typeface="Verdana" panose="020B0604030504040204" pitchFamily="34" charset="0"/>
                <a:ea typeface="Verdana" panose="020B0604030504040204" pitchFamily="34" charset="0"/>
              </a:rPr>
              <a:t>Percentuale* di allievi per livelli in III secondaria I grado</a:t>
            </a:r>
            <a:endParaRPr lang="it-IT" sz="1000" dirty="0">
              <a:solidFill>
                <a:schemeClr val="bg1"/>
              </a:solidFill>
              <a:latin typeface="Verdana" panose="020B0604030504040204" pitchFamily="34" charset="0"/>
              <a:ea typeface="Verdana" panose="020B0604030504040204" pitchFamily="34" charset="0"/>
            </a:endParaRPr>
          </a:p>
        </p:txBody>
      </p:sp>
      <p:sp>
        <p:nvSpPr>
          <p:cNvPr id="36" name="CasellaDiTesto 3"/>
          <p:cNvSpPr txBox="1"/>
          <p:nvPr/>
        </p:nvSpPr>
        <p:spPr>
          <a:xfrm>
            <a:off x="7586031" y="2624092"/>
            <a:ext cx="4500000" cy="184666"/>
          </a:xfrm>
          <a:prstGeom prst="rect">
            <a:avLst/>
          </a:prstGeom>
          <a:noFill/>
        </p:spPr>
        <p:txBody>
          <a:bodyPr wrap="none" rtlCol="0">
            <a:spAutoFit/>
          </a:bodyPr>
          <a:lstStyle/>
          <a:p>
            <a:r>
              <a:rPr lang="it-IT" sz="600" dirty="0">
                <a:solidFill>
                  <a:schemeClr val="bg1"/>
                </a:solidFill>
                <a:latin typeface="Verdana" panose="020B0604030504040204" pitchFamily="34" charset="0"/>
                <a:ea typeface="Verdana" panose="020B0604030504040204" pitchFamily="34" charset="0"/>
              </a:rPr>
              <a:t>*Alcuni totali di riga potrebbero non assommare a 100 per ragioni di approssimazione dei parziali per livello</a:t>
            </a:r>
            <a:endParaRPr lang="it-IT" sz="600" dirty="0">
              <a:solidFill>
                <a:schemeClr val="bg1"/>
              </a:solidFill>
              <a:latin typeface="Verdana" panose="020B0604030504040204" pitchFamily="34" charset="0"/>
              <a:ea typeface="Verdana" panose="020B0604030504040204" pitchFamily="34" charset="0"/>
            </a:endParaRPr>
          </a:p>
        </p:txBody>
      </p:sp>
      <p:sp>
        <p:nvSpPr>
          <p:cNvPr id="37" name="TextBox 36"/>
          <p:cNvSpPr txBox="1"/>
          <p:nvPr/>
        </p:nvSpPr>
        <p:spPr>
          <a:xfrm>
            <a:off x="7577976" y="3028518"/>
            <a:ext cx="4462478" cy="3416320"/>
          </a:xfrm>
          <a:prstGeom prst="rect">
            <a:avLst/>
          </a:prstGeom>
          <a:noFill/>
        </p:spPr>
        <p:txBody>
          <a:bodyPr wrap="square" rtlCol="0">
            <a:spAutoFit/>
          </a:bodyPr>
          <a:lstStyle/>
          <a:p>
            <a:pPr marL="179705" indent="-179705"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Su base </a:t>
            </a:r>
            <a:r>
              <a:rPr lang="it-IT" b="1" dirty="0">
                <a:solidFill>
                  <a:srgbClr val="F39C6B"/>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il </a:t>
            </a:r>
            <a:r>
              <a:rPr lang="it-IT" b="1" dirty="0">
                <a:solidFill>
                  <a:srgbClr val="F39C6B"/>
                </a:solidFill>
                <a:latin typeface="Verdana" panose="020B0604030504040204" pitchFamily="34" charset="0"/>
                <a:ea typeface="Verdana" panose="020B0604030504040204" pitchFamily="34" charset="0"/>
              </a:rPr>
              <a:t>39%</a:t>
            </a:r>
            <a:r>
              <a:rPr lang="it-IT" dirty="0">
                <a:solidFill>
                  <a:schemeClr val="bg1"/>
                </a:solidFill>
                <a:latin typeface="Verdana" panose="020B0604030504040204" pitchFamily="34" charset="0"/>
                <a:ea typeface="Verdana" panose="020B0604030504040204" pitchFamily="34" charset="0"/>
              </a:rPr>
              <a:t> degli allievi non raggiungono i traguardi previsti al termine del primo ciclo d’istruzione in Italiano</a:t>
            </a:r>
            <a:endParaRPr lang="it-IT" dirty="0">
              <a:solidFill>
                <a:schemeClr val="bg1"/>
              </a:solidFill>
              <a:latin typeface="Verdana" panose="020B0604030504040204" pitchFamily="34" charset="0"/>
              <a:ea typeface="Verdana" panose="020B0604030504040204" pitchFamily="34" charset="0"/>
            </a:endParaRPr>
          </a:p>
          <a:p>
            <a:pPr marL="179705" indent="-179705"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In </a:t>
            </a:r>
            <a:r>
              <a:rPr lang="it-IT" b="1" dirty="0">
                <a:solidFill>
                  <a:srgbClr val="F39C6B"/>
                </a:solidFill>
                <a:latin typeface="Verdana" panose="020B0604030504040204" pitchFamily="34" charset="0"/>
                <a:ea typeface="Verdana" panose="020B0604030504040204" pitchFamily="34" charset="0"/>
              </a:rPr>
              <a:t>Calabria</a:t>
            </a:r>
            <a:r>
              <a:rPr lang="it-IT" dirty="0">
                <a:solidFill>
                  <a:schemeClr val="bg1"/>
                </a:solidFill>
                <a:latin typeface="Verdana" panose="020B0604030504040204" pitchFamily="34" charset="0"/>
                <a:ea typeface="Verdana" panose="020B0604030504040204" pitchFamily="34" charset="0"/>
              </a:rPr>
              <a:t> tale quota addirittura </a:t>
            </a:r>
            <a:r>
              <a:rPr lang="it-IT" b="1" dirty="0">
                <a:solidFill>
                  <a:srgbClr val="F39C6B"/>
                </a:solidFill>
                <a:latin typeface="Verdana" panose="020B0604030504040204" pitchFamily="34" charset="0"/>
                <a:ea typeface="Verdana" panose="020B0604030504040204" pitchFamily="34" charset="0"/>
              </a:rPr>
              <a:t>supera il 50%</a:t>
            </a:r>
            <a:endParaRPr lang="it-IT" b="1" dirty="0">
              <a:solidFill>
                <a:srgbClr val="F39C6B"/>
              </a:solidFill>
              <a:latin typeface="Verdana" panose="020B0604030504040204" pitchFamily="34" charset="0"/>
              <a:ea typeface="Verdana" panose="020B0604030504040204" pitchFamily="34" charset="0"/>
            </a:endParaRPr>
          </a:p>
          <a:p>
            <a:pPr marL="179705" indent="-179705"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La percentuale di allievi che si collocano al livello di </a:t>
            </a:r>
            <a:r>
              <a:rPr lang="it-IT" b="1" dirty="0">
                <a:solidFill>
                  <a:schemeClr val="bg1"/>
                </a:solidFill>
                <a:latin typeface="Verdana" panose="020B0604030504040204" pitchFamily="34" charset="0"/>
                <a:ea typeface="Verdana" panose="020B0604030504040204" pitchFamily="34" charset="0"/>
              </a:rPr>
              <a:t>competenze più elevate</a:t>
            </a:r>
            <a:r>
              <a:rPr lang="it-IT" dirty="0">
                <a:solidFill>
                  <a:schemeClr val="bg1"/>
                </a:solidFill>
                <a:latin typeface="Verdana" panose="020B0604030504040204" pitchFamily="34" charset="0"/>
                <a:ea typeface="Verdana" panose="020B0604030504040204" pitchFamily="34" charset="0"/>
              </a:rPr>
              <a:t> nella comprensione del testo in Calabria è ben inferiore a quella nazionale (</a:t>
            </a:r>
            <a:r>
              <a:rPr lang="it-IT" b="1" dirty="0">
                <a:solidFill>
                  <a:srgbClr val="F39C6B"/>
                </a:solidFill>
                <a:latin typeface="Verdana" panose="020B0604030504040204" pitchFamily="34" charset="0"/>
                <a:ea typeface="Verdana" panose="020B0604030504040204" pitchFamily="34" charset="0"/>
              </a:rPr>
              <a:t>1 allievo su 16</a:t>
            </a:r>
            <a:r>
              <a:rPr lang="it-IT" dirty="0">
                <a:solidFill>
                  <a:schemeClr val="bg1"/>
                </a:solidFill>
                <a:latin typeface="Verdana" panose="020B0604030504040204" pitchFamily="34" charset="0"/>
                <a:ea typeface="Verdana" panose="020B0604030504040204" pitchFamily="34" charset="0"/>
              </a:rPr>
              <a:t>, in Italia </a:t>
            </a:r>
            <a:r>
              <a:rPr lang="it-IT" b="1" dirty="0">
                <a:solidFill>
                  <a:srgbClr val="F39C6B"/>
                </a:solidFill>
                <a:latin typeface="Verdana" panose="020B0604030504040204" pitchFamily="34" charset="0"/>
                <a:ea typeface="Verdana" panose="020B0604030504040204" pitchFamily="34" charset="0"/>
              </a:rPr>
              <a:t>1 su 9</a:t>
            </a:r>
            <a:r>
              <a:rPr lang="it-IT" dirty="0">
                <a:solidFill>
                  <a:schemeClr val="bg1"/>
                </a:solidFill>
                <a:latin typeface="Verdana" panose="020B0604030504040204" pitchFamily="34" charset="0"/>
                <a:ea typeface="Verdana" panose="020B0604030504040204" pitchFamily="34" charset="0"/>
              </a:rPr>
              <a:t>)</a:t>
            </a:r>
            <a:endParaRPr lang="it-IT" b="1" dirty="0">
              <a:solidFill>
                <a:srgbClr val="F39C6B"/>
              </a:solidFill>
              <a:latin typeface="Verdana" panose="020B0604030504040204" pitchFamily="34" charset="0"/>
              <a:ea typeface="Verdana" panose="020B060403050404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I RISULTATI IN MATEMATICA - III SECONDARIA I GRADO </a:t>
            </a:r>
            <a:endParaRPr lang="it-IT" sz="2200" b="1" dirty="0">
              <a:solidFill>
                <a:schemeClr val="bg1"/>
              </a:solidFill>
              <a:latin typeface="Verdana" panose="020B0604030504040204" pitchFamily="34" charset="0"/>
              <a:ea typeface="Verdana" panose="020B060403050404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78708" y="1683662"/>
            <a:ext cx="5892920" cy="4671398"/>
          </a:xfrm>
          <a:prstGeom prst="rect">
            <a:avLst/>
          </a:prstGeom>
        </p:spPr>
      </p:pic>
      <p:sp>
        <p:nvSpPr>
          <p:cNvPr id="4" name="TextBox 3"/>
          <p:cNvSpPr txBox="1"/>
          <p:nvPr/>
        </p:nvSpPr>
        <p:spPr>
          <a:xfrm>
            <a:off x="9197153" y="1440882"/>
            <a:ext cx="1371679" cy="523220"/>
          </a:xfrm>
          <a:prstGeom prst="rect">
            <a:avLst/>
          </a:prstGeom>
          <a:noFill/>
        </p:spPr>
        <p:txBody>
          <a:bodyPr wrap="square" rtlCol="0">
            <a:spAutoFit/>
          </a:bodyPr>
          <a:lstStyle/>
          <a:p>
            <a:pPr algn="ctr"/>
            <a:r>
              <a:rPr lang="it-IT" sz="2800" b="1" spc="-100" dirty="0">
                <a:solidFill>
                  <a:schemeClr val="bg1"/>
                </a:solidFill>
                <a:highlight>
                  <a:srgbClr val="1C2835"/>
                </a:highlight>
                <a:latin typeface="Verdana" panose="020B0604030504040204" pitchFamily="34" charset="0"/>
                <a:ea typeface="Verdana" panose="020B0604030504040204" pitchFamily="34" charset="0"/>
              </a:rPr>
              <a:t>L5</a:t>
            </a:r>
            <a:endParaRPr lang="it-IT" sz="2000" b="1" spc="-100" dirty="0">
              <a:solidFill>
                <a:schemeClr val="bg1"/>
              </a:solidFill>
              <a:highlight>
                <a:srgbClr val="1C2835"/>
              </a:highlight>
              <a:latin typeface="Verdana" panose="020B0604030504040204" pitchFamily="34" charset="0"/>
              <a:ea typeface="Verdana" panose="020B0604030504040204" pitchFamily="34" charset="0"/>
            </a:endParaRPr>
          </a:p>
        </p:txBody>
      </p:sp>
      <p:sp>
        <p:nvSpPr>
          <p:cNvPr id="5" name="TextBox 4"/>
          <p:cNvSpPr txBox="1"/>
          <p:nvPr/>
        </p:nvSpPr>
        <p:spPr>
          <a:xfrm>
            <a:off x="10725347" y="1440882"/>
            <a:ext cx="1371679" cy="523220"/>
          </a:xfrm>
          <a:prstGeom prst="rect">
            <a:avLst/>
          </a:prstGeom>
          <a:noFill/>
        </p:spPr>
        <p:txBody>
          <a:bodyPr wrap="square" rtlCol="0">
            <a:spAutoFit/>
          </a:bodyPr>
          <a:lstStyle/>
          <a:p>
            <a:pPr algn="ctr"/>
            <a:r>
              <a:rPr lang="it-IT" sz="2800" b="1" spc="-100" dirty="0">
                <a:solidFill>
                  <a:schemeClr val="bg1"/>
                </a:solidFill>
                <a:highlight>
                  <a:srgbClr val="1C2835"/>
                </a:highlight>
                <a:latin typeface="Verdana" panose="020B0604030504040204" pitchFamily="34" charset="0"/>
                <a:ea typeface="Verdana" panose="020B0604030504040204" pitchFamily="34" charset="0"/>
              </a:rPr>
              <a:t>L4-L5</a:t>
            </a:r>
            <a:endParaRPr lang="it-IT" sz="2000" b="1" spc="-100" dirty="0">
              <a:solidFill>
                <a:schemeClr val="bg1"/>
              </a:solidFill>
              <a:highlight>
                <a:srgbClr val="1C2835"/>
              </a:highlight>
              <a:latin typeface="Verdana" panose="020B0604030504040204" pitchFamily="34" charset="0"/>
              <a:ea typeface="Verdana" panose="020B0604030504040204" pitchFamily="34" charset="0"/>
            </a:endParaRPr>
          </a:p>
        </p:txBody>
      </p:sp>
      <p:sp>
        <p:nvSpPr>
          <p:cNvPr id="6" name="TextBox 5"/>
          <p:cNvSpPr txBox="1"/>
          <p:nvPr/>
        </p:nvSpPr>
        <p:spPr>
          <a:xfrm>
            <a:off x="9197153" y="2045770"/>
            <a:ext cx="1371679" cy="523220"/>
          </a:xfrm>
          <a:prstGeom prst="rect">
            <a:avLst/>
          </a:prstGeom>
          <a:noFill/>
        </p:spPr>
        <p:txBody>
          <a:bodyPr wrap="square" rtlCol="0">
            <a:spAutoFit/>
          </a:bodyPr>
          <a:lstStyle/>
          <a:p>
            <a:pPr algn="ctr"/>
            <a:r>
              <a:rPr lang="it-IT" sz="2800" b="1" spc="-100" dirty="0">
                <a:solidFill>
                  <a:schemeClr val="bg1"/>
                </a:solidFill>
                <a:highlight>
                  <a:srgbClr val="2F6AB1"/>
                </a:highlight>
                <a:latin typeface="Verdana" panose="020B0604030504040204" pitchFamily="34" charset="0"/>
                <a:ea typeface="Verdana" panose="020B0604030504040204" pitchFamily="34" charset="0"/>
              </a:rPr>
              <a:t>L3</a:t>
            </a:r>
            <a:endParaRPr lang="it-IT" sz="2000" b="1" spc="-100" dirty="0">
              <a:solidFill>
                <a:schemeClr val="bg1"/>
              </a:solidFill>
              <a:highlight>
                <a:srgbClr val="2F6AB1"/>
              </a:highlight>
              <a:latin typeface="Verdana" panose="020B0604030504040204" pitchFamily="34" charset="0"/>
              <a:ea typeface="Verdana" panose="020B0604030504040204" pitchFamily="34" charset="0"/>
            </a:endParaRPr>
          </a:p>
        </p:txBody>
      </p:sp>
      <p:sp>
        <p:nvSpPr>
          <p:cNvPr id="7" name="TextBox 6"/>
          <p:cNvSpPr txBox="1"/>
          <p:nvPr/>
        </p:nvSpPr>
        <p:spPr>
          <a:xfrm>
            <a:off x="10725347" y="2045770"/>
            <a:ext cx="1371679" cy="523220"/>
          </a:xfrm>
          <a:prstGeom prst="rect">
            <a:avLst/>
          </a:prstGeom>
          <a:noFill/>
        </p:spPr>
        <p:txBody>
          <a:bodyPr wrap="square" rtlCol="0">
            <a:spAutoFit/>
          </a:bodyPr>
          <a:lstStyle/>
          <a:p>
            <a:pPr algn="ctr"/>
            <a:r>
              <a:rPr lang="it-IT" sz="2800" b="1" spc="-100" dirty="0">
                <a:solidFill>
                  <a:schemeClr val="bg1"/>
                </a:solidFill>
                <a:highlight>
                  <a:srgbClr val="2F6AB1"/>
                </a:highlight>
                <a:latin typeface="Verdana" panose="020B0604030504040204" pitchFamily="34" charset="0"/>
                <a:ea typeface="Verdana" panose="020B0604030504040204" pitchFamily="34" charset="0"/>
              </a:rPr>
              <a:t>L2</a:t>
            </a:r>
            <a:endParaRPr lang="it-IT" sz="2000" b="1" spc="-100" dirty="0">
              <a:solidFill>
                <a:schemeClr val="bg1"/>
              </a:solidFill>
              <a:latin typeface="Verdana" panose="020B0604030504040204" pitchFamily="34" charset="0"/>
              <a:ea typeface="Verdana" panose="020B0604030504040204" pitchFamily="34" charset="0"/>
            </a:endParaRPr>
          </a:p>
        </p:txBody>
      </p:sp>
      <p:sp>
        <p:nvSpPr>
          <p:cNvPr id="8" name="TextBox 7"/>
          <p:cNvSpPr txBox="1"/>
          <p:nvPr/>
        </p:nvSpPr>
        <p:spPr>
          <a:xfrm>
            <a:off x="9197153" y="2620804"/>
            <a:ext cx="1371679" cy="523220"/>
          </a:xfrm>
          <a:prstGeom prst="rect">
            <a:avLst/>
          </a:prstGeom>
          <a:noFill/>
        </p:spPr>
        <p:txBody>
          <a:bodyPr wrap="square" rtlCol="0">
            <a:spAutoFit/>
          </a:bodyPr>
          <a:lstStyle/>
          <a:p>
            <a:pPr algn="ctr"/>
            <a:r>
              <a:rPr lang="it-IT" sz="2800" b="1" spc="-100" dirty="0">
                <a:solidFill>
                  <a:schemeClr val="bg1"/>
                </a:solidFill>
                <a:highlight>
                  <a:srgbClr val="7C1413"/>
                </a:highlight>
                <a:latin typeface="Verdana" panose="020B0604030504040204" pitchFamily="34" charset="0"/>
                <a:ea typeface="Verdana" panose="020B0604030504040204" pitchFamily="34" charset="0"/>
              </a:rPr>
              <a:t>L1</a:t>
            </a:r>
            <a:endParaRPr lang="it-IT" sz="2000" b="1" spc="-100" dirty="0">
              <a:solidFill>
                <a:schemeClr val="bg1"/>
              </a:solidFill>
              <a:highlight>
                <a:srgbClr val="7C1413"/>
              </a:highlight>
              <a:latin typeface="Verdana" panose="020B0604030504040204" pitchFamily="34" charset="0"/>
              <a:ea typeface="Verdana" panose="020B0604030504040204" pitchFamily="34" charset="0"/>
            </a:endParaRPr>
          </a:p>
        </p:txBody>
      </p:sp>
      <p:sp>
        <p:nvSpPr>
          <p:cNvPr id="9" name="TextBox 8"/>
          <p:cNvSpPr txBox="1"/>
          <p:nvPr/>
        </p:nvSpPr>
        <p:spPr>
          <a:xfrm>
            <a:off x="10725347" y="2620804"/>
            <a:ext cx="1371679" cy="523220"/>
          </a:xfrm>
          <a:prstGeom prst="rect">
            <a:avLst/>
          </a:prstGeom>
          <a:noFill/>
        </p:spPr>
        <p:txBody>
          <a:bodyPr wrap="square" rtlCol="0">
            <a:spAutoFit/>
          </a:bodyPr>
          <a:lstStyle/>
          <a:p>
            <a:pPr algn="ctr"/>
            <a:r>
              <a:rPr lang="it-IT" sz="2800" b="1" spc="-100" dirty="0">
                <a:solidFill>
                  <a:schemeClr val="bg1"/>
                </a:solidFill>
                <a:highlight>
                  <a:srgbClr val="7C1413"/>
                </a:highlight>
                <a:latin typeface="Verdana" panose="020B0604030504040204" pitchFamily="34" charset="0"/>
                <a:ea typeface="Verdana" panose="020B0604030504040204" pitchFamily="34" charset="0"/>
              </a:rPr>
              <a:t>L1</a:t>
            </a:r>
            <a:endParaRPr lang="it-IT" sz="2000" b="1" spc="-100" dirty="0">
              <a:solidFill>
                <a:schemeClr val="bg1"/>
              </a:solidFill>
              <a:latin typeface="Verdana" panose="020B0604030504040204" pitchFamily="34" charset="0"/>
              <a:ea typeface="Verdana" panose="020B0604030504040204" pitchFamily="34" charset="0"/>
            </a:endParaRPr>
          </a:p>
        </p:txBody>
      </p:sp>
      <p:sp>
        <p:nvSpPr>
          <p:cNvPr id="10" name="TextBox 9"/>
          <p:cNvSpPr txBox="1"/>
          <p:nvPr/>
        </p:nvSpPr>
        <p:spPr>
          <a:xfrm>
            <a:off x="8634588" y="4219432"/>
            <a:ext cx="1087666" cy="523220"/>
          </a:xfrm>
          <a:prstGeom prst="rect">
            <a:avLst/>
          </a:prstGeom>
          <a:noFill/>
        </p:spPr>
        <p:txBody>
          <a:bodyPr wrap="square" rtlCol="0">
            <a:spAutoFit/>
          </a:bodyPr>
          <a:lstStyle/>
          <a:p>
            <a:pPr algn="ctr"/>
            <a:r>
              <a:rPr lang="it-IT" sz="2800" b="1" spc="-100" dirty="0">
                <a:solidFill>
                  <a:schemeClr val="bg1"/>
                </a:solidFill>
                <a:latin typeface="Verdana" panose="020B0604030504040204" pitchFamily="34" charset="0"/>
                <a:ea typeface="Verdana" panose="020B0604030504040204" pitchFamily="34" charset="0"/>
              </a:rPr>
              <a:t>56</a:t>
            </a:r>
            <a:r>
              <a:rPr lang="it-IT" sz="2000" b="1" spc="-100" dirty="0">
                <a:solidFill>
                  <a:schemeClr val="bg1"/>
                </a:solidFill>
                <a:latin typeface="Verdana" panose="020B0604030504040204" pitchFamily="34" charset="0"/>
                <a:ea typeface="Verdana" panose="020B0604030504040204" pitchFamily="34" charset="0"/>
              </a:rPr>
              <a:t>%</a:t>
            </a:r>
            <a:endParaRPr lang="it-IT" sz="2000" b="1" spc="-100" dirty="0">
              <a:solidFill>
                <a:schemeClr val="bg1"/>
              </a:solidFill>
              <a:latin typeface="Verdana" panose="020B0604030504040204" pitchFamily="34" charset="0"/>
              <a:ea typeface="Verdana" panose="020B0604030504040204" pitchFamily="34" charset="0"/>
            </a:endParaRPr>
          </a:p>
        </p:txBody>
      </p:sp>
      <p:sp>
        <p:nvSpPr>
          <p:cNvPr id="11" name="TextBox 10"/>
          <p:cNvSpPr txBox="1"/>
          <p:nvPr/>
        </p:nvSpPr>
        <p:spPr>
          <a:xfrm>
            <a:off x="9724722" y="4385744"/>
            <a:ext cx="1087666" cy="523220"/>
          </a:xfrm>
          <a:prstGeom prst="rect">
            <a:avLst/>
          </a:prstGeom>
          <a:noFill/>
        </p:spPr>
        <p:txBody>
          <a:bodyPr wrap="square" rtlCol="0">
            <a:spAutoFit/>
          </a:bodyPr>
          <a:lstStyle/>
          <a:p>
            <a:pPr algn="ctr"/>
            <a:r>
              <a:rPr lang="it-IT" sz="2800" b="1" spc="-100" dirty="0">
                <a:solidFill>
                  <a:schemeClr val="bg1"/>
                </a:solidFill>
                <a:latin typeface="Verdana" panose="020B0604030504040204" pitchFamily="34" charset="0"/>
                <a:ea typeface="Verdana" panose="020B0604030504040204" pitchFamily="34" charset="0"/>
              </a:rPr>
              <a:t>38</a:t>
            </a:r>
            <a:r>
              <a:rPr lang="it-IT" sz="2000" b="1" spc="-100" dirty="0">
                <a:solidFill>
                  <a:schemeClr val="bg1"/>
                </a:solidFill>
                <a:latin typeface="Verdana" panose="020B0604030504040204" pitchFamily="34" charset="0"/>
                <a:ea typeface="Verdana" panose="020B0604030504040204" pitchFamily="34" charset="0"/>
              </a:rPr>
              <a:t>%</a:t>
            </a:r>
            <a:endParaRPr lang="it-IT" sz="2000" b="1" spc="-100" dirty="0">
              <a:solidFill>
                <a:schemeClr val="bg1"/>
              </a:solidFill>
              <a:latin typeface="Verdana" panose="020B0604030504040204" pitchFamily="34" charset="0"/>
              <a:ea typeface="Verdana" panose="020B0604030504040204" pitchFamily="34" charset="0"/>
            </a:endParaRPr>
          </a:p>
        </p:txBody>
      </p:sp>
      <p:sp>
        <p:nvSpPr>
          <p:cNvPr id="12" name="TextBox 11"/>
          <p:cNvSpPr txBox="1"/>
          <p:nvPr/>
        </p:nvSpPr>
        <p:spPr>
          <a:xfrm>
            <a:off x="6515100" y="5476443"/>
            <a:ext cx="5686701" cy="1200329"/>
          </a:xfrm>
          <a:prstGeom prst="rect">
            <a:avLst/>
          </a:prstGeom>
          <a:noFill/>
        </p:spPr>
        <p:txBody>
          <a:bodyPr wrap="square" rtlCol="0">
            <a:spAutoFit/>
          </a:bodyPr>
          <a:lstStyle/>
          <a:p>
            <a:pPr marL="180975" indent="-180975"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Risultato medio </a:t>
            </a:r>
            <a:r>
              <a:rPr lang="it-IT" b="1" dirty="0">
                <a:solidFill>
                  <a:srgbClr val="F39C6B"/>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Livello 3</a:t>
            </a:r>
            <a:endParaRPr lang="it-IT" dirty="0">
              <a:solidFill>
                <a:schemeClr val="bg1"/>
              </a:solidFill>
              <a:latin typeface="Verdana" panose="020B0604030504040204" pitchFamily="34" charset="0"/>
              <a:ea typeface="Verdana" panose="020B0604030504040204" pitchFamily="34" charset="0"/>
            </a:endParaRPr>
          </a:p>
          <a:p>
            <a:pPr marL="180975" indent="-180975" algn="just">
              <a:buFont typeface="Arial" panose="020B0604020202020204" pitchFamily="34" charset="0"/>
              <a:buChar char="•"/>
            </a:pPr>
            <a:r>
              <a:rPr lang="it-IT" spc="-20" dirty="0">
                <a:solidFill>
                  <a:schemeClr val="bg1"/>
                </a:solidFill>
                <a:latin typeface="Verdana" panose="020B0604030504040204" pitchFamily="34" charset="0"/>
                <a:ea typeface="Verdana" panose="020B0604030504040204" pitchFamily="34" charset="0"/>
              </a:rPr>
              <a:t>Esito </a:t>
            </a:r>
            <a:r>
              <a:rPr lang="it-IT" b="1" spc="-20" dirty="0">
                <a:solidFill>
                  <a:srgbClr val="F39C6B"/>
                </a:solidFill>
                <a:latin typeface="Verdana" panose="020B0604030504040204" pitchFamily="34" charset="0"/>
                <a:ea typeface="Verdana" panose="020B0604030504040204" pitchFamily="34" charset="0"/>
              </a:rPr>
              <a:t>Calabria</a:t>
            </a:r>
            <a:r>
              <a:rPr lang="it-IT" spc="-20" dirty="0">
                <a:solidFill>
                  <a:schemeClr val="bg1"/>
                </a:solidFill>
                <a:latin typeface="Verdana" panose="020B0604030504040204" pitchFamily="34" charset="0"/>
                <a:ea typeface="Verdana" panose="020B0604030504040204" pitchFamily="34" charset="0"/>
              </a:rPr>
              <a:t> peggiore del nazionale (</a:t>
            </a:r>
            <a:r>
              <a:rPr lang="it-IT" b="1" spc="-20" dirty="0">
                <a:solidFill>
                  <a:schemeClr val="bg1"/>
                </a:solidFill>
                <a:latin typeface="Verdana" panose="020B0604030504040204" pitchFamily="34" charset="0"/>
                <a:ea typeface="Verdana" panose="020B0604030504040204" pitchFamily="34" charset="0"/>
              </a:rPr>
              <a:t>media</a:t>
            </a:r>
            <a:r>
              <a:rPr lang="it-IT" spc="-20" dirty="0">
                <a:solidFill>
                  <a:schemeClr val="bg1"/>
                </a:solidFill>
                <a:latin typeface="Verdana" panose="020B0604030504040204" pitchFamily="34" charset="0"/>
                <a:ea typeface="Verdana" panose="020B0604030504040204" pitchFamily="34" charset="0"/>
              </a:rPr>
              <a:t> L2, </a:t>
            </a:r>
            <a:r>
              <a:rPr lang="it-IT" b="1" i="1" spc="-20" dirty="0">
                <a:solidFill>
                  <a:schemeClr val="bg1"/>
                </a:solidFill>
                <a:latin typeface="Verdana" panose="020B0604030504040204" pitchFamily="34" charset="0"/>
                <a:ea typeface="Verdana" panose="020B0604030504040204" pitchFamily="34" charset="0"/>
              </a:rPr>
              <a:t>eccellenti</a:t>
            </a:r>
            <a:r>
              <a:rPr lang="it-IT" spc="-20" dirty="0">
                <a:solidFill>
                  <a:schemeClr val="bg1"/>
                </a:solidFill>
                <a:latin typeface="Verdana" panose="020B0604030504040204" pitchFamily="34" charset="0"/>
                <a:ea typeface="Verdana" panose="020B0604030504040204" pitchFamily="34" charset="0"/>
              </a:rPr>
              <a:t> stentano a raggiungere L5)</a:t>
            </a:r>
            <a:endParaRPr lang="it-IT" b="1" spc="-20" dirty="0">
              <a:solidFill>
                <a:srgbClr val="F39C6B"/>
              </a:solidFill>
              <a:latin typeface="Verdana" panose="020B0604030504040204" pitchFamily="34" charset="0"/>
              <a:ea typeface="Verdana" panose="020B0604030504040204" pitchFamily="34" charset="0"/>
            </a:endParaRPr>
          </a:p>
          <a:p>
            <a:pPr marL="180975" indent="-180975" algn="just">
              <a:buFont typeface="Arial" panose="020B0604020202020204" pitchFamily="34" charset="0"/>
              <a:buChar char="•"/>
            </a:pPr>
            <a:r>
              <a:rPr lang="it-IT" spc="-150" dirty="0">
                <a:solidFill>
                  <a:schemeClr val="bg1"/>
                </a:solidFill>
                <a:latin typeface="Verdana" panose="020B0604030504040204" pitchFamily="34" charset="0"/>
                <a:ea typeface="Verdana" panose="020B0604030504040204" pitchFamily="34" charset="0"/>
              </a:rPr>
              <a:t>Allievi calabresi almeno L3: </a:t>
            </a:r>
            <a:r>
              <a:rPr lang="it-IT" b="1" spc="-150" dirty="0">
                <a:solidFill>
                  <a:srgbClr val="F39C6B"/>
                </a:solidFill>
                <a:latin typeface="Verdana" panose="020B0604030504040204" pitchFamily="34" charset="0"/>
                <a:ea typeface="Verdana" panose="020B0604030504040204" pitchFamily="34" charset="0"/>
              </a:rPr>
              <a:t>38% </a:t>
            </a:r>
            <a:r>
              <a:rPr lang="it-IT" spc="-150" dirty="0">
                <a:solidFill>
                  <a:schemeClr val="bg1"/>
                </a:solidFill>
                <a:latin typeface="Verdana" panose="020B0604030504040204" pitchFamily="34" charset="0"/>
                <a:ea typeface="Verdana" panose="020B0604030504040204" pitchFamily="34" charset="0"/>
              </a:rPr>
              <a:t>(</a:t>
            </a:r>
            <a:r>
              <a:rPr lang="it-IT" b="1" spc="-150" dirty="0">
                <a:solidFill>
                  <a:srgbClr val="F39C6B"/>
                </a:solidFill>
                <a:latin typeface="Verdana" panose="020B0604030504040204" pitchFamily="34" charset="0"/>
                <a:ea typeface="Verdana" panose="020B0604030504040204" pitchFamily="34" charset="0"/>
              </a:rPr>
              <a:t>-18 punti</a:t>
            </a:r>
            <a:r>
              <a:rPr lang="it-IT" spc="-150" dirty="0">
                <a:solidFill>
                  <a:schemeClr val="bg1"/>
                </a:solidFill>
                <a:latin typeface="Verdana" panose="020B0604030504040204" pitchFamily="34" charset="0"/>
                <a:ea typeface="Verdana" panose="020B0604030504040204" pitchFamily="34" charset="0"/>
              </a:rPr>
              <a:t> da Italia)</a:t>
            </a:r>
            <a:endParaRPr lang="it-IT" b="1" spc="-150" dirty="0">
              <a:solidFill>
                <a:srgbClr val="F39C6B"/>
              </a:solidFill>
              <a:latin typeface="Verdana" panose="020B0604030504040204" pitchFamily="34" charset="0"/>
              <a:ea typeface="Verdana" panose="020B060403050404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I RISULTATI IN MATEMATICA NEL TEMPO - III SECONDARIA I GRADO </a:t>
            </a:r>
            <a:endParaRPr lang="it-IT" sz="2200" b="1" dirty="0">
              <a:solidFill>
                <a:schemeClr val="bg1"/>
              </a:solidFill>
              <a:latin typeface="Verdana" panose="020B0604030504040204" pitchFamily="34" charset="0"/>
              <a:ea typeface="Verdana" panose="020B0604030504040204" pitchFamily="34" charset="0"/>
            </a:endParaRPr>
          </a:p>
        </p:txBody>
      </p:sp>
      <p:sp>
        <p:nvSpPr>
          <p:cNvPr id="3" name="Rettangolo 8"/>
          <p:cNvSpPr/>
          <p:nvPr/>
        </p:nvSpPr>
        <p:spPr>
          <a:xfrm>
            <a:off x="290885" y="1482276"/>
            <a:ext cx="5834712" cy="541833"/>
          </a:xfrm>
          <a:prstGeom prst="roundRect">
            <a:avLst/>
          </a:prstGeom>
          <a:solidFill>
            <a:schemeClr val="bg1"/>
          </a:solidFill>
          <a:ln>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500" b="1"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rPr>
              <a:t>Percentuale di studenti che raggiungono i traguardi previsti dalle Indicazioni nazionali (almeno L3)</a:t>
            </a:r>
            <a:endParaRPr kumimoji="0" lang="it-IT" sz="1500" b="0"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75354" y="2235878"/>
            <a:ext cx="5241649" cy="4022880"/>
          </a:xfrm>
          <a:prstGeom prst="rect">
            <a:avLst/>
          </a:prstGeom>
        </p:spPr>
      </p:pic>
      <p:grpSp>
        <p:nvGrpSpPr>
          <p:cNvPr id="5" name="Group 4"/>
          <p:cNvGrpSpPr/>
          <p:nvPr/>
        </p:nvGrpSpPr>
        <p:grpSpPr>
          <a:xfrm>
            <a:off x="6096828" y="2786515"/>
            <a:ext cx="766572" cy="894076"/>
            <a:chOff x="6096828" y="2786515"/>
            <a:chExt cx="766572" cy="894076"/>
          </a:xfrm>
        </p:grpSpPr>
        <p:sp>
          <p:nvSpPr>
            <p:cNvPr id="6" name="Rettangolo 8"/>
            <p:cNvSpPr/>
            <p:nvPr/>
          </p:nvSpPr>
          <p:spPr>
            <a:xfrm>
              <a:off x="6163827" y="2830904"/>
              <a:ext cx="699573" cy="817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4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a:t>
              </a: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2018</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2019</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2021</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2022</a:t>
              </a:r>
              <a:r>
                <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t>
              </a:r>
              <a:endPar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7" name="Rettangolo 43"/>
            <p:cNvSpPr/>
            <p:nvPr/>
          </p:nvSpPr>
          <p:spPr>
            <a:xfrm>
              <a:off x="6096828" y="3033740"/>
              <a:ext cx="149329" cy="152400"/>
            </a:xfrm>
            <a:prstGeom prst="rect">
              <a:avLst/>
            </a:prstGeom>
            <a:solidFill>
              <a:srgbClr val="7EAED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2A5783"/>
                </a:solidFill>
                <a:effectLst/>
                <a:uLnTx/>
                <a:uFillTx/>
                <a:latin typeface="Calibri" panose="020F0502020204030204"/>
                <a:ea typeface="+mn-ea"/>
                <a:cs typeface="+mn-cs"/>
              </a:endParaRPr>
            </a:p>
          </p:txBody>
        </p:sp>
        <p:sp>
          <p:nvSpPr>
            <p:cNvPr id="8" name="Rettangolo 44"/>
            <p:cNvSpPr/>
            <p:nvPr/>
          </p:nvSpPr>
          <p:spPr>
            <a:xfrm>
              <a:off x="6096828" y="3280965"/>
              <a:ext cx="149329" cy="152400"/>
            </a:xfrm>
            <a:prstGeom prst="rect">
              <a:avLst/>
            </a:prstGeom>
            <a:solidFill>
              <a:srgbClr val="5081A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9" name="Rettangolo 45"/>
            <p:cNvSpPr/>
            <p:nvPr/>
          </p:nvSpPr>
          <p:spPr>
            <a:xfrm>
              <a:off x="6096828" y="3528191"/>
              <a:ext cx="149329" cy="152400"/>
            </a:xfrm>
            <a:prstGeom prst="rect">
              <a:avLst/>
            </a:prstGeom>
            <a:solidFill>
              <a:srgbClr val="2A578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10" name="Rettangolo 26"/>
            <p:cNvSpPr/>
            <p:nvPr/>
          </p:nvSpPr>
          <p:spPr>
            <a:xfrm>
              <a:off x="6096828" y="2786515"/>
              <a:ext cx="149329" cy="152400"/>
            </a:xfrm>
            <a:prstGeom prst="rect">
              <a:avLst/>
            </a:prstGeom>
            <a:solidFill>
              <a:srgbClr val="B9DDF2"/>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B9DDF2"/>
                </a:solidFill>
                <a:effectLst/>
                <a:uLnTx/>
                <a:uFillTx/>
                <a:latin typeface="Calibri" panose="020F0502020204030204"/>
                <a:ea typeface="+mn-ea"/>
                <a:cs typeface="+mn-cs"/>
              </a:endParaRPr>
            </a:p>
          </p:txBody>
        </p:sp>
      </p:grpSp>
      <p:sp>
        <p:nvSpPr>
          <p:cNvPr id="11" name="TextBox 10"/>
          <p:cNvSpPr txBox="1"/>
          <p:nvPr/>
        </p:nvSpPr>
        <p:spPr>
          <a:xfrm>
            <a:off x="6703598" y="1539526"/>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44</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2" name="TextBox 11"/>
          <p:cNvSpPr txBox="1"/>
          <p:nvPr/>
        </p:nvSpPr>
        <p:spPr>
          <a:xfrm>
            <a:off x="7601723" y="1665292"/>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42</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3" name="TextBox 12"/>
          <p:cNvSpPr txBox="1"/>
          <p:nvPr/>
        </p:nvSpPr>
        <p:spPr>
          <a:xfrm>
            <a:off x="7921316" y="2934798"/>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44</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4" name="TextBox 13"/>
          <p:cNvSpPr txBox="1"/>
          <p:nvPr/>
        </p:nvSpPr>
        <p:spPr>
          <a:xfrm>
            <a:off x="8819441" y="3060564"/>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41</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5" name="TextBox 14"/>
          <p:cNvSpPr txBox="1"/>
          <p:nvPr/>
        </p:nvSpPr>
        <p:spPr>
          <a:xfrm>
            <a:off x="9121281" y="4267928"/>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39</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6" name="TextBox 15"/>
          <p:cNvSpPr txBox="1"/>
          <p:nvPr/>
        </p:nvSpPr>
        <p:spPr>
          <a:xfrm>
            <a:off x="10019406" y="4393694"/>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37</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7" name="TextBox 16"/>
          <p:cNvSpPr txBox="1"/>
          <p:nvPr/>
        </p:nvSpPr>
        <p:spPr>
          <a:xfrm>
            <a:off x="9818705" y="5805245"/>
            <a:ext cx="1087666" cy="523220"/>
          </a:xfrm>
          <a:prstGeom prst="rect">
            <a:avLst/>
          </a:prstGeom>
          <a:noFill/>
        </p:spPr>
        <p:txBody>
          <a:bodyPr wrap="square" rtlCol="0">
            <a:spAutoFit/>
          </a:bodyPr>
          <a:lstStyle/>
          <a:p>
            <a:pPr algn="ctr"/>
            <a:r>
              <a:rPr lang="it-IT" sz="2800" b="1" dirty="0">
                <a:solidFill>
                  <a:schemeClr val="bg1"/>
                </a:solidFill>
                <a:latin typeface="Verdana" panose="020B0604030504040204" pitchFamily="34" charset="0"/>
                <a:ea typeface="Verdana" panose="020B0604030504040204" pitchFamily="34" charset="0"/>
              </a:rPr>
              <a:t>40</a:t>
            </a:r>
            <a:r>
              <a:rPr lang="it-IT" sz="2000" b="1" dirty="0">
                <a:solidFill>
                  <a:schemeClr val="bg1"/>
                </a:solidFill>
                <a:latin typeface="Verdana" panose="020B0604030504040204" pitchFamily="34" charset="0"/>
                <a:ea typeface="Verdana" panose="020B0604030504040204" pitchFamily="34" charset="0"/>
              </a:rPr>
              <a:t>%</a:t>
            </a:r>
            <a:endParaRPr lang="it-IT" sz="2000" b="1" dirty="0">
              <a:solidFill>
                <a:schemeClr val="bg1"/>
              </a:solidFill>
              <a:latin typeface="Verdana" panose="020B0604030504040204" pitchFamily="34" charset="0"/>
              <a:ea typeface="Verdana" panose="020B0604030504040204" pitchFamily="34" charset="0"/>
            </a:endParaRPr>
          </a:p>
        </p:txBody>
      </p:sp>
      <p:sp>
        <p:nvSpPr>
          <p:cNvPr id="18" name="TextBox 17"/>
          <p:cNvSpPr txBox="1"/>
          <p:nvPr/>
        </p:nvSpPr>
        <p:spPr>
          <a:xfrm>
            <a:off x="10956527" y="5939889"/>
            <a:ext cx="1087666" cy="523220"/>
          </a:xfrm>
          <a:prstGeom prst="rect">
            <a:avLst/>
          </a:prstGeom>
          <a:noFill/>
        </p:spPr>
        <p:txBody>
          <a:bodyPr wrap="square" rtlCol="0">
            <a:spAutoFit/>
          </a:bodyPr>
          <a:lstStyle/>
          <a:p>
            <a:pPr algn="ctr"/>
            <a:r>
              <a:rPr lang="it-IT" sz="2800" b="1" dirty="0">
                <a:solidFill>
                  <a:schemeClr val="bg1"/>
                </a:solidFill>
                <a:latin typeface="Verdana" panose="020B0604030504040204" pitchFamily="34" charset="0"/>
                <a:ea typeface="Verdana" panose="020B0604030504040204" pitchFamily="34" charset="0"/>
              </a:rPr>
              <a:t>38</a:t>
            </a:r>
            <a:r>
              <a:rPr lang="it-IT" sz="2000" b="1" dirty="0">
                <a:solidFill>
                  <a:schemeClr val="bg1"/>
                </a:solidFill>
                <a:latin typeface="Verdana" panose="020B0604030504040204" pitchFamily="34" charset="0"/>
                <a:ea typeface="Verdana" panose="020B0604030504040204" pitchFamily="34" charset="0"/>
              </a:rPr>
              <a:t>%</a:t>
            </a:r>
            <a:endParaRPr lang="it-IT" sz="2000" b="1" dirty="0">
              <a:solidFill>
                <a:schemeClr val="bg1"/>
              </a:solidFill>
              <a:latin typeface="Verdana" panose="020B0604030504040204" pitchFamily="34" charset="0"/>
              <a:ea typeface="Verdana" panose="020B060403050404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nchor="ctr" anchorCtr="0">
            <a:spAutoFit/>
          </a:bodyPr>
          <a:lstStyle/>
          <a:p>
            <a:r>
              <a:rPr lang="it-IT" sz="2200" b="1" dirty="0">
                <a:solidFill>
                  <a:schemeClr val="bg1"/>
                </a:solidFill>
                <a:latin typeface="Verdana" panose="020B0604030504040204" pitchFamily="34" charset="0"/>
                <a:ea typeface="Verdana" panose="020B0604030504040204" pitchFamily="34" charset="0"/>
              </a:rPr>
              <a:t>I LIVELLI IN MATEMATICA PER REGIONE - III SECONDARIA I GRADO </a:t>
            </a:r>
            <a:endParaRPr lang="it-IT" sz="2200" b="1" dirty="0">
              <a:solidFill>
                <a:schemeClr val="bg1"/>
              </a:solidFill>
              <a:latin typeface="Verdana" panose="020B0604030504040204" pitchFamily="34" charset="0"/>
              <a:ea typeface="Verdana" panose="020B0604030504040204" pitchFamily="34" charset="0"/>
            </a:endParaRPr>
          </a:p>
        </p:txBody>
      </p:sp>
      <p:sp>
        <p:nvSpPr>
          <p:cNvPr id="3" name="CasellaDiTesto 2"/>
          <p:cNvSpPr txBox="1"/>
          <p:nvPr/>
        </p:nvSpPr>
        <p:spPr>
          <a:xfrm>
            <a:off x="3302019" y="5054382"/>
            <a:ext cx="1614545" cy="246221"/>
          </a:xfrm>
          <a:prstGeom prst="rect">
            <a:avLst/>
          </a:prstGeom>
          <a:noFill/>
        </p:spPr>
        <p:txBody>
          <a:bodyPr wrap="none" rtlCol="0">
            <a:spAutoFit/>
          </a:bodyPr>
          <a:lstStyle/>
          <a:p>
            <a:r>
              <a:rPr lang="it-IT" sz="1000" dirty="0">
                <a:latin typeface="Verdana" panose="020B0604030504040204" pitchFamily="34" charset="0"/>
                <a:ea typeface="Verdana" panose="020B0604030504040204" pitchFamily="34" charset="0"/>
              </a:rPr>
              <a:t>Valori percentuali (%)</a:t>
            </a:r>
            <a:endParaRPr lang="it-IT" sz="1000" dirty="0">
              <a:latin typeface="Verdana" panose="020B0604030504040204" pitchFamily="34" charset="0"/>
              <a:ea typeface="Verdana" panose="020B0604030504040204" pitchFamily="34" charset="0"/>
            </a:endParaRPr>
          </a:p>
        </p:txBody>
      </p:sp>
      <p:sp>
        <p:nvSpPr>
          <p:cNvPr id="4" name="CasellaDiTesto 3"/>
          <p:cNvSpPr txBox="1"/>
          <p:nvPr/>
        </p:nvSpPr>
        <p:spPr>
          <a:xfrm>
            <a:off x="34822" y="5131326"/>
            <a:ext cx="2414444" cy="184666"/>
          </a:xfrm>
          <a:prstGeom prst="rect">
            <a:avLst/>
          </a:prstGeom>
          <a:noFill/>
        </p:spPr>
        <p:txBody>
          <a:bodyPr wrap="none" rtlCol="0">
            <a:spAutoFit/>
          </a:bodyPr>
          <a:lstStyle/>
          <a:p>
            <a:r>
              <a:rPr lang="it-IT" sz="600" dirty="0">
                <a:latin typeface="Verdana" panose="020B0604030504040204" pitchFamily="34" charset="0"/>
                <a:ea typeface="Verdana" panose="020B0604030504040204" pitchFamily="34" charset="0"/>
              </a:rPr>
              <a:t>*Provincia autonoma di Bolzano (l. </a:t>
            </a:r>
            <a:r>
              <a:rPr lang="it-IT" sz="600" dirty="0" err="1">
                <a:latin typeface="Verdana" panose="020B0604030504040204" pitchFamily="34" charset="0"/>
                <a:ea typeface="Verdana" panose="020B0604030504040204" pitchFamily="34" charset="0"/>
              </a:rPr>
              <a:t>it</a:t>
            </a:r>
            <a:r>
              <a:rPr lang="it-IT" sz="600" dirty="0">
                <a:latin typeface="Verdana" panose="020B0604030504040204" pitchFamily="34" charset="0"/>
                <a:ea typeface="Verdana" panose="020B0604030504040204" pitchFamily="34" charset="0"/>
              </a:rPr>
              <a:t>.), (l. </a:t>
            </a:r>
            <a:r>
              <a:rPr lang="it-IT" sz="600" dirty="0" err="1">
                <a:latin typeface="Verdana" panose="020B0604030504040204" pitchFamily="34" charset="0"/>
                <a:ea typeface="Verdana" panose="020B0604030504040204" pitchFamily="34" charset="0"/>
              </a:rPr>
              <a:t>lad</a:t>
            </a:r>
            <a:r>
              <a:rPr lang="it-IT" sz="600" dirty="0">
                <a:latin typeface="Verdana" panose="020B0604030504040204" pitchFamily="34" charset="0"/>
                <a:ea typeface="Verdana" panose="020B0604030504040204" pitchFamily="34" charset="0"/>
              </a:rPr>
              <a:t>.) e (l. </a:t>
            </a:r>
            <a:r>
              <a:rPr lang="it-IT" sz="600" dirty="0" err="1">
                <a:latin typeface="Verdana" panose="020B0604030504040204" pitchFamily="34" charset="0"/>
                <a:ea typeface="Verdana" panose="020B0604030504040204" pitchFamily="34" charset="0"/>
              </a:rPr>
              <a:t>ted</a:t>
            </a:r>
            <a:r>
              <a:rPr lang="it-IT" sz="600" dirty="0">
                <a:latin typeface="Verdana" panose="020B0604030504040204" pitchFamily="34" charset="0"/>
                <a:ea typeface="Verdana" panose="020B0604030504040204" pitchFamily="34" charset="0"/>
              </a:rPr>
              <a:t>.)</a:t>
            </a:r>
            <a:endParaRPr lang="it-IT" sz="600" dirty="0">
              <a:latin typeface="Verdana" panose="020B0604030504040204" pitchFamily="34" charset="0"/>
              <a:ea typeface="Verdana" panose="020B0604030504040204" pitchFamily="34" charset="0"/>
            </a:endParaRPr>
          </a:p>
        </p:txBody>
      </p:sp>
      <p:grpSp>
        <p:nvGrpSpPr>
          <p:cNvPr id="5" name="Gruppo 4"/>
          <p:cNvGrpSpPr/>
          <p:nvPr/>
        </p:nvGrpSpPr>
        <p:grpSpPr>
          <a:xfrm>
            <a:off x="1184613" y="5690987"/>
            <a:ext cx="4160778" cy="252000"/>
            <a:chOff x="480891" y="5690987"/>
            <a:chExt cx="4160778" cy="252000"/>
          </a:xfrm>
        </p:grpSpPr>
        <p:sp>
          <p:nvSpPr>
            <p:cNvPr id="6" name="Rettangolo 43"/>
            <p:cNvSpPr/>
            <p:nvPr/>
          </p:nvSpPr>
          <p:spPr>
            <a:xfrm>
              <a:off x="2191517" y="5762012"/>
              <a:ext cx="108000" cy="108000"/>
            </a:xfrm>
            <a:prstGeom prst="rect">
              <a:avLst/>
            </a:prstGeom>
            <a:solidFill>
              <a:srgbClr val="BCE4D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ttangolo 44"/>
            <p:cNvSpPr/>
            <p:nvPr/>
          </p:nvSpPr>
          <p:spPr>
            <a:xfrm>
              <a:off x="3046830" y="5762012"/>
              <a:ext cx="108000" cy="108000"/>
            </a:xfrm>
            <a:prstGeom prst="rect">
              <a:avLst/>
            </a:prstGeom>
            <a:solidFill>
              <a:srgbClr val="92C0D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8" name="Rettangolo 45"/>
            <p:cNvSpPr/>
            <p:nvPr/>
          </p:nvSpPr>
          <p:spPr>
            <a:xfrm>
              <a:off x="3902143" y="5762012"/>
              <a:ext cx="108000" cy="108000"/>
            </a:xfrm>
            <a:prstGeom prst="rect">
              <a:avLst/>
            </a:prstGeom>
            <a:solidFill>
              <a:srgbClr val="4E79A7"/>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9" name="Rettangolo 26"/>
            <p:cNvSpPr/>
            <p:nvPr/>
          </p:nvSpPr>
          <p:spPr>
            <a:xfrm>
              <a:off x="1336204" y="5762012"/>
              <a:ext cx="108000" cy="108000"/>
            </a:xfrm>
            <a:prstGeom prst="rect">
              <a:avLst/>
            </a:prstGeom>
            <a:solidFill>
              <a:srgbClr val="FFBEB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FFBEB2"/>
                </a:solidFill>
                <a:effectLst/>
                <a:uLnTx/>
                <a:uFillTx/>
                <a:latin typeface="Calibri" panose="020F0502020204030204"/>
                <a:ea typeface="+mn-ea"/>
                <a:cs typeface="+mn-cs"/>
              </a:endParaRPr>
            </a:p>
          </p:txBody>
        </p:sp>
        <p:sp>
          <p:nvSpPr>
            <p:cNvPr id="10" name="Rettangolo 26"/>
            <p:cNvSpPr/>
            <p:nvPr/>
          </p:nvSpPr>
          <p:spPr>
            <a:xfrm>
              <a:off x="480891" y="5762012"/>
              <a:ext cx="108000" cy="108000"/>
            </a:xfrm>
            <a:prstGeom prst="rect">
              <a:avLst/>
            </a:prstGeom>
            <a:solidFill>
              <a:srgbClr val="E25A5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E25A5C"/>
                </a:solidFill>
                <a:effectLst/>
                <a:uLnTx/>
                <a:uFillTx/>
                <a:latin typeface="Calibri" panose="020F0502020204030204"/>
                <a:ea typeface="+mn-ea"/>
                <a:cs typeface="+mn-cs"/>
              </a:endParaRPr>
            </a:p>
          </p:txBody>
        </p:sp>
        <p:sp>
          <p:nvSpPr>
            <p:cNvPr id="11" name="Rettangolo 8"/>
            <p:cNvSpPr/>
            <p:nvPr/>
          </p:nvSpPr>
          <p:spPr>
            <a:xfrm>
              <a:off x="572479" y="5690987"/>
              <a:ext cx="89766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Livello 1</a:t>
              </a:r>
              <a:r>
                <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rPr>
                <a:t>    </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sp>
          <p:nvSpPr>
            <p:cNvPr id="12" name="Rettangolo 8"/>
            <p:cNvSpPr/>
            <p:nvPr/>
          </p:nvSpPr>
          <p:spPr>
            <a:xfrm>
              <a:off x="1427792" y="5690987"/>
              <a:ext cx="89766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Livello 2</a:t>
              </a:r>
              <a:r>
                <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rPr>
                <a:t>    </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sp>
          <p:nvSpPr>
            <p:cNvPr id="13" name="Rettangolo 8"/>
            <p:cNvSpPr/>
            <p:nvPr/>
          </p:nvSpPr>
          <p:spPr>
            <a:xfrm>
              <a:off x="2283105" y="5690987"/>
              <a:ext cx="89766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Livello 3</a:t>
              </a:r>
              <a:r>
                <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rPr>
                <a:t>    </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sp>
          <p:nvSpPr>
            <p:cNvPr id="14" name="Rettangolo 8"/>
            <p:cNvSpPr/>
            <p:nvPr/>
          </p:nvSpPr>
          <p:spPr>
            <a:xfrm>
              <a:off x="3138418" y="5690987"/>
              <a:ext cx="89766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Livello 4</a:t>
              </a:r>
              <a:r>
                <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rPr>
                <a:t>    </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sp>
          <p:nvSpPr>
            <p:cNvPr id="15" name="Rettangolo 8"/>
            <p:cNvSpPr/>
            <p:nvPr/>
          </p:nvSpPr>
          <p:spPr>
            <a:xfrm>
              <a:off x="3993727" y="5690987"/>
              <a:ext cx="647942"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Livello 5</a:t>
              </a:r>
              <a:r>
                <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rPr>
                <a:t>    </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grpSp>
      <p:pic>
        <p:nvPicPr>
          <p:cNvPr id="16" name="Immagine 1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09524" y="1809000"/>
            <a:ext cx="6310955" cy="3239999"/>
          </a:xfrm>
          <a:prstGeom prst="rect">
            <a:avLst/>
          </a:prstGeom>
        </p:spPr>
      </p:pic>
      <p:grpSp>
        <p:nvGrpSpPr>
          <p:cNvPr id="30" name="Group 29"/>
          <p:cNvGrpSpPr/>
          <p:nvPr/>
        </p:nvGrpSpPr>
        <p:grpSpPr>
          <a:xfrm>
            <a:off x="8814620" y="1589061"/>
            <a:ext cx="3125888" cy="651266"/>
            <a:chOff x="8814620" y="1589061"/>
            <a:chExt cx="3125888" cy="651266"/>
          </a:xfrm>
        </p:grpSpPr>
        <p:sp>
          <p:nvSpPr>
            <p:cNvPr id="18" name="TextBox 17"/>
            <p:cNvSpPr txBox="1"/>
            <p:nvPr/>
          </p:nvSpPr>
          <p:spPr>
            <a:xfrm>
              <a:off x="8819534" y="1589061"/>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36</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19" name="TextBox 18"/>
            <p:cNvSpPr txBox="1"/>
            <p:nvPr/>
          </p:nvSpPr>
          <p:spPr>
            <a:xfrm>
              <a:off x="11400508" y="1589061"/>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6</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0" name="TextBox 19"/>
            <p:cNvSpPr txBox="1"/>
            <p:nvPr/>
          </p:nvSpPr>
          <p:spPr>
            <a:xfrm>
              <a:off x="9464778" y="1589061"/>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26</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1" name="TextBox 20"/>
            <p:cNvSpPr txBox="1"/>
            <p:nvPr/>
          </p:nvSpPr>
          <p:spPr>
            <a:xfrm>
              <a:off x="10755264" y="1589061"/>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11</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2" name="TextBox 21"/>
            <p:cNvSpPr txBox="1"/>
            <p:nvPr/>
          </p:nvSpPr>
          <p:spPr>
            <a:xfrm>
              <a:off x="10110021" y="1589061"/>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21</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3" name="TextBox 22"/>
            <p:cNvSpPr txBox="1"/>
            <p:nvPr/>
          </p:nvSpPr>
          <p:spPr>
            <a:xfrm>
              <a:off x="8814620" y="194793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21</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4" name="TextBox 23"/>
            <p:cNvSpPr txBox="1"/>
            <p:nvPr/>
          </p:nvSpPr>
          <p:spPr>
            <a:xfrm>
              <a:off x="11395594" y="194793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14</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5" name="TextBox 24"/>
            <p:cNvSpPr txBox="1"/>
            <p:nvPr/>
          </p:nvSpPr>
          <p:spPr>
            <a:xfrm>
              <a:off x="9459864" y="194793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23</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6" name="TextBox 25"/>
            <p:cNvSpPr txBox="1"/>
            <p:nvPr/>
          </p:nvSpPr>
          <p:spPr>
            <a:xfrm>
              <a:off x="10750350" y="194793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17</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7" name="TextBox 26"/>
            <p:cNvSpPr txBox="1"/>
            <p:nvPr/>
          </p:nvSpPr>
          <p:spPr>
            <a:xfrm>
              <a:off x="10105107" y="194793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25</a:t>
              </a:r>
              <a:endParaRPr lang="it-IT" sz="1300" b="1" spc="-100" dirty="0">
                <a:solidFill>
                  <a:schemeClr val="bg1"/>
                </a:solidFill>
                <a:latin typeface="Verdana" panose="020B0604030504040204" pitchFamily="34" charset="0"/>
                <a:ea typeface="Verdana" panose="020B0604030504040204" pitchFamily="34" charset="0"/>
              </a:endParaRPr>
            </a:p>
          </p:txBody>
        </p:sp>
      </p:grpSp>
      <p:sp>
        <p:nvSpPr>
          <p:cNvPr id="28" name="CasellaDiTesto 5"/>
          <p:cNvSpPr txBox="1"/>
          <p:nvPr/>
        </p:nvSpPr>
        <p:spPr>
          <a:xfrm>
            <a:off x="7941411" y="2345588"/>
            <a:ext cx="3772186" cy="246221"/>
          </a:xfrm>
          <a:prstGeom prst="rect">
            <a:avLst/>
          </a:prstGeom>
          <a:noFill/>
        </p:spPr>
        <p:txBody>
          <a:bodyPr wrap="none" rtlCol="0">
            <a:spAutoFit/>
          </a:bodyPr>
          <a:lstStyle/>
          <a:p>
            <a:pPr algn="ctr"/>
            <a:r>
              <a:rPr lang="it-IT" sz="1000" dirty="0">
                <a:solidFill>
                  <a:schemeClr val="bg1"/>
                </a:solidFill>
                <a:latin typeface="Verdana" panose="020B0604030504040204" pitchFamily="34" charset="0"/>
                <a:ea typeface="Verdana" panose="020B0604030504040204" pitchFamily="34" charset="0"/>
              </a:rPr>
              <a:t>Percentuale di allievi per livelli in III secondaria I grado</a:t>
            </a:r>
            <a:endParaRPr lang="it-IT" sz="1000" dirty="0">
              <a:solidFill>
                <a:schemeClr val="bg1"/>
              </a:solidFill>
              <a:latin typeface="Verdana" panose="020B0604030504040204" pitchFamily="34" charset="0"/>
              <a:ea typeface="Verdana" panose="020B0604030504040204" pitchFamily="34" charset="0"/>
            </a:endParaRPr>
          </a:p>
        </p:txBody>
      </p:sp>
      <p:sp>
        <p:nvSpPr>
          <p:cNvPr id="31" name="TextBox 30"/>
          <p:cNvSpPr txBox="1"/>
          <p:nvPr/>
        </p:nvSpPr>
        <p:spPr>
          <a:xfrm>
            <a:off x="7577976" y="2847543"/>
            <a:ext cx="4462478" cy="3693319"/>
          </a:xfrm>
          <a:prstGeom prst="rect">
            <a:avLst/>
          </a:prstGeom>
          <a:noFill/>
        </p:spPr>
        <p:txBody>
          <a:bodyPr wrap="square" rtlCol="0">
            <a:spAutoFit/>
          </a:bodyPr>
          <a:lstStyle/>
          <a:p>
            <a:pPr marL="179705" indent="-179705"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Su base </a:t>
            </a:r>
            <a:r>
              <a:rPr lang="it-IT" b="1" dirty="0">
                <a:solidFill>
                  <a:srgbClr val="F39C6B"/>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ben il </a:t>
            </a:r>
            <a:r>
              <a:rPr lang="it-IT" b="1" dirty="0">
                <a:solidFill>
                  <a:srgbClr val="F39C6B"/>
                </a:solidFill>
                <a:latin typeface="Verdana" panose="020B0604030504040204" pitchFamily="34" charset="0"/>
                <a:ea typeface="Verdana" panose="020B0604030504040204" pitchFamily="34" charset="0"/>
              </a:rPr>
              <a:t>44%</a:t>
            </a:r>
            <a:r>
              <a:rPr lang="it-IT" dirty="0">
                <a:solidFill>
                  <a:schemeClr val="bg1"/>
                </a:solidFill>
                <a:latin typeface="Verdana" panose="020B0604030504040204" pitchFamily="34" charset="0"/>
                <a:ea typeface="Verdana" panose="020B0604030504040204" pitchFamily="34" charset="0"/>
              </a:rPr>
              <a:t> degli allievi non raggiungono la soglia di adeguatezza (</a:t>
            </a:r>
            <a:r>
              <a:rPr lang="it-IT" b="1" dirty="0">
                <a:solidFill>
                  <a:schemeClr val="bg1"/>
                </a:solidFill>
                <a:latin typeface="Verdana" panose="020B0604030504040204" pitchFamily="34" charset="0"/>
                <a:ea typeface="Verdana" panose="020B0604030504040204" pitchFamily="34" charset="0"/>
              </a:rPr>
              <a:t>L3</a:t>
            </a:r>
            <a:r>
              <a:rPr lang="it-IT" dirty="0">
                <a:solidFill>
                  <a:schemeClr val="bg1"/>
                </a:solidFill>
                <a:latin typeface="Verdana" panose="020B0604030504040204" pitchFamily="34" charset="0"/>
                <a:ea typeface="Verdana" panose="020B0604030504040204" pitchFamily="34" charset="0"/>
              </a:rPr>
              <a:t>) al termine del primo ciclo d’istruzione in Matematica</a:t>
            </a:r>
            <a:endParaRPr lang="it-IT" dirty="0">
              <a:solidFill>
                <a:schemeClr val="bg1"/>
              </a:solidFill>
              <a:latin typeface="Verdana" panose="020B0604030504040204" pitchFamily="34" charset="0"/>
              <a:ea typeface="Verdana" panose="020B0604030504040204" pitchFamily="34" charset="0"/>
            </a:endParaRPr>
          </a:p>
          <a:p>
            <a:pPr marL="179705" indent="-179705"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In </a:t>
            </a:r>
            <a:r>
              <a:rPr lang="it-IT" b="1" dirty="0">
                <a:solidFill>
                  <a:srgbClr val="F39C6B"/>
                </a:solidFill>
                <a:latin typeface="Verdana" panose="020B0604030504040204" pitchFamily="34" charset="0"/>
                <a:ea typeface="Verdana" panose="020B0604030504040204" pitchFamily="34" charset="0"/>
              </a:rPr>
              <a:t>Calabria</a:t>
            </a:r>
            <a:r>
              <a:rPr lang="it-IT" dirty="0">
                <a:solidFill>
                  <a:schemeClr val="bg1"/>
                </a:solidFill>
                <a:latin typeface="Verdana" panose="020B0604030504040204" pitchFamily="34" charset="0"/>
                <a:ea typeface="Verdana" panose="020B0604030504040204" pitchFamily="34" charset="0"/>
              </a:rPr>
              <a:t> tale quota supera drammaticamente il </a:t>
            </a:r>
            <a:r>
              <a:rPr lang="it-IT" b="1" dirty="0">
                <a:solidFill>
                  <a:srgbClr val="F39C6B"/>
                </a:solidFill>
                <a:latin typeface="Verdana" panose="020B0604030504040204" pitchFamily="34" charset="0"/>
                <a:ea typeface="Verdana" panose="020B0604030504040204" pitchFamily="34" charset="0"/>
              </a:rPr>
              <a:t>60%</a:t>
            </a:r>
            <a:endParaRPr lang="it-IT" b="1" dirty="0">
              <a:solidFill>
                <a:srgbClr val="F39C6B"/>
              </a:solidFill>
              <a:latin typeface="Verdana" panose="020B0604030504040204" pitchFamily="34" charset="0"/>
              <a:ea typeface="Verdana" panose="020B0604030504040204" pitchFamily="34" charset="0"/>
            </a:endParaRPr>
          </a:p>
          <a:p>
            <a:pPr marL="179705" indent="-179705"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La percentuale di allievi che in Matematica si collocano al livello di </a:t>
            </a:r>
            <a:r>
              <a:rPr lang="it-IT" b="1" dirty="0">
                <a:solidFill>
                  <a:schemeClr val="bg1"/>
                </a:solidFill>
                <a:latin typeface="Verdana" panose="020B0604030504040204" pitchFamily="34" charset="0"/>
                <a:ea typeface="Verdana" panose="020B0604030504040204" pitchFamily="34" charset="0"/>
              </a:rPr>
              <a:t>competenze più elevate</a:t>
            </a:r>
            <a:r>
              <a:rPr lang="it-IT" dirty="0">
                <a:solidFill>
                  <a:schemeClr val="bg1"/>
                </a:solidFill>
                <a:latin typeface="Verdana" panose="020B0604030504040204" pitchFamily="34" charset="0"/>
                <a:ea typeface="Verdana" panose="020B0604030504040204" pitchFamily="34" charset="0"/>
              </a:rPr>
              <a:t> in Calabria </a:t>
            </a:r>
            <a:r>
              <a:rPr lang="it-IT">
                <a:solidFill>
                  <a:schemeClr val="bg1"/>
                </a:solidFill>
                <a:latin typeface="Verdana" panose="020B0604030504040204" pitchFamily="34" charset="0"/>
                <a:ea typeface="Verdana" panose="020B0604030504040204" pitchFamily="34" charset="0"/>
              </a:rPr>
              <a:t>è meno </a:t>
            </a:r>
            <a:r>
              <a:rPr lang="it-IT" dirty="0">
                <a:solidFill>
                  <a:schemeClr val="bg1"/>
                </a:solidFill>
                <a:latin typeface="Verdana" panose="020B0604030504040204" pitchFamily="34" charset="0"/>
                <a:ea typeface="Verdana" panose="020B0604030504040204" pitchFamily="34" charset="0"/>
              </a:rPr>
              <a:t>della metà di quella </a:t>
            </a:r>
            <a:r>
              <a:rPr lang="it-IT">
                <a:solidFill>
                  <a:schemeClr val="bg1"/>
                </a:solidFill>
                <a:latin typeface="Verdana" panose="020B0604030504040204" pitchFamily="34" charset="0"/>
                <a:ea typeface="Verdana" panose="020B0604030504040204" pitchFamily="34" charset="0"/>
              </a:rPr>
              <a:t>nazionale (</a:t>
            </a:r>
            <a:r>
              <a:rPr lang="it-IT" b="1">
                <a:solidFill>
                  <a:srgbClr val="F39C6B"/>
                </a:solidFill>
                <a:latin typeface="Verdana" panose="020B0604030504040204" pitchFamily="34" charset="0"/>
                <a:ea typeface="Verdana" panose="020B0604030504040204" pitchFamily="34" charset="0"/>
              </a:rPr>
              <a:t>~6%</a:t>
            </a:r>
            <a:r>
              <a:rPr lang="it-IT">
                <a:solidFill>
                  <a:schemeClr val="bg1"/>
                </a:solidFill>
                <a:latin typeface="Verdana" panose="020B0604030504040204" pitchFamily="34" charset="0"/>
                <a:ea typeface="Verdana" panose="020B0604030504040204" pitchFamily="34" charset="0"/>
              </a:rPr>
              <a:t> </a:t>
            </a:r>
            <a:r>
              <a:rPr lang="it-IT" dirty="0">
                <a:solidFill>
                  <a:schemeClr val="bg1"/>
                </a:solidFill>
                <a:latin typeface="Verdana" panose="020B0604030504040204" pitchFamily="34" charset="0"/>
                <a:ea typeface="Verdana" panose="020B0604030504040204" pitchFamily="34" charset="0"/>
              </a:rPr>
              <a:t>a fronte del </a:t>
            </a:r>
            <a:r>
              <a:rPr lang="it-IT" b="1" dirty="0">
                <a:solidFill>
                  <a:srgbClr val="F39C6B"/>
                </a:solidFill>
                <a:latin typeface="Verdana" panose="020B0604030504040204" pitchFamily="34" charset="0"/>
                <a:ea typeface="Verdana" panose="020B0604030504040204" pitchFamily="34" charset="0"/>
              </a:rPr>
              <a:t>14%</a:t>
            </a:r>
            <a:r>
              <a:rPr lang="it-IT" dirty="0">
                <a:solidFill>
                  <a:schemeClr val="bg1"/>
                </a:solidFill>
                <a:latin typeface="Verdana" panose="020B0604030504040204" pitchFamily="34" charset="0"/>
                <a:ea typeface="Verdana" panose="020B0604030504040204" pitchFamily="34" charset="0"/>
              </a:rPr>
              <a:t> nazionale)</a:t>
            </a:r>
            <a:endParaRPr lang="it-IT" b="1" dirty="0">
              <a:solidFill>
                <a:srgbClr val="F39C6B"/>
              </a:solidFill>
              <a:latin typeface="Verdana" panose="020B0604030504040204" pitchFamily="34" charset="0"/>
              <a:ea typeface="Verdana" panose="020B060403050404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SCUOLA PRIMARIA (CLASSI II E V) - COME LEGGERE I DATI</a:t>
            </a:r>
            <a:endParaRPr lang="it-IT" sz="2200" b="1" dirty="0">
              <a:solidFill>
                <a:schemeClr val="bg1"/>
              </a:solidFill>
              <a:latin typeface="Verdana" panose="020B0604030504040204" pitchFamily="34" charset="0"/>
              <a:ea typeface="Verdana" panose="020B060403050404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971550" y="1536174"/>
            <a:ext cx="10715625" cy="1892826"/>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defRPr/>
            </a:pPr>
            <a:r>
              <a:rPr kumimoji="0" lang="it-IT"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Su base </a:t>
            </a:r>
            <a:r>
              <a:rPr kumimoji="0" lang="it-IT" sz="1400" b="1" i="0" u="none" strike="noStrike" kern="1200" cap="none" spc="0" normalizeH="0" baseline="0" noProof="0" dirty="0">
                <a:ln>
                  <a:noFill/>
                </a:ln>
                <a:solidFill>
                  <a:srgbClr val="F39C6B"/>
                </a:solidFill>
                <a:effectLst/>
                <a:uLnTx/>
                <a:uFillTx/>
                <a:latin typeface="Verdana" panose="020B0604030504040204" pitchFamily="34" charset="0"/>
                <a:ea typeface="Verdana" panose="020B0604030504040204" pitchFamily="34" charset="0"/>
                <a:cs typeface="+mn-cs"/>
              </a:rPr>
              <a:t>nazionale</a:t>
            </a:r>
            <a:r>
              <a:rPr kumimoji="0" lang="it-IT"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it-IT"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quasi il 40%</a:t>
            </a:r>
            <a:r>
              <a:rPr kumimoji="0" lang="it-IT"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degli studenti in </a:t>
            </a:r>
            <a:r>
              <a:rPr kumimoji="0" lang="it-IT" sz="1400" b="0" i="0" u="none" strike="noStrike" kern="1200" cap="none" spc="0" normalizeH="0" baseline="0" noProof="0" dirty="0">
                <a:ln>
                  <a:noFill/>
                </a:ln>
                <a:solidFill>
                  <a:srgbClr val="F39C6B"/>
                </a:solidFill>
                <a:effectLst/>
                <a:uLnTx/>
                <a:uFillTx/>
                <a:latin typeface="Verdana" panose="020B0604030504040204" pitchFamily="34" charset="0"/>
                <a:ea typeface="Verdana" panose="020B0604030504040204" pitchFamily="34" charset="0"/>
                <a:cs typeface="+mn-cs"/>
              </a:rPr>
              <a:t>Italiano</a:t>
            </a:r>
            <a:r>
              <a:rPr kumimoji="0" lang="it-IT"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e </a:t>
            </a:r>
            <a:r>
              <a:rPr kumimoji="0" lang="it-IT"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quasi il 45%</a:t>
            </a:r>
            <a:r>
              <a:rPr kumimoji="0" lang="it-IT"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in </a:t>
            </a:r>
            <a:r>
              <a:rPr kumimoji="0" lang="it-IT" sz="1400" b="0" i="0" u="none" strike="noStrike" kern="1200" cap="none" spc="0" normalizeH="0" baseline="0" noProof="0" dirty="0">
                <a:ln>
                  <a:noFill/>
                </a:ln>
                <a:solidFill>
                  <a:srgbClr val="F39C6B"/>
                </a:solidFill>
                <a:effectLst/>
                <a:uLnTx/>
                <a:uFillTx/>
                <a:latin typeface="Verdana" panose="020B0604030504040204" pitchFamily="34" charset="0"/>
                <a:ea typeface="Verdana" panose="020B0604030504040204" pitchFamily="34" charset="0"/>
                <a:cs typeface="+mn-cs"/>
              </a:rPr>
              <a:t>Matematica</a:t>
            </a:r>
            <a:r>
              <a:rPr kumimoji="0" lang="it-IT"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non raggiungono i traguardi previsti dalle Indicazioni nazionali. In </a:t>
            </a:r>
            <a:r>
              <a:rPr kumimoji="0" lang="it-IT" sz="1400" b="1" i="0" u="none" strike="noStrike" kern="1200" cap="none" spc="0" normalizeH="0" baseline="0" noProof="0" dirty="0">
                <a:ln>
                  <a:noFill/>
                </a:ln>
                <a:solidFill>
                  <a:srgbClr val="F39C6B"/>
                </a:solidFill>
                <a:effectLst/>
                <a:uLnTx/>
                <a:uFillTx/>
                <a:latin typeface="Verdana" panose="020B0604030504040204" pitchFamily="34" charset="0"/>
                <a:ea typeface="Verdana" panose="020B0604030504040204" pitchFamily="34" charset="0"/>
                <a:cs typeface="+mn-cs"/>
              </a:rPr>
              <a:t>Calabria</a:t>
            </a:r>
            <a:r>
              <a:rPr kumimoji="0" lang="it-IT"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questi dati sono peggiori, superando </a:t>
            </a:r>
            <a:r>
              <a:rPr kumimoji="0" lang="it-IT"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il 50% </a:t>
            </a:r>
            <a:r>
              <a:rPr kumimoji="0" lang="it-IT"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in Italiano e </a:t>
            </a:r>
            <a:r>
              <a:rPr kumimoji="0" lang="it-IT"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il 60%</a:t>
            </a:r>
            <a:r>
              <a:rPr kumimoji="0" lang="it-IT"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in Matematica. Tali esiti sono negativi anche rispetto alla macro-area di afferenza, il </a:t>
            </a:r>
            <a:r>
              <a:rPr kumimoji="0" lang="it-IT" sz="1400" b="1" i="0" u="none" strike="noStrike" kern="1200" cap="none" spc="0" normalizeH="0" baseline="0" noProof="0" dirty="0">
                <a:ln>
                  <a:noFill/>
                </a:ln>
                <a:solidFill>
                  <a:srgbClr val="F39C6B"/>
                </a:solidFill>
                <a:effectLst/>
                <a:uLnTx/>
                <a:uFillTx/>
                <a:latin typeface="Verdana" panose="020B0604030504040204" pitchFamily="34" charset="0"/>
                <a:ea typeface="Verdana" panose="020B0604030504040204" pitchFamily="34" charset="0"/>
                <a:cs typeface="+mn-cs"/>
              </a:rPr>
              <a:t>Sud e Isole</a:t>
            </a:r>
            <a:r>
              <a:rPr kumimoji="0" lang="it-IT"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in particolare, i risultati calabresi sono analoghi a quelli della Sicilia e marcatamente inferiori a quelli di Sardegna e Basilicata.</a:t>
            </a:r>
            <a:endParaRPr kumimoji="0" lang="it-IT"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266700" marR="0" lvl="0" indent="0" algn="just" defTabSz="914400" rtl="0" eaLnBrk="1" fontAlgn="auto" latinLnBrk="0" hangingPunct="1">
              <a:lnSpc>
                <a:spcPct val="100000"/>
              </a:lnSpc>
              <a:spcBef>
                <a:spcPts val="600"/>
              </a:spcBef>
              <a:spcAft>
                <a:spcPts val="0"/>
              </a:spcAft>
              <a:buClrTx/>
              <a:buSzTx/>
              <a:buFontTx/>
              <a:buNone/>
              <a:defRPr/>
            </a:pPr>
            <a:r>
              <a:rPr kumimoji="0" lang="it-IT"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Analizzando gli esiti nel tempo, sia in Italiano sia in Matematica</a:t>
            </a:r>
            <a:r>
              <a:rPr kumimoji="0" lang="it-IT" sz="1400" b="0" i="0" u="none" strike="noStrike" kern="1200" cap="none" spc="0" normalizeH="0" baseline="0" noProof="0" dirty="0">
                <a:ln>
                  <a:noFill/>
                </a:ln>
                <a:solidFill>
                  <a:srgbClr val="F39C6B"/>
                </a:solidFill>
                <a:effectLst/>
                <a:uLnTx/>
                <a:uFillTx/>
                <a:latin typeface="Verdana" panose="020B0604030504040204" pitchFamily="34" charset="0"/>
                <a:ea typeface="Verdana" panose="020B0604030504040204" pitchFamily="34" charset="0"/>
                <a:cs typeface="+mn-cs"/>
              </a:rPr>
              <a:t> </a:t>
            </a:r>
            <a:r>
              <a:rPr kumimoji="0" lang="it-IT"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nel 2022 si osserva un arresto nel calo della quota di studenti che, su base </a:t>
            </a:r>
            <a:r>
              <a:rPr kumimoji="0" lang="it-IT" sz="1400" b="1" i="0" u="none" strike="noStrike" kern="1200" cap="none" spc="0" normalizeH="0" baseline="0" noProof="0" dirty="0">
                <a:ln>
                  <a:noFill/>
                </a:ln>
                <a:solidFill>
                  <a:srgbClr val="F39C6B"/>
                </a:solidFill>
                <a:effectLst/>
                <a:uLnTx/>
                <a:uFillTx/>
                <a:latin typeface="Verdana" panose="020B0604030504040204" pitchFamily="34" charset="0"/>
                <a:ea typeface="Verdana" panose="020B0604030504040204" pitchFamily="34" charset="0"/>
                <a:cs typeface="+mn-cs"/>
              </a:rPr>
              <a:t>nazionale</a:t>
            </a:r>
            <a:r>
              <a:rPr kumimoji="0" lang="it-IT"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raggiungono competenze almeno adeguate; un flebile miglioramento rispetto al 2021 si ravvisa per il </a:t>
            </a:r>
            <a:r>
              <a:rPr kumimoji="0" lang="it-IT" sz="1400" b="1" i="0" u="none" strike="noStrike" kern="1200" cap="none" spc="0" normalizeH="0" baseline="0" noProof="0" dirty="0">
                <a:ln>
                  <a:noFill/>
                </a:ln>
                <a:solidFill>
                  <a:srgbClr val="F39C6B"/>
                </a:solidFill>
                <a:effectLst/>
                <a:uLnTx/>
                <a:uFillTx/>
                <a:latin typeface="Verdana" panose="020B0604030504040204" pitchFamily="34" charset="0"/>
                <a:ea typeface="Verdana" panose="020B0604030504040204" pitchFamily="34" charset="0"/>
                <a:cs typeface="+mn-cs"/>
              </a:rPr>
              <a:t>Sud e Isole</a:t>
            </a:r>
            <a:r>
              <a:rPr kumimoji="0" lang="it-IT"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e la </a:t>
            </a:r>
            <a:r>
              <a:rPr kumimoji="0" lang="it-IT" sz="1400" b="1" i="0" u="none" strike="noStrike" kern="1200" cap="none" spc="0" normalizeH="0" baseline="0" noProof="0" dirty="0">
                <a:ln>
                  <a:noFill/>
                </a:ln>
                <a:solidFill>
                  <a:srgbClr val="F39C6B"/>
                </a:solidFill>
                <a:effectLst/>
                <a:uLnTx/>
                <a:uFillTx/>
                <a:latin typeface="Verdana" panose="020B0604030504040204" pitchFamily="34" charset="0"/>
                <a:ea typeface="Verdana" panose="020B0604030504040204" pitchFamily="34" charset="0"/>
                <a:cs typeface="+mn-cs"/>
              </a:rPr>
              <a:t>Calabria</a:t>
            </a:r>
            <a:endParaRPr lang="it-IT" sz="1400" dirty="0"/>
          </a:p>
        </p:txBody>
      </p:sp>
      <p:sp>
        <p:nvSpPr>
          <p:cNvPr id="4" name="CasellaDiTesto 3"/>
          <p:cNvSpPr txBox="1"/>
          <p:nvPr/>
        </p:nvSpPr>
        <p:spPr>
          <a:xfrm>
            <a:off x="1092013" y="3429000"/>
            <a:ext cx="10715625" cy="1200329"/>
          </a:xfrm>
          <a:prstGeom prst="rect">
            <a:avLst/>
          </a:prstGeom>
          <a:noFill/>
        </p:spPr>
        <p:txBody>
          <a:bodyPr wrap="square">
            <a:spAutoFit/>
          </a:bodyPr>
          <a:lstStyle/>
          <a:p>
            <a:r>
              <a:rPr lang="it-IT" b="1" dirty="0">
                <a:solidFill>
                  <a:schemeClr val="bg1"/>
                </a:solidFill>
                <a:effectLst>
                  <a:outerShdw blurRad="38100" dist="38100" dir="2700000" algn="tl">
                    <a:srgbClr val="000000">
                      <a:alpha val="43137"/>
                    </a:srgbClr>
                  </a:outerShdw>
                </a:effectLst>
              </a:rPr>
              <a:t>CRITICITA’: </a:t>
            </a:r>
            <a:endParaRPr lang="it-IT" b="1" dirty="0">
              <a:solidFill>
                <a:schemeClr val="bg1"/>
              </a:solidFill>
              <a:effectLst>
                <a:outerShdw blurRad="38100" dist="38100" dir="2700000" algn="tl">
                  <a:srgbClr val="000000">
                    <a:alpha val="43137"/>
                  </a:srgbClr>
                </a:outerShdw>
              </a:effectLst>
            </a:endParaRPr>
          </a:p>
          <a:p>
            <a:r>
              <a:rPr lang="it-IT" dirty="0">
                <a:solidFill>
                  <a:schemeClr val="bg1"/>
                </a:solidFill>
              </a:rPr>
              <a:t>1 ALUNNO su 2 esce dalla SSIG con COMPRENSIONE DEL TESTO  </a:t>
            </a:r>
            <a:r>
              <a:rPr lang="it-IT" u="sng" dirty="0">
                <a:solidFill>
                  <a:schemeClr val="bg1"/>
                </a:solidFill>
              </a:rPr>
              <a:t>NON ADEGUATO  </a:t>
            </a:r>
            <a:r>
              <a:rPr lang="it-IT" dirty="0">
                <a:solidFill>
                  <a:schemeClr val="bg1"/>
                </a:solidFill>
              </a:rPr>
              <a:t>un’alta percentuale di alunni raggiungono un livello L1 PARI a livelli F 5 e F6 della scuola PRIMARIA</a:t>
            </a:r>
            <a:endParaRPr lang="it-IT" dirty="0">
              <a:solidFill>
                <a:schemeClr val="bg1"/>
              </a:solidFill>
            </a:endParaRPr>
          </a:p>
          <a:p>
            <a:r>
              <a:rPr lang="it-IT" dirty="0">
                <a:solidFill>
                  <a:schemeClr val="bg1"/>
                </a:solidFill>
              </a:rPr>
              <a:t> in matematica solo il 38% degli alunni raggiungono un livello adeguato pari a L3</a:t>
            </a:r>
            <a:endParaRPr lang="it-IT" dirty="0">
              <a:solidFill>
                <a:schemeClr val="bg1"/>
              </a:solidFill>
            </a:endParaRPr>
          </a:p>
        </p:txBody>
      </p:sp>
      <p:sp>
        <p:nvSpPr>
          <p:cNvPr id="6" name="CasellaDiTesto 5"/>
          <p:cNvSpPr txBox="1"/>
          <p:nvPr/>
        </p:nvSpPr>
        <p:spPr>
          <a:xfrm>
            <a:off x="1092013" y="4629329"/>
            <a:ext cx="9140428" cy="1754326"/>
          </a:xfrm>
          <a:prstGeom prst="rect">
            <a:avLst/>
          </a:prstGeom>
          <a:noFill/>
        </p:spPr>
        <p:txBody>
          <a:bodyPr wrap="square">
            <a:spAutoFit/>
          </a:bodyPr>
          <a:lstStyle/>
          <a:p>
            <a:r>
              <a:rPr kumimoji="0" lang="it-IT"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b="1" i="0" u="sng" strike="noStrike" kern="1200" cap="none" spc="0" normalizeH="0" baseline="0" noProof="0" dirty="0">
                <a:ln>
                  <a:noFill/>
                </a:ln>
                <a:solidFill>
                  <a:prstClr val="white"/>
                </a:solidFill>
                <a:effectLst/>
                <a:uLnTx/>
                <a:uFillTx/>
                <a:latin typeface="Calibri" panose="020F0502020204030204"/>
                <a:ea typeface="+mn-ea"/>
                <a:cs typeface="+mn-cs"/>
              </a:rPr>
              <a:t>INTERVENTO</a:t>
            </a:r>
            <a:r>
              <a:rPr kumimoji="0" lang="it-IT"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it-IT" b="0" i="0" u="none" strike="noStrike" kern="1200" cap="none" spc="0" normalizeH="0" baseline="0" noProof="0" dirty="0">
              <a:ln>
                <a:noFill/>
              </a:ln>
              <a:solidFill>
                <a:prstClr val="white"/>
              </a:solidFill>
              <a:effectLst/>
              <a:uLnTx/>
              <a:uFillTx/>
              <a:latin typeface="Calibri" panose="020F0502020204030204"/>
              <a:ea typeface="+mn-ea"/>
              <a:cs typeface="+mn-cs"/>
            </a:endParaRPr>
          </a:p>
          <a:p>
            <a:r>
              <a:rPr kumimoji="0" lang="it-IT" b="0" i="0" u="none" strike="noStrike" kern="1200" cap="none" spc="0" normalizeH="0" baseline="0" noProof="0" dirty="0">
                <a:ln>
                  <a:noFill/>
                </a:ln>
                <a:solidFill>
                  <a:prstClr val="white"/>
                </a:solidFill>
                <a:effectLst/>
                <a:uLnTx/>
                <a:uFillTx/>
                <a:latin typeface="Calibri" panose="020F0502020204030204"/>
                <a:ea typeface="+mn-ea"/>
                <a:cs typeface="+mn-cs"/>
              </a:rPr>
              <a:t> Si consiglia  l’assegnazione casuale degli alunni alle classi e laddove la scelta del tempo scuola da parte delle famiglie non lo consenta, attuare l’assegnazione dei docenti per rotazione  al fine di sviluppare un’azione didattica più incisiva</a:t>
            </a:r>
            <a:endParaRPr kumimoji="0" lang="it-IT" b="0" i="0" u="none" strike="noStrike" kern="1200" cap="none" spc="0" normalizeH="0" baseline="0" noProof="0" dirty="0">
              <a:ln>
                <a:noFill/>
              </a:ln>
              <a:solidFill>
                <a:prstClr val="white"/>
              </a:solidFill>
              <a:effectLst/>
              <a:uLnTx/>
              <a:uFillTx/>
              <a:latin typeface="Calibri" panose="020F0502020204030204"/>
              <a:ea typeface="+mn-ea"/>
              <a:cs typeface="+mn-cs"/>
            </a:endParaRPr>
          </a:p>
          <a:p>
            <a:r>
              <a:rPr lang="it-IT" dirty="0">
                <a:solidFill>
                  <a:prstClr val="white"/>
                </a:solidFill>
                <a:latin typeface="Calibri" panose="020F0502020204030204"/>
              </a:rPr>
              <a:t>Utilizzare per esercitazioni con più frequenza  il sito </a:t>
            </a:r>
            <a:r>
              <a:rPr lang="it-IT" b="1" dirty="0">
                <a:solidFill>
                  <a:prstClr val="white"/>
                </a:solidFill>
                <a:effectLst>
                  <a:outerShdw blurRad="38100" dist="38100" dir="2700000" algn="tl">
                    <a:srgbClr val="000000">
                      <a:alpha val="43137"/>
                    </a:srgbClr>
                  </a:outerShdw>
                </a:effectLst>
                <a:latin typeface="Calibri" panose="020F0502020204030204"/>
              </a:rPr>
              <a:t>INVALSI OPEN </a:t>
            </a:r>
            <a:r>
              <a:rPr lang="it-IT" dirty="0">
                <a:solidFill>
                  <a:prstClr val="white"/>
                </a:solidFill>
                <a:latin typeface="Calibri" panose="020F0502020204030204"/>
              </a:rPr>
              <a:t>per reperire video e materiali che aiutino i ragazzi a raggiungere livelli più alti </a:t>
            </a:r>
            <a:endParaRPr lang="it-IT"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spc="-120" dirty="0">
                <a:solidFill>
                  <a:schemeClr val="bg1"/>
                </a:solidFill>
                <a:latin typeface="Verdana" panose="020B0604030504040204" pitchFamily="34" charset="0"/>
                <a:ea typeface="Verdana" panose="020B0604030504040204" pitchFamily="34" charset="0"/>
              </a:rPr>
              <a:t>I RISULTATI IN INGLESE </a:t>
            </a:r>
            <a:r>
              <a:rPr lang="it-IT" sz="2200" b="1" i="1" spc="-120" dirty="0">
                <a:solidFill>
                  <a:schemeClr val="bg1"/>
                </a:solidFill>
                <a:latin typeface="Verdana" panose="020B0604030504040204" pitchFamily="34" charset="0"/>
                <a:ea typeface="Verdana" panose="020B0604030504040204" pitchFamily="34" charset="0"/>
              </a:rPr>
              <a:t>READING</a:t>
            </a:r>
            <a:r>
              <a:rPr lang="it-IT" sz="2200" b="1" spc="-120" dirty="0">
                <a:solidFill>
                  <a:schemeClr val="bg1"/>
                </a:solidFill>
                <a:latin typeface="Verdana" panose="020B0604030504040204" pitchFamily="34" charset="0"/>
                <a:ea typeface="Verdana" panose="020B0604030504040204" pitchFamily="34" charset="0"/>
              </a:rPr>
              <a:t> - III SECONDARIA I GRADO </a:t>
            </a:r>
            <a:endParaRPr lang="it-IT" sz="2200" b="1" spc="-120" dirty="0">
              <a:solidFill>
                <a:schemeClr val="bg1"/>
              </a:solidFill>
              <a:latin typeface="Verdana" panose="020B0604030504040204" pitchFamily="34" charset="0"/>
              <a:ea typeface="Verdana" panose="020B0604030504040204" pitchFamily="34" charset="0"/>
            </a:endParaRPr>
          </a:p>
        </p:txBody>
      </p:sp>
      <p:sp>
        <p:nvSpPr>
          <p:cNvPr id="6" name="TextBox 5"/>
          <p:cNvSpPr txBox="1"/>
          <p:nvPr/>
        </p:nvSpPr>
        <p:spPr>
          <a:xfrm>
            <a:off x="9197153" y="1440882"/>
            <a:ext cx="1371679" cy="523220"/>
          </a:xfrm>
          <a:prstGeom prst="rect">
            <a:avLst/>
          </a:prstGeom>
          <a:noFill/>
        </p:spPr>
        <p:txBody>
          <a:bodyPr wrap="square" rtlCol="0">
            <a:spAutoFit/>
          </a:bodyPr>
          <a:lstStyle/>
          <a:p>
            <a:pPr algn="ctr"/>
            <a:r>
              <a:rPr lang="it-IT" sz="2800" b="1" spc="-100" dirty="0">
                <a:solidFill>
                  <a:schemeClr val="bg1"/>
                </a:solidFill>
                <a:highlight>
                  <a:srgbClr val="3F7874"/>
                </a:highlight>
                <a:latin typeface="Verdana" panose="020B0604030504040204" pitchFamily="34" charset="0"/>
                <a:ea typeface="Verdana" panose="020B0604030504040204" pitchFamily="34" charset="0"/>
              </a:rPr>
              <a:t>A2</a:t>
            </a:r>
            <a:endParaRPr lang="it-IT" sz="2000" b="1" spc="-100" dirty="0">
              <a:solidFill>
                <a:schemeClr val="bg1"/>
              </a:solidFill>
              <a:highlight>
                <a:srgbClr val="3F7874"/>
              </a:highlight>
              <a:latin typeface="Verdana" panose="020B0604030504040204" pitchFamily="34" charset="0"/>
              <a:ea typeface="Verdana" panose="020B0604030504040204" pitchFamily="34" charset="0"/>
            </a:endParaRPr>
          </a:p>
        </p:txBody>
      </p:sp>
      <p:sp>
        <p:nvSpPr>
          <p:cNvPr id="7" name="TextBox 6"/>
          <p:cNvSpPr txBox="1"/>
          <p:nvPr/>
        </p:nvSpPr>
        <p:spPr>
          <a:xfrm>
            <a:off x="10725347" y="1440882"/>
            <a:ext cx="1371679" cy="523220"/>
          </a:xfrm>
          <a:prstGeom prst="rect">
            <a:avLst/>
          </a:prstGeom>
          <a:noFill/>
        </p:spPr>
        <p:txBody>
          <a:bodyPr wrap="square" rtlCol="0">
            <a:spAutoFit/>
          </a:bodyPr>
          <a:lstStyle/>
          <a:p>
            <a:pPr algn="ctr"/>
            <a:r>
              <a:rPr lang="it-IT" sz="2800" b="1" spc="-100" dirty="0">
                <a:solidFill>
                  <a:schemeClr val="bg1"/>
                </a:solidFill>
                <a:highlight>
                  <a:srgbClr val="3F7874"/>
                </a:highlight>
                <a:latin typeface="Verdana" panose="020B0604030504040204" pitchFamily="34" charset="0"/>
                <a:ea typeface="Verdana" panose="020B0604030504040204" pitchFamily="34" charset="0"/>
              </a:rPr>
              <a:t>A2</a:t>
            </a:r>
            <a:endParaRPr lang="it-IT" sz="2000" b="1" spc="-100" dirty="0">
              <a:solidFill>
                <a:schemeClr val="bg1"/>
              </a:solidFill>
              <a:highlight>
                <a:srgbClr val="3F7874"/>
              </a:highlight>
              <a:latin typeface="Verdana" panose="020B0604030504040204" pitchFamily="34" charset="0"/>
              <a:ea typeface="Verdana" panose="020B0604030504040204" pitchFamily="34" charset="0"/>
            </a:endParaRPr>
          </a:p>
        </p:txBody>
      </p:sp>
      <p:sp>
        <p:nvSpPr>
          <p:cNvPr id="8" name="TextBox 7"/>
          <p:cNvSpPr txBox="1"/>
          <p:nvPr/>
        </p:nvSpPr>
        <p:spPr>
          <a:xfrm>
            <a:off x="9197153" y="2045770"/>
            <a:ext cx="1371679" cy="523220"/>
          </a:xfrm>
          <a:prstGeom prst="rect">
            <a:avLst/>
          </a:prstGeom>
          <a:noFill/>
        </p:spPr>
        <p:txBody>
          <a:bodyPr wrap="square" rtlCol="0">
            <a:spAutoFit/>
          </a:bodyPr>
          <a:lstStyle/>
          <a:p>
            <a:pPr algn="ctr"/>
            <a:r>
              <a:rPr lang="it-IT" sz="2800" b="1" spc="-100" dirty="0">
                <a:solidFill>
                  <a:schemeClr val="bg1"/>
                </a:solidFill>
                <a:highlight>
                  <a:srgbClr val="5FABA5"/>
                </a:highlight>
                <a:latin typeface="Verdana" panose="020B0604030504040204" pitchFamily="34" charset="0"/>
                <a:ea typeface="Verdana" panose="020B0604030504040204" pitchFamily="34" charset="0"/>
              </a:rPr>
              <a:t>A2</a:t>
            </a:r>
            <a:endParaRPr lang="it-IT" sz="2000" b="1" spc="-100" dirty="0">
              <a:solidFill>
                <a:schemeClr val="bg1"/>
              </a:solidFill>
              <a:highlight>
                <a:srgbClr val="5FABA5"/>
              </a:highlight>
              <a:latin typeface="Verdana" panose="020B0604030504040204" pitchFamily="34" charset="0"/>
              <a:ea typeface="Verdana" panose="020B0604030504040204" pitchFamily="34" charset="0"/>
            </a:endParaRPr>
          </a:p>
        </p:txBody>
      </p:sp>
      <p:sp>
        <p:nvSpPr>
          <p:cNvPr id="9" name="TextBox 8"/>
          <p:cNvSpPr txBox="1"/>
          <p:nvPr/>
        </p:nvSpPr>
        <p:spPr>
          <a:xfrm>
            <a:off x="10725347" y="2045770"/>
            <a:ext cx="1371679" cy="523220"/>
          </a:xfrm>
          <a:prstGeom prst="rect">
            <a:avLst/>
          </a:prstGeom>
          <a:noFill/>
        </p:spPr>
        <p:txBody>
          <a:bodyPr wrap="square" rtlCol="0">
            <a:spAutoFit/>
          </a:bodyPr>
          <a:lstStyle/>
          <a:p>
            <a:pPr algn="ctr"/>
            <a:r>
              <a:rPr lang="it-IT" sz="2800" b="1" spc="-100" dirty="0">
                <a:solidFill>
                  <a:schemeClr val="bg1"/>
                </a:solidFill>
                <a:highlight>
                  <a:srgbClr val="5FABA5"/>
                </a:highlight>
                <a:latin typeface="Verdana" panose="020B0604030504040204" pitchFamily="34" charset="0"/>
                <a:ea typeface="Verdana" panose="020B0604030504040204" pitchFamily="34" charset="0"/>
              </a:rPr>
              <a:t>A2</a:t>
            </a:r>
            <a:endParaRPr lang="it-IT" sz="2000" b="1" spc="-100" dirty="0">
              <a:solidFill>
                <a:schemeClr val="bg1"/>
              </a:solidFill>
              <a:highlight>
                <a:srgbClr val="5FABA5"/>
              </a:highlight>
              <a:latin typeface="Verdana" panose="020B0604030504040204" pitchFamily="34" charset="0"/>
              <a:ea typeface="Verdana" panose="020B0604030504040204" pitchFamily="34" charset="0"/>
            </a:endParaRPr>
          </a:p>
        </p:txBody>
      </p:sp>
      <p:sp>
        <p:nvSpPr>
          <p:cNvPr id="10" name="TextBox 9"/>
          <p:cNvSpPr txBox="1"/>
          <p:nvPr/>
        </p:nvSpPr>
        <p:spPr>
          <a:xfrm>
            <a:off x="8751593" y="2650658"/>
            <a:ext cx="2262797" cy="461665"/>
          </a:xfrm>
          <a:prstGeom prst="rect">
            <a:avLst/>
          </a:prstGeom>
          <a:noFill/>
        </p:spPr>
        <p:txBody>
          <a:bodyPr wrap="square" rtlCol="0">
            <a:spAutoFit/>
          </a:bodyPr>
          <a:lstStyle/>
          <a:p>
            <a:pPr algn="ctr"/>
            <a:r>
              <a:rPr lang="it-IT" sz="2400" b="1" spc="-150" dirty="0">
                <a:solidFill>
                  <a:schemeClr val="bg1"/>
                </a:solidFill>
                <a:highlight>
                  <a:srgbClr val="7C1413"/>
                </a:highlight>
                <a:latin typeface="Verdana" panose="020B0604030504040204" pitchFamily="34" charset="0"/>
                <a:ea typeface="Verdana" panose="020B0604030504040204" pitchFamily="34" charset="0"/>
              </a:rPr>
              <a:t>pre-A1/A1</a:t>
            </a:r>
            <a:endParaRPr lang="it-IT" sz="2400" b="1" spc="-150" dirty="0">
              <a:solidFill>
                <a:schemeClr val="bg1"/>
              </a:solidFill>
              <a:highlight>
                <a:srgbClr val="7C1413"/>
              </a:highlight>
              <a:latin typeface="Verdana" panose="020B0604030504040204" pitchFamily="34" charset="0"/>
              <a:ea typeface="Verdana" panose="020B0604030504040204" pitchFamily="34" charset="0"/>
            </a:endParaRPr>
          </a:p>
        </p:txBody>
      </p:sp>
      <p:sp>
        <p:nvSpPr>
          <p:cNvPr id="12" name="TextBox 11"/>
          <p:cNvSpPr txBox="1"/>
          <p:nvPr/>
        </p:nvSpPr>
        <p:spPr>
          <a:xfrm>
            <a:off x="8634588" y="4219432"/>
            <a:ext cx="1087666" cy="523220"/>
          </a:xfrm>
          <a:prstGeom prst="rect">
            <a:avLst/>
          </a:prstGeom>
          <a:noFill/>
        </p:spPr>
        <p:txBody>
          <a:bodyPr wrap="square" rtlCol="0">
            <a:spAutoFit/>
          </a:bodyPr>
          <a:lstStyle/>
          <a:p>
            <a:pPr algn="ctr"/>
            <a:r>
              <a:rPr lang="it-IT" sz="2800" b="1" spc="-100" dirty="0">
                <a:solidFill>
                  <a:schemeClr val="bg1"/>
                </a:solidFill>
                <a:latin typeface="Verdana" panose="020B0604030504040204" pitchFamily="34" charset="0"/>
                <a:ea typeface="Verdana" panose="020B0604030504040204" pitchFamily="34" charset="0"/>
              </a:rPr>
              <a:t>78</a:t>
            </a:r>
            <a:r>
              <a:rPr lang="it-IT" sz="2000" b="1" spc="-100" dirty="0">
                <a:solidFill>
                  <a:schemeClr val="bg1"/>
                </a:solidFill>
                <a:latin typeface="Verdana" panose="020B0604030504040204" pitchFamily="34" charset="0"/>
                <a:ea typeface="Verdana" panose="020B0604030504040204" pitchFamily="34" charset="0"/>
              </a:rPr>
              <a:t>%</a:t>
            </a:r>
            <a:endParaRPr lang="it-IT" sz="2000" b="1" spc="-100" dirty="0">
              <a:solidFill>
                <a:schemeClr val="bg1"/>
              </a:solidFill>
              <a:latin typeface="Verdana" panose="020B0604030504040204" pitchFamily="34" charset="0"/>
              <a:ea typeface="Verdana" panose="020B0604030504040204" pitchFamily="34" charset="0"/>
            </a:endParaRPr>
          </a:p>
        </p:txBody>
      </p:sp>
      <p:sp>
        <p:nvSpPr>
          <p:cNvPr id="13" name="TextBox 12"/>
          <p:cNvSpPr txBox="1"/>
          <p:nvPr/>
        </p:nvSpPr>
        <p:spPr>
          <a:xfrm>
            <a:off x="9724722" y="4385744"/>
            <a:ext cx="1087666" cy="523220"/>
          </a:xfrm>
          <a:prstGeom prst="rect">
            <a:avLst/>
          </a:prstGeom>
          <a:noFill/>
        </p:spPr>
        <p:txBody>
          <a:bodyPr wrap="square" rtlCol="0">
            <a:spAutoFit/>
          </a:bodyPr>
          <a:lstStyle/>
          <a:p>
            <a:pPr algn="ctr"/>
            <a:r>
              <a:rPr lang="it-IT" sz="2800" b="1" spc="-100" dirty="0">
                <a:solidFill>
                  <a:schemeClr val="bg1"/>
                </a:solidFill>
                <a:latin typeface="Verdana" panose="020B0604030504040204" pitchFamily="34" charset="0"/>
                <a:ea typeface="Verdana" panose="020B0604030504040204" pitchFamily="34" charset="0"/>
              </a:rPr>
              <a:t>62</a:t>
            </a:r>
            <a:r>
              <a:rPr lang="it-IT" sz="2000" b="1" spc="-100" dirty="0">
                <a:solidFill>
                  <a:schemeClr val="bg1"/>
                </a:solidFill>
                <a:latin typeface="Verdana" panose="020B0604030504040204" pitchFamily="34" charset="0"/>
                <a:ea typeface="Verdana" panose="020B0604030504040204" pitchFamily="34" charset="0"/>
              </a:rPr>
              <a:t>%</a:t>
            </a:r>
            <a:endParaRPr lang="it-IT" sz="2000" b="1" spc="-100" dirty="0">
              <a:solidFill>
                <a:schemeClr val="bg1"/>
              </a:solidFill>
              <a:latin typeface="Verdana" panose="020B0604030504040204" pitchFamily="34" charset="0"/>
              <a:ea typeface="Verdana" panose="020B0604030504040204" pitchFamily="34" charset="0"/>
            </a:endParaRPr>
          </a:p>
        </p:txBody>
      </p:sp>
      <p:pic>
        <p:nvPicPr>
          <p:cNvPr id="14"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84261" y="1683662"/>
            <a:ext cx="5881815" cy="4671397"/>
          </a:xfrm>
          <a:prstGeom prst="rect">
            <a:avLst/>
          </a:prstGeom>
        </p:spPr>
      </p:pic>
      <p:sp>
        <p:nvSpPr>
          <p:cNvPr id="15" name="TextBox 14"/>
          <p:cNvSpPr txBox="1"/>
          <p:nvPr/>
        </p:nvSpPr>
        <p:spPr>
          <a:xfrm>
            <a:off x="6515100" y="5476443"/>
            <a:ext cx="5686701" cy="1200329"/>
          </a:xfrm>
          <a:prstGeom prst="rect">
            <a:avLst/>
          </a:prstGeom>
          <a:noFill/>
        </p:spPr>
        <p:txBody>
          <a:bodyPr wrap="square" rtlCol="0">
            <a:spAutoFit/>
          </a:bodyPr>
          <a:lstStyle/>
          <a:p>
            <a:pPr marL="180975" indent="-180975"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Risultato medio </a:t>
            </a:r>
            <a:r>
              <a:rPr lang="it-IT" b="1" dirty="0">
                <a:solidFill>
                  <a:srgbClr val="2A5783"/>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Livello A2</a:t>
            </a:r>
            <a:endParaRPr lang="it-IT" dirty="0">
              <a:solidFill>
                <a:schemeClr val="bg1"/>
              </a:solidFill>
              <a:latin typeface="Verdana" panose="020B0604030504040204" pitchFamily="34" charset="0"/>
              <a:ea typeface="Verdana" panose="020B0604030504040204" pitchFamily="34" charset="0"/>
            </a:endParaRPr>
          </a:p>
          <a:p>
            <a:pPr marL="180975" indent="-180975" algn="just">
              <a:buFont typeface="Arial" panose="020B0604020202020204" pitchFamily="34" charset="0"/>
              <a:buChar char="•"/>
            </a:pPr>
            <a:r>
              <a:rPr lang="it-IT" spc="-50" dirty="0">
                <a:solidFill>
                  <a:schemeClr val="bg1"/>
                </a:solidFill>
                <a:latin typeface="Verdana" panose="020B0604030504040204" pitchFamily="34" charset="0"/>
                <a:ea typeface="Verdana" panose="020B0604030504040204" pitchFamily="34" charset="0"/>
              </a:rPr>
              <a:t>Esito </a:t>
            </a:r>
            <a:r>
              <a:rPr lang="it-IT" b="1" spc="-50" dirty="0">
                <a:solidFill>
                  <a:srgbClr val="2A5783"/>
                </a:solidFill>
                <a:latin typeface="Verdana" panose="020B0604030504040204" pitchFamily="34" charset="0"/>
                <a:ea typeface="Verdana" panose="020B0604030504040204" pitchFamily="34" charset="0"/>
              </a:rPr>
              <a:t>Calabria</a:t>
            </a:r>
            <a:r>
              <a:rPr lang="it-IT" spc="-50" dirty="0">
                <a:solidFill>
                  <a:schemeClr val="bg1"/>
                </a:solidFill>
                <a:latin typeface="Verdana" panose="020B0604030504040204" pitchFamily="34" charset="0"/>
                <a:ea typeface="Verdana" panose="020B0604030504040204" pitchFamily="34" charset="0"/>
              </a:rPr>
              <a:t> di poco peggiore del nazionale (specie per allievi </a:t>
            </a:r>
            <a:r>
              <a:rPr lang="it-IT" b="1" i="1" spc="-50" dirty="0">
                <a:solidFill>
                  <a:schemeClr val="bg1"/>
                </a:solidFill>
                <a:latin typeface="Verdana" panose="020B0604030504040204" pitchFamily="34" charset="0"/>
                <a:ea typeface="Verdana" panose="020B0604030504040204" pitchFamily="34" charset="0"/>
              </a:rPr>
              <a:t>fragili</a:t>
            </a:r>
            <a:r>
              <a:rPr lang="it-IT" spc="-50" dirty="0">
                <a:solidFill>
                  <a:schemeClr val="bg1"/>
                </a:solidFill>
                <a:latin typeface="Verdana" panose="020B0604030504040204" pitchFamily="34" charset="0"/>
                <a:ea typeface="Verdana" panose="020B0604030504040204" pitchFamily="34" charset="0"/>
              </a:rPr>
              <a:t>, in Calabria </a:t>
            </a:r>
            <a:r>
              <a:rPr lang="it-IT" b="1" spc="-50" dirty="0">
                <a:solidFill>
                  <a:schemeClr val="bg1"/>
                </a:solidFill>
                <a:latin typeface="Verdana" panose="020B0604030504040204" pitchFamily="34" charset="0"/>
                <a:ea typeface="Verdana" panose="020B0604030504040204" pitchFamily="34" charset="0"/>
              </a:rPr>
              <a:t>pre-A1</a:t>
            </a:r>
            <a:r>
              <a:rPr lang="it-IT" spc="-50" dirty="0">
                <a:solidFill>
                  <a:schemeClr val="bg1"/>
                </a:solidFill>
                <a:latin typeface="Verdana" panose="020B0604030504040204" pitchFamily="34" charset="0"/>
                <a:ea typeface="Verdana" panose="020B0604030504040204" pitchFamily="34" charset="0"/>
              </a:rPr>
              <a:t>)</a:t>
            </a:r>
            <a:endParaRPr lang="it-IT" spc="-50" dirty="0">
              <a:solidFill>
                <a:schemeClr val="bg1"/>
              </a:solidFill>
              <a:latin typeface="Verdana" panose="020B0604030504040204" pitchFamily="34" charset="0"/>
              <a:ea typeface="Verdana" panose="020B0604030504040204" pitchFamily="34" charset="0"/>
            </a:endParaRPr>
          </a:p>
          <a:p>
            <a:pPr marL="180975" indent="-180975" algn="just">
              <a:buFont typeface="Arial" panose="020B0604020202020204" pitchFamily="34" charset="0"/>
              <a:buChar char="•"/>
            </a:pPr>
            <a:r>
              <a:rPr lang="it-IT" spc="-150" dirty="0">
                <a:solidFill>
                  <a:schemeClr val="bg1"/>
                </a:solidFill>
                <a:latin typeface="Verdana" panose="020B0604030504040204" pitchFamily="34" charset="0"/>
                <a:ea typeface="Verdana" panose="020B0604030504040204" pitchFamily="34" charset="0"/>
              </a:rPr>
              <a:t>Allievi calabresi A2 QCER: </a:t>
            </a:r>
            <a:r>
              <a:rPr lang="it-IT" b="1" spc="-150" dirty="0">
                <a:solidFill>
                  <a:srgbClr val="2A5783"/>
                </a:solidFill>
                <a:latin typeface="Verdana" panose="020B0604030504040204" pitchFamily="34" charset="0"/>
                <a:ea typeface="Verdana" panose="020B0604030504040204" pitchFamily="34" charset="0"/>
              </a:rPr>
              <a:t>62%</a:t>
            </a:r>
            <a:r>
              <a:rPr lang="it-IT" b="1" spc="-150" dirty="0">
                <a:solidFill>
                  <a:srgbClr val="F39C6B"/>
                </a:solidFill>
                <a:latin typeface="Verdana" panose="020B0604030504040204" pitchFamily="34" charset="0"/>
                <a:ea typeface="Verdana" panose="020B0604030504040204" pitchFamily="34" charset="0"/>
              </a:rPr>
              <a:t> </a:t>
            </a:r>
            <a:r>
              <a:rPr lang="it-IT" spc="-150" dirty="0">
                <a:solidFill>
                  <a:schemeClr val="bg1"/>
                </a:solidFill>
                <a:latin typeface="Verdana" panose="020B0604030504040204" pitchFamily="34" charset="0"/>
                <a:ea typeface="Verdana" panose="020B0604030504040204" pitchFamily="34" charset="0"/>
              </a:rPr>
              <a:t>(</a:t>
            </a:r>
            <a:r>
              <a:rPr lang="it-IT" b="1" spc="-150" dirty="0">
                <a:solidFill>
                  <a:srgbClr val="2A5783"/>
                </a:solidFill>
                <a:latin typeface="Verdana" panose="020B0604030504040204" pitchFamily="34" charset="0"/>
                <a:ea typeface="Verdana" panose="020B0604030504040204" pitchFamily="34" charset="0"/>
              </a:rPr>
              <a:t>-16 punti</a:t>
            </a:r>
            <a:r>
              <a:rPr lang="it-IT" spc="-150" dirty="0">
                <a:solidFill>
                  <a:schemeClr val="bg1"/>
                </a:solidFill>
                <a:latin typeface="Verdana" panose="020B0604030504040204" pitchFamily="34" charset="0"/>
                <a:ea typeface="Verdana" panose="020B0604030504040204" pitchFamily="34" charset="0"/>
              </a:rPr>
              <a:t> da Italia)</a:t>
            </a:r>
            <a:endParaRPr lang="it-IT" b="1" spc="-150" dirty="0">
              <a:solidFill>
                <a:srgbClr val="F39C6B"/>
              </a:solidFill>
              <a:latin typeface="Verdana" panose="020B0604030504040204" pitchFamily="34" charset="0"/>
              <a:ea typeface="Verdana" panose="020B0604030504040204" pitchFamily="34" charset="0"/>
            </a:endParaRPr>
          </a:p>
        </p:txBody>
      </p:sp>
      <p:sp>
        <p:nvSpPr>
          <p:cNvPr id="3" name="TextBox 2"/>
          <p:cNvSpPr txBox="1"/>
          <p:nvPr/>
        </p:nvSpPr>
        <p:spPr>
          <a:xfrm>
            <a:off x="10688918" y="2650657"/>
            <a:ext cx="1444536" cy="461665"/>
          </a:xfrm>
          <a:prstGeom prst="rect">
            <a:avLst/>
          </a:prstGeom>
          <a:noFill/>
        </p:spPr>
        <p:txBody>
          <a:bodyPr wrap="square" rtlCol="0">
            <a:spAutoFit/>
          </a:bodyPr>
          <a:lstStyle/>
          <a:p>
            <a:pPr algn="ctr"/>
            <a:r>
              <a:rPr lang="it-IT" sz="2400" b="1" spc="-150" dirty="0">
                <a:solidFill>
                  <a:schemeClr val="bg1"/>
                </a:solidFill>
                <a:highlight>
                  <a:srgbClr val="7C1413"/>
                </a:highlight>
                <a:latin typeface="Verdana" panose="020B0604030504040204" pitchFamily="34" charset="0"/>
                <a:ea typeface="Verdana" panose="020B0604030504040204" pitchFamily="34" charset="0"/>
              </a:rPr>
              <a:t>pre-A1</a:t>
            </a:r>
            <a:endParaRPr lang="it-IT" sz="2400" b="1" spc="-150" dirty="0">
              <a:solidFill>
                <a:schemeClr val="bg1"/>
              </a:solidFill>
              <a:highlight>
                <a:srgbClr val="7C1413"/>
              </a:highlight>
              <a:latin typeface="Verdana" panose="020B0604030504040204" pitchFamily="34" charset="0"/>
              <a:ea typeface="Verdana" panose="020B060403050404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spc="-120" dirty="0">
                <a:solidFill>
                  <a:schemeClr val="bg1"/>
                </a:solidFill>
                <a:latin typeface="Verdana" panose="020B0604030504040204" pitchFamily="34" charset="0"/>
                <a:ea typeface="Verdana" panose="020B0604030504040204" pitchFamily="34" charset="0"/>
              </a:rPr>
              <a:t>I RISULTATI IN INGLESE </a:t>
            </a:r>
            <a:r>
              <a:rPr lang="it-IT" sz="2200" b="1" i="1" spc="-120" dirty="0">
                <a:solidFill>
                  <a:schemeClr val="bg1"/>
                </a:solidFill>
                <a:latin typeface="Verdana" panose="020B0604030504040204" pitchFamily="34" charset="0"/>
                <a:ea typeface="Verdana" panose="020B0604030504040204" pitchFamily="34" charset="0"/>
              </a:rPr>
              <a:t>READING</a:t>
            </a:r>
            <a:r>
              <a:rPr lang="it-IT" sz="2200" b="1" spc="-120" dirty="0">
                <a:solidFill>
                  <a:schemeClr val="bg1"/>
                </a:solidFill>
                <a:latin typeface="Verdana" panose="020B0604030504040204" pitchFamily="34" charset="0"/>
                <a:ea typeface="Verdana" panose="020B0604030504040204" pitchFamily="34" charset="0"/>
              </a:rPr>
              <a:t> NEL TEMPO - III SECONDARIA I GRADO </a:t>
            </a:r>
            <a:endParaRPr lang="it-IT" sz="2200" b="1" spc="-120" dirty="0">
              <a:solidFill>
                <a:schemeClr val="bg1"/>
              </a:solidFill>
              <a:latin typeface="Verdana" panose="020B0604030504040204" pitchFamily="34" charset="0"/>
              <a:ea typeface="Verdana" panose="020B0604030504040204" pitchFamily="34" charset="0"/>
            </a:endParaRPr>
          </a:p>
        </p:txBody>
      </p:sp>
      <p:sp>
        <p:nvSpPr>
          <p:cNvPr id="3" name="Rettangolo 8"/>
          <p:cNvSpPr/>
          <p:nvPr/>
        </p:nvSpPr>
        <p:spPr>
          <a:xfrm>
            <a:off x="290885" y="1482276"/>
            <a:ext cx="5834712" cy="541833"/>
          </a:xfrm>
          <a:prstGeom prst="roundRect">
            <a:avLst/>
          </a:prstGeom>
          <a:solidFill>
            <a:schemeClr val="bg1"/>
          </a:solidFill>
          <a:ln>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500" b="1"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rPr>
              <a:t>Percentuale di studenti che raggiungono i traguardi previsti dalle Indicazioni nazionali (almeno A2)</a:t>
            </a:r>
            <a:endParaRPr kumimoji="0" lang="it-IT" sz="1500" b="0"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75355" y="2235878"/>
            <a:ext cx="5241648" cy="4022879"/>
          </a:xfrm>
          <a:prstGeom prst="rect">
            <a:avLst/>
          </a:prstGeom>
        </p:spPr>
      </p:pic>
      <p:grpSp>
        <p:nvGrpSpPr>
          <p:cNvPr id="5" name="Group 4"/>
          <p:cNvGrpSpPr/>
          <p:nvPr/>
        </p:nvGrpSpPr>
        <p:grpSpPr>
          <a:xfrm>
            <a:off x="6096828" y="2786515"/>
            <a:ext cx="766572" cy="894076"/>
            <a:chOff x="6096828" y="2786515"/>
            <a:chExt cx="766572" cy="894076"/>
          </a:xfrm>
        </p:grpSpPr>
        <p:sp>
          <p:nvSpPr>
            <p:cNvPr id="6" name="Rettangolo 8"/>
            <p:cNvSpPr/>
            <p:nvPr/>
          </p:nvSpPr>
          <p:spPr>
            <a:xfrm>
              <a:off x="6163827" y="2830904"/>
              <a:ext cx="699573" cy="817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4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a:t>
              </a: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2018</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2019</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2021</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2022</a:t>
              </a:r>
              <a:r>
                <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t>
              </a:r>
              <a:endPar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7" name="Rettangolo 43"/>
            <p:cNvSpPr/>
            <p:nvPr/>
          </p:nvSpPr>
          <p:spPr>
            <a:xfrm>
              <a:off x="6096828" y="3033740"/>
              <a:ext cx="149329" cy="152400"/>
            </a:xfrm>
            <a:prstGeom prst="rect">
              <a:avLst/>
            </a:prstGeom>
            <a:solidFill>
              <a:srgbClr val="7EAED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2A5783"/>
                </a:solidFill>
                <a:effectLst/>
                <a:uLnTx/>
                <a:uFillTx/>
                <a:latin typeface="Calibri" panose="020F0502020204030204"/>
                <a:ea typeface="+mn-ea"/>
                <a:cs typeface="+mn-cs"/>
              </a:endParaRPr>
            </a:p>
          </p:txBody>
        </p:sp>
        <p:sp>
          <p:nvSpPr>
            <p:cNvPr id="8" name="Rettangolo 44"/>
            <p:cNvSpPr/>
            <p:nvPr/>
          </p:nvSpPr>
          <p:spPr>
            <a:xfrm>
              <a:off x="6096828" y="3280965"/>
              <a:ext cx="149329" cy="152400"/>
            </a:xfrm>
            <a:prstGeom prst="rect">
              <a:avLst/>
            </a:prstGeom>
            <a:solidFill>
              <a:srgbClr val="5081A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9" name="Rettangolo 45"/>
            <p:cNvSpPr/>
            <p:nvPr/>
          </p:nvSpPr>
          <p:spPr>
            <a:xfrm>
              <a:off x="6096828" y="3528191"/>
              <a:ext cx="149329" cy="152400"/>
            </a:xfrm>
            <a:prstGeom prst="rect">
              <a:avLst/>
            </a:prstGeom>
            <a:solidFill>
              <a:srgbClr val="2A578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10" name="Rettangolo 26"/>
            <p:cNvSpPr/>
            <p:nvPr/>
          </p:nvSpPr>
          <p:spPr>
            <a:xfrm>
              <a:off x="6096828" y="2786515"/>
              <a:ext cx="149329" cy="152400"/>
            </a:xfrm>
            <a:prstGeom prst="rect">
              <a:avLst/>
            </a:prstGeom>
            <a:solidFill>
              <a:srgbClr val="B9DDF2"/>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B9DDF2"/>
                </a:solidFill>
                <a:effectLst/>
                <a:uLnTx/>
                <a:uFillTx/>
                <a:latin typeface="Calibri" panose="020F0502020204030204"/>
                <a:ea typeface="+mn-ea"/>
                <a:cs typeface="+mn-cs"/>
              </a:endParaRPr>
            </a:p>
          </p:txBody>
        </p:sp>
      </p:grpSp>
      <p:sp>
        <p:nvSpPr>
          <p:cNvPr id="11" name="TextBox 10"/>
          <p:cNvSpPr txBox="1"/>
          <p:nvPr/>
        </p:nvSpPr>
        <p:spPr>
          <a:xfrm>
            <a:off x="6703598" y="1539526"/>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57</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2" name="TextBox 11"/>
          <p:cNvSpPr txBox="1"/>
          <p:nvPr/>
        </p:nvSpPr>
        <p:spPr>
          <a:xfrm>
            <a:off x="7601723" y="1665292"/>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55</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3" name="TextBox 12"/>
          <p:cNvSpPr txBox="1"/>
          <p:nvPr/>
        </p:nvSpPr>
        <p:spPr>
          <a:xfrm>
            <a:off x="7921316" y="2934798"/>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62</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4" name="TextBox 13"/>
          <p:cNvSpPr txBox="1"/>
          <p:nvPr/>
        </p:nvSpPr>
        <p:spPr>
          <a:xfrm>
            <a:off x="8819441" y="3060564"/>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60</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5" name="TextBox 14"/>
          <p:cNvSpPr txBox="1"/>
          <p:nvPr/>
        </p:nvSpPr>
        <p:spPr>
          <a:xfrm>
            <a:off x="9121281" y="4267928"/>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62</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6" name="TextBox 15"/>
          <p:cNvSpPr txBox="1"/>
          <p:nvPr/>
        </p:nvSpPr>
        <p:spPr>
          <a:xfrm>
            <a:off x="10019406" y="4393694"/>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59</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7" name="TextBox 16"/>
          <p:cNvSpPr txBox="1"/>
          <p:nvPr/>
        </p:nvSpPr>
        <p:spPr>
          <a:xfrm>
            <a:off x="9818705" y="5805245"/>
            <a:ext cx="1087666" cy="523220"/>
          </a:xfrm>
          <a:prstGeom prst="rect">
            <a:avLst/>
          </a:prstGeom>
          <a:noFill/>
        </p:spPr>
        <p:txBody>
          <a:bodyPr wrap="square" rtlCol="0">
            <a:spAutoFit/>
          </a:bodyPr>
          <a:lstStyle/>
          <a:p>
            <a:pPr algn="ctr"/>
            <a:r>
              <a:rPr lang="it-IT" sz="2800" b="1" dirty="0">
                <a:solidFill>
                  <a:schemeClr val="bg1"/>
                </a:solidFill>
                <a:latin typeface="Verdana" panose="020B0604030504040204" pitchFamily="34" charset="0"/>
                <a:ea typeface="Verdana" panose="020B0604030504040204" pitchFamily="34" charset="0"/>
              </a:rPr>
              <a:t>64</a:t>
            </a:r>
            <a:r>
              <a:rPr lang="it-IT" sz="2000" b="1" dirty="0">
                <a:solidFill>
                  <a:schemeClr val="bg1"/>
                </a:solidFill>
                <a:latin typeface="Verdana" panose="020B0604030504040204" pitchFamily="34" charset="0"/>
                <a:ea typeface="Verdana" panose="020B0604030504040204" pitchFamily="34" charset="0"/>
              </a:rPr>
              <a:t>%</a:t>
            </a:r>
            <a:endParaRPr lang="it-IT" sz="2000" b="1" dirty="0">
              <a:solidFill>
                <a:schemeClr val="bg1"/>
              </a:solidFill>
              <a:latin typeface="Verdana" panose="020B0604030504040204" pitchFamily="34" charset="0"/>
              <a:ea typeface="Verdana" panose="020B0604030504040204" pitchFamily="34" charset="0"/>
            </a:endParaRPr>
          </a:p>
        </p:txBody>
      </p:sp>
      <p:sp>
        <p:nvSpPr>
          <p:cNvPr id="18" name="TextBox 17"/>
          <p:cNvSpPr txBox="1"/>
          <p:nvPr/>
        </p:nvSpPr>
        <p:spPr>
          <a:xfrm>
            <a:off x="10956527" y="5939889"/>
            <a:ext cx="1087666" cy="523220"/>
          </a:xfrm>
          <a:prstGeom prst="rect">
            <a:avLst/>
          </a:prstGeom>
          <a:noFill/>
        </p:spPr>
        <p:txBody>
          <a:bodyPr wrap="square" rtlCol="0">
            <a:spAutoFit/>
          </a:bodyPr>
          <a:lstStyle/>
          <a:p>
            <a:pPr algn="ctr"/>
            <a:r>
              <a:rPr lang="it-IT" sz="2800" b="1" dirty="0">
                <a:solidFill>
                  <a:schemeClr val="bg1"/>
                </a:solidFill>
                <a:latin typeface="Verdana" panose="020B0604030504040204" pitchFamily="34" charset="0"/>
                <a:ea typeface="Verdana" panose="020B0604030504040204" pitchFamily="34" charset="0"/>
              </a:rPr>
              <a:t>62</a:t>
            </a:r>
            <a:r>
              <a:rPr lang="it-IT" sz="2000" b="1" dirty="0">
                <a:solidFill>
                  <a:schemeClr val="bg1"/>
                </a:solidFill>
                <a:latin typeface="Verdana" panose="020B0604030504040204" pitchFamily="34" charset="0"/>
                <a:ea typeface="Verdana" panose="020B0604030504040204" pitchFamily="34" charset="0"/>
              </a:rPr>
              <a:t>%</a:t>
            </a:r>
            <a:endParaRPr lang="it-IT" sz="2000" b="1" dirty="0">
              <a:solidFill>
                <a:schemeClr val="bg1"/>
              </a:solidFill>
              <a:latin typeface="Verdana" panose="020B0604030504040204" pitchFamily="34" charset="0"/>
              <a:ea typeface="Verdana" panose="020B060403050404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37344"/>
            <a:ext cx="11277600" cy="430887"/>
          </a:xfrm>
          <a:prstGeom prst="rect">
            <a:avLst/>
          </a:prstGeom>
          <a:noFill/>
        </p:spPr>
        <p:txBody>
          <a:bodyPr wrap="square" rtlCol="0" anchor="ctr" anchorCtr="0">
            <a:spAutoFit/>
          </a:bodyPr>
          <a:lstStyle/>
          <a:p>
            <a:r>
              <a:rPr lang="it-IT" sz="2200" b="1" spc="-120" dirty="0">
                <a:solidFill>
                  <a:schemeClr val="bg1"/>
                </a:solidFill>
                <a:latin typeface="Verdana" panose="020B0604030504040204" pitchFamily="34" charset="0"/>
                <a:ea typeface="Verdana" panose="020B0604030504040204" pitchFamily="34" charset="0"/>
              </a:rPr>
              <a:t>I LIVELLI IN INGLESE </a:t>
            </a:r>
            <a:r>
              <a:rPr lang="it-IT" sz="2200" b="1" i="1" spc="-120" dirty="0">
                <a:solidFill>
                  <a:schemeClr val="bg1"/>
                </a:solidFill>
                <a:latin typeface="Verdana" panose="020B0604030504040204" pitchFamily="34" charset="0"/>
                <a:ea typeface="Verdana" panose="020B0604030504040204" pitchFamily="34" charset="0"/>
              </a:rPr>
              <a:t>READING</a:t>
            </a:r>
            <a:r>
              <a:rPr lang="it-IT" sz="2200" b="1" spc="-120" dirty="0">
                <a:solidFill>
                  <a:schemeClr val="bg1"/>
                </a:solidFill>
                <a:latin typeface="Verdana" panose="020B0604030504040204" pitchFamily="34" charset="0"/>
                <a:ea typeface="Verdana" panose="020B0604030504040204" pitchFamily="34" charset="0"/>
              </a:rPr>
              <a:t> PER REGIONE - III SECONDARIA I GRADO </a:t>
            </a:r>
            <a:endParaRPr lang="it-IT" sz="2200" b="1" spc="-120" dirty="0">
              <a:solidFill>
                <a:schemeClr val="bg1"/>
              </a:solidFill>
              <a:latin typeface="Verdana" panose="020B0604030504040204" pitchFamily="34" charset="0"/>
              <a:ea typeface="Verdana" panose="020B0604030504040204" pitchFamily="34" charset="0"/>
            </a:endParaRPr>
          </a:p>
        </p:txBody>
      </p:sp>
      <p:sp>
        <p:nvSpPr>
          <p:cNvPr id="4" name="CasellaDiTesto 3"/>
          <p:cNvSpPr txBox="1"/>
          <p:nvPr/>
        </p:nvSpPr>
        <p:spPr>
          <a:xfrm>
            <a:off x="3302019" y="5054382"/>
            <a:ext cx="1614545" cy="246221"/>
          </a:xfrm>
          <a:prstGeom prst="rect">
            <a:avLst/>
          </a:prstGeom>
          <a:noFill/>
        </p:spPr>
        <p:txBody>
          <a:bodyPr wrap="none" rtlCol="0">
            <a:spAutoFit/>
          </a:bodyPr>
          <a:lstStyle/>
          <a:p>
            <a:r>
              <a:rPr lang="it-IT" sz="1000" dirty="0">
                <a:latin typeface="Verdana" panose="020B0604030504040204" pitchFamily="34" charset="0"/>
                <a:ea typeface="Verdana" panose="020B0604030504040204" pitchFamily="34" charset="0"/>
              </a:rPr>
              <a:t>Valori percentuali (%)</a:t>
            </a:r>
            <a:endParaRPr lang="it-IT" sz="1000" dirty="0">
              <a:latin typeface="Verdana" panose="020B0604030504040204" pitchFamily="34" charset="0"/>
              <a:ea typeface="Verdana" panose="020B0604030504040204" pitchFamily="34" charset="0"/>
            </a:endParaRPr>
          </a:p>
        </p:txBody>
      </p:sp>
      <p:sp>
        <p:nvSpPr>
          <p:cNvPr id="5" name="CasellaDiTesto 4"/>
          <p:cNvSpPr txBox="1"/>
          <p:nvPr/>
        </p:nvSpPr>
        <p:spPr>
          <a:xfrm>
            <a:off x="34822" y="5131326"/>
            <a:ext cx="2414444" cy="184666"/>
          </a:xfrm>
          <a:prstGeom prst="rect">
            <a:avLst/>
          </a:prstGeom>
          <a:noFill/>
        </p:spPr>
        <p:txBody>
          <a:bodyPr wrap="none" rtlCol="0">
            <a:spAutoFit/>
          </a:bodyPr>
          <a:lstStyle/>
          <a:p>
            <a:r>
              <a:rPr lang="it-IT" sz="600" dirty="0">
                <a:latin typeface="Verdana" panose="020B0604030504040204" pitchFamily="34" charset="0"/>
                <a:ea typeface="Verdana" panose="020B0604030504040204" pitchFamily="34" charset="0"/>
              </a:rPr>
              <a:t>*Provincia autonoma di Bolzano (l. </a:t>
            </a:r>
            <a:r>
              <a:rPr lang="it-IT" sz="600" dirty="0" err="1">
                <a:latin typeface="Verdana" panose="020B0604030504040204" pitchFamily="34" charset="0"/>
                <a:ea typeface="Verdana" panose="020B0604030504040204" pitchFamily="34" charset="0"/>
              </a:rPr>
              <a:t>it</a:t>
            </a:r>
            <a:r>
              <a:rPr lang="it-IT" sz="600" dirty="0">
                <a:latin typeface="Verdana" panose="020B0604030504040204" pitchFamily="34" charset="0"/>
                <a:ea typeface="Verdana" panose="020B0604030504040204" pitchFamily="34" charset="0"/>
              </a:rPr>
              <a:t>.), (l. </a:t>
            </a:r>
            <a:r>
              <a:rPr lang="it-IT" sz="600" dirty="0" err="1">
                <a:latin typeface="Verdana" panose="020B0604030504040204" pitchFamily="34" charset="0"/>
                <a:ea typeface="Verdana" panose="020B0604030504040204" pitchFamily="34" charset="0"/>
              </a:rPr>
              <a:t>lad</a:t>
            </a:r>
            <a:r>
              <a:rPr lang="it-IT" sz="600" dirty="0">
                <a:latin typeface="Verdana" panose="020B0604030504040204" pitchFamily="34" charset="0"/>
                <a:ea typeface="Verdana" panose="020B0604030504040204" pitchFamily="34" charset="0"/>
              </a:rPr>
              <a:t>.) e (l. </a:t>
            </a:r>
            <a:r>
              <a:rPr lang="it-IT" sz="600" dirty="0" err="1">
                <a:latin typeface="Verdana" panose="020B0604030504040204" pitchFamily="34" charset="0"/>
                <a:ea typeface="Verdana" panose="020B0604030504040204" pitchFamily="34" charset="0"/>
              </a:rPr>
              <a:t>ted</a:t>
            </a:r>
            <a:r>
              <a:rPr lang="it-IT" sz="600" dirty="0">
                <a:latin typeface="Verdana" panose="020B0604030504040204" pitchFamily="34" charset="0"/>
                <a:ea typeface="Verdana" panose="020B0604030504040204" pitchFamily="34" charset="0"/>
              </a:rPr>
              <a:t>.)</a:t>
            </a:r>
            <a:endParaRPr lang="it-IT" sz="600" dirty="0">
              <a:latin typeface="Verdana" panose="020B0604030504040204" pitchFamily="34" charset="0"/>
              <a:ea typeface="Verdana" panose="020B0604030504040204" pitchFamily="34" charset="0"/>
            </a:endParaRPr>
          </a:p>
        </p:txBody>
      </p:sp>
      <p:grpSp>
        <p:nvGrpSpPr>
          <p:cNvPr id="6" name="Gruppo 5"/>
          <p:cNvGrpSpPr/>
          <p:nvPr/>
        </p:nvGrpSpPr>
        <p:grpSpPr>
          <a:xfrm>
            <a:off x="1915061" y="5690987"/>
            <a:ext cx="2699880" cy="252000"/>
            <a:chOff x="480891" y="5690987"/>
            <a:chExt cx="2699880" cy="252000"/>
          </a:xfrm>
        </p:grpSpPr>
        <p:sp>
          <p:nvSpPr>
            <p:cNvPr id="7" name="Rettangolo 43"/>
            <p:cNvSpPr/>
            <p:nvPr/>
          </p:nvSpPr>
          <p:spPr>
            <a:xfrm>
              <a:off x="2191517" y="5762012"/>
              <a:ext cx="108000" cy="108000"/>
            </a:xfrm>
            <a:prstGeom prst="rect">
              <a:avLst/>
            </a:prstGeom>
            <a:solidFill>
              <a:srgbClr val="76B7B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ttangolo 26"/>
            <p:cNvSpPr/>
            <p:nvPr/>
          </p:nvSpPr>
          <p:spPr>
            <a:xfrm>
              <a:off x="1336204" y="5762012"/>
              <a:ext cx="108000" cy="108000"/>
            </a:xfrm>
            <a:prstGeom prst="rect">
              <a:avLst/>
            </a:prstGeom>
            <a:solidFill>
              <a:srgbClr val="FFBEB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FFBEB2"/>
                </a:solidFill>
                <a:effectLst/>
                <a:uLnTx/>
                <a:uFillTx/>
                <a:latin typeface="Calibri" panose="020F0502020204030204"/>
                <a:ea typeface="+mn-ea"/>
                <a:cs typeface="+mn-cs"/>
              </a:endParaRPr>
            </a:p>
          </p:txBody>
        </p:sp>
        <p:sp>
          <p:nvSpPr>
            <p:cNvPr id="11" name="Rettangolo 26"/>
            <p:cNvSpPr/>
            <p:nvPr/>
          </p:nvSpPr>
          <p:spPr>
            <a:xfrm>
              <a:off x="480891" y="5762012"/>
              <a:ext cx="108000" cy="108000"/>
            </a:xfrm>
            <a:prstGeom prst="rect">
              <a:avLst/>
            </a:prstGeom>
            <a:solidFill>
              <a:srgbClr val="E25A5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E25A5C"/>
                </a:solidFill>
                <a:effectLst/>
                <a:uLnTx/>
                <a:uFillTx/>
                <a:latin typeface="Calibri" panose="020F0502020204030204"/>
                <a:ea typeface="+mn-ea"/>
                <a:cs typeface="+mn-cs"/>
              </a:endParaRPr>
            </a:p>
          </p:txBody>
        </p:sp>
        <p:sp>
          <p:nvSpPr>
            <p:cNvPr id="12" name="Rettangolo 8"/>
            <p:cNvSpPr/>
            <p:nvPr/>
          </p:nvSpPr>
          <p:spPr>
            <a:xfrm>
              <a:off x="572479" y="5690987"/>
              <a:ext cx="89766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lang="it-IT" sz="1000" spc="-80" dirty="0">
                  <a:solidFill>
                    <a:srgbClr val="E7E6E6">
                      <a:lumMod val="25000"/>
                    </a:srgbClr>
                  </a:solidFill>
                  <a:latin typeface="Verdana" panose="020B0604030504040204" pitchFamily="34" charset="0"/>
                  <a:ea typeface="Verdana" panose="020B0604030504040204" pitchFamily="34" charset="0"/>
                </a:rPr>
                <a:t>p</a:t>
              </a: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re-A1</a:t>
              </a:r>
              <a:r>
                <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rPr>
                <a:t>    </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sp>
          <p:nvSpPr>
            <p:cNvPr id="13" name="Rettangolo 8"/>
            <p:cNvSpPr/>
            <p:nvPr/>
          </p:nvSpPr>
          <p:spPr>
            <a:xfrm>
              <a:off x="1427792" y="5690987"/>
              <a:ext cx="89766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A1</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sp>
          <p:nvSpPr>
            <p:cNvPr id="14" name="Rettangolo 8"/>
            <p:cNvSpPr/>
            <p:nvPr/>
          </p:nvSpPr>
          <p:spPr>
            <a:xfrm>
              <a:off x="2283105" y="5690987"/>
              <a:ext cx="89766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A2</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grpSp>
      <p:pic>
        <p:nvPicPr>
          <p:cNvPr id="17" name="Immagine 1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09524" y="1809000"/>
            <a:ext cx="6310955" cy="3239998"/>
          </a:xfrm>
          <a:prstGeom prst="rect">
            <a:avLst/>
          </a:prstGeom>
          <a:ln>
            <a:noFill/>
          </a:ln>
        </p:spPr>
      </p:pic>
      <p:grpSp>
        <p:nvGrpSpPr>
          <p:cNvPr id="2" name="Group 1"/>
          <p:cNvGrpSpPr/>
          <p:nvPr/>
        </p:nvGrpSpPr>
        <p:grpSpPr>
          <a:xfrm>
            <a:off x="9112046" y="1648053"/>
            <a:ext cx="2604782" cy="690594"/>
            <a:chOff x="9112046" y="1648053"/>
            <a:chExt cx="2604782" cy="690594"/>
          </a:xfrm>
        </p:grpSpPr>
        <p:sp>
          <p:nvSpPr>
            <p:cNvPr id="20" name="TextBox 19"/>
            <p:cNvSpPr txBox="1"/>
            <p:nvPr/>
          </p:nvSpPr>
          <p:spPr>
            <a:xfrm>
              <a:off x="9112046" y="1648053"/>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10</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1" name="TextBox 20"/>
            <p:cNvSpPr txBox="1"/>
            <p:nvPr/>
          </p:nvSpPr>
          <p:spPr>
            <a:xfrm>
              <a:off x="11176828" y="1648053"/>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62</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4" name="TextBox 23"/>
            <p:cNvSpPr txBox="1"/>
            <p:nvPr/>
          </p:nvSpPr>
          <p:spPr>
            <a:xfrm>
              <a:off x="10141979" y="1648053"/>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28</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5" name="TextBox 24"/>
            <p:cNvSpPr txBox="1"/>
            <p:nvPr/>
          </p:nvSpPr>
          <p:spPr>
            <a:xfrm>
              <a:off x="9112046" y="204625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4</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6" name="TextBox 25"/>
            <p:cNvSpPr txBox="1"/>
            <p:nvPr/>
          </p:nvSpPr>
          <p:spPr>
            <a:xfrm>
              <a:off x="11176828" y="204625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78</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9" name="TextBox 28"/>
            <p:cNvSpPr txBox="1"/>
            <p:nvPr/>
          </p:nvSpPr>
          <p:spPr>
            <a:xfrm>
              <a:off x="10141979" y="204625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18</a:t>
              </a:r>
              <a:endParaRPr lang="it-IT" sz="1300" b="1" spc="-100" dirty="0">
                <a:solidFill>
                  <a:schemeClr val="bg1"/>
                </a:solidFill>
                <a:latin typeface="Verdana" panose="020B0604030504040204" pitchFamily="34" charset="0"/>
                <a:ea typeface="Verdana" panose="020B0604030504040204" pitchFamily="34" charset="0"/>
              </a:endParaRPr>
            </a:p>
          </p:txBody>
        </p:sp>
      </p:grpSp>
      <p:sp>
        <p:nvSpPr>
          <p:cNvPr id="30" name="CasellaDiTesto 5"/>
          <p:cNvSpPr txBox="1"/>
          <p:nvPr/>
        </p:nvSpPr>
        <p:spPr>
          <a:xfrm>
            <a:off x="7941411" y="2404580"/>
            <a:ext cx="3772186" cy="246221"/>
          </a:xfrm>
          <a:prstGeom prst="rect">
            <a:avLst/>
          </a:prstGeom>
          <a:noFill/>
        </p:spPr>
        <p:txBody>
          <a:bodyPr wrap="none" rtlCol="0">
            <a:spAutoFit/>
          </a:bodyPr>
          <a:lstStyle/>
          <a:p>
            <a:pPr algn="ctr"/>
            <a:r>
              <a:rPr lang="it-IT" sz="1000" dirty="0">
                <a:solidFill>
                  <a:schemeClr val="bg1"/>
                </a:solidFill>
                <a:latin typeface="Verdana" panose="020B0604030504040204" pitchFamily="34" charset="0"/>
                <a:ea typeface="Verdana" panose="020B0604030504040204" pitchFamily="34" charset="0"/>
              </a:rPr>
              <a:t>Percentuale di allievi per livelli in III secondaria I grado</a:t>
            </a:r>
            <a:endParaRPr lang="it-IT" sz="1000" dirty="0">
              <a:solidFill>
                <a:schemeClr val="bg1"/>
              </a:solidFill>
              <a:latin typeface="Verdana" panose="020B0604030504040204" pitchFamily="34" charset="0"/>
              <a:ea typeface="Verdana" panose="020B0604030504040204" pitchFamily="34" charset="0"/>
            </a:endParaRPr>
          </a:p>
        </p:txBody>
      </p:sp>
      <p:graphicFrame>
        <p:nvGraphicFramePr>
          <p:cNvPr id="31" name="Table 30"/>
          <p:cNvGraphicFramePr>
            <a:graphicFrameLocks noGrp="1"/>
          </p:cNvGraphicFramePr>
          <p:nvPr/>
        </p:nvGraphicFramePr>
        <p:xfrm>
          <a:off x="8852400" y="1119600"/>
          <a:ext cx="3106992" cy="370840"/>
        </p:xfrm>
        <a:graphic>
          <a:graphicData uri="http://schemas.openxmlformats.org/drawingml/2006/table">
            <a:tbl>
              <a:tblPr firstRow="1" bandRow="1">
                <a:tableStyleId>{93296810-A885-4BE3-A3E7-6D5BEEA58F35}</a:tableStyleId>
              </a:tblPr>
              <a:tblGrid>
                <a:gridCol w="1035664"/>
                <a:gridCol w="1035664"/>
                <a:gridCol w="1035664"/>
              </a:tblGrid>
              <a:tr h="370840">
                <a:tc>
                  <a:txBody>
                    <a:bodyPr/>
                    <a:lstStyle/>
                    <a:p>
                      <a:pPr algn="ctr"/>
                      <a:r>
                        <a:rPr lang="it-IT" sz="1400" b="1" spc="-80" baseline="0" dirty="0">
                          <a:latin typeface="Verdana" panose="020B0604030504040204" pitchFamily="34" charset="0"/>
                          <a:ea typeface="Verdana" panose="020B0604030504040204" pitchFamily="34" charset="0"/>
                        </a:rPr>
                        <a:t>pre-A1</a:t>
                      </a:r>
                      <a:endParaRPr lang="it-IT" sz="1400" b="1" dirty="0">
                        <a:latin typeface="Verdana" panose="020B0604030504040204" pitchFamily="34" charset="0"/>
                        <a:ea typeface="Verdana" panose="020B060403050404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400" dirty="0">
                          <a:latin typeface="Verdana" panose="020B0604030504040204" pitchFamily="34" charset="0"/>
                          <a:ea typeface="Verdana" panose="020B0604030504040204" pitchFamily="34" charset="0"/>
                        </a:rPr>
                        <a:t>A1</a:t>
                      </a: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400" dirty="0">
                          <a:latin typeface="Verdana" panose="020B0604030504040204" pitchFamily="34" charset="0"/>
                          <a:ea typeface="Verdana" panose="020B0604030504040204" pitchFamily="34" charset="0"/>
                        </a:rPr>
                        <a:t>A2</a:t>
                      </a: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3" name="TextBox 32"/>
          <p:cNvSpPr txBox="1"/>
          <p:nvPr/>
        </p:nvSpPr>
        <p:spPr>
          <a:xfrm>
            <a:off x="7505699" y="2667124"/>
            <a:ext cx="4651479" cy="3970318"/>
          </a:xfrm>
          <a:prstGeom prst="rect">
            <a:avLst/>
          </a:prstGeom>
          <a:noFill/>
        </p:spPr>
        <p:txBody>
          <a:bodyPr wrap="square" rtlCol="0">
            <a:spAutoFit/>
          </a:bodyPr>
          <a:lstStyle/>
          <a:p>
            <a:pPr marL="179705" indent="-179705" algn="just">
              <a:buFont typeface="Arial" panose="020B0604020202020204" pitchFamily="34" charset="0"/>
              <a:buChar char="•"/>
            </a:pPr>
            <a:r>
              <a:rPr lang="it-IT" spc="-50" dirty="0">
                <a:solidFill>
                  <a:schemeClr val="bg1"/>
                </a:solidFill>
                <a:latin typeface="Verdana" panose="020B0604030504040204" pitchFamily="34" charset="0"/>
                <a:ea typeface="Verdana" panose="020B0604030504040204" pitchFamily="34" charset="0"/>
              </a:rPr>
              <a:t>Su base </a:t>
            </a:r>
            <a:r>
              <a:rPr lang="it-IT" b="1" spc="-50" dirty="0">
                <a:solidFill>
                  <a:srgbClr val="2A5783"/>
                </a:solidFill>
                <a:latin typeface="Verdana" panose="020B0604030504040204" pitchFamily="34" charset="0"/>
                <a:ea typeface="Verdana" panose="020B0604030504040204" pitchFamily="34" charset="0"/>
              </a:rPr>
              <a:t>nazionale</a:t>
            </a:r>
            <a:r>
              <a:rPr lang="it-IT" spc="-50" dirty="0">
                <a:solidFill>
                  <a:schemeClr val="bg1"/>
                </a:solidFill>
                <a:latin typeface="Verdana" panose="020B0604030504040204" pitchFamily="34" charset="0"/>
                <a:ea typeface="Verdana" panose="020B0604030504040204" pitchFamily="34" charset="0"/>
              </a:rPr>
              <a:t>, il </a:t>
            </a:r>
            <a:r>
              <a:rPr lang="it-IT" b="1" spc="-50" dirty="0">
                <a:solidFill>
                  <a:srgbClr val="2A5783"/>
                </a:solidFill>
                <a:latin typeface="Verdana" panose="020B0604030504040204" pitchFamily="34" charset="0"/>
                <a:ea typeface="Verdana" panose="020B0604030504040204" pitchFamily="34" charset="0"/>
              </a:rPr>
              <a:t>22%</a:t>
            </a:r>
            <a:r>
              <a:rPr lang="it-IT" spc="-50" dirty="0">
                <a:solidFill>
                  <a:schemeClr val="bg1"/>
                </a:solidFill>
                <a:latin typeface="Verdana" panose="020B0604030504040204" pitchFamily="34" charset="0"/>
                <a:ea typeface="Verdana" panose="020B0604030504040204" pitchFamily="34" charset="0"/>
              </a:rPr>
              <a:t> degli allievi non raggiungono il livello previsto (</a:t>
            </a:r>
            <a:r>
              <a:rPr lang="it-IT" b="1" spc="-50" dirty="0">
                <a:solidFill>
                  <a:schemeClr val="bg1"/>
                </a:solidFill>
                <a:latin typeface="Verdana" panose="020B0604030504040204" pitchFamily="34" charset="0"/>
                <a:ea typeface="Verdana" panose="020B0604030504040204" pitchFamily="34" charset="0"/>
              </a:rPr>
              <a:t>A2</a:t>
            </a:r>
            <a:r>
              <a:rPr lang="it-IT" spc="-50" dirty="0">
                <a:solidFill>
                  <a:schemeClr val="bg1"/>
                </a:solidFill>
                <a:latin typeface="Verdana" panose="020B0604030504040204" pitchFamily="34" charset="0"/>
                <a:ea typeface="Verdana" panose="020B0604030504040204" pitchFamily="34" charset="0"/>
              </a:rPr>
              <a:t>) nell’abilità di lettura in Inglese al termine del primo ciclo</a:t>
            </a:r>
            <a:endParaRPr lang="it-IT" spc="-50" dirty="0">
              <a:solidFill>
                <a:schemeClr val="bg1"/>
              </a:solidFill>
              <a:latin typeface="Verdana" panose="020B0604030504040204" pitchFamily="34" charset="0"/>
              <a:ea typeface="Verdana" panose="020B0604030504040204" pitchFamily="34" charset="0"/>
            </a:endParaRPr>
          </a:p>
          <a:p>
            <a:pPr marL="179705" indent="-179705" algn="just">
              <a:buFont typeface="Arial" panose="020B0604020202020204" pitchFamily="34" charset="0"/>
              <a:buChar char="•"/>
            </a:pPr>
            <a:r>
              <a:rPr lang="it-IT" spc="-50" dirty="0">
                <a:solidFill>
                  <a:schemeClr val="bg1"/>
                </a:solidFill>
                <a:latin typeface="Verdana" panose="020B0604030504040204" pitchFamily="34" charset="0"/>
                <a:ea typeface="Verdana" panose="020B0604030504040204" pitchFamily="34" charset="0"/>
              </a:rPr>
              <a:t>In </a:t>
            </a:r>
            <a:r>
              <a:rPr lang="it-IT" b="1" spc="-50" dirty="0">
                <a:solidFill>
                  <a:srgbClr val="2A5783"/>
                </a:solidFill>
                <a:latin typeface="Verdana" panose="020B0604030504040204" pitchFamily="34" charset="0"/>
                <a:ea typeface="Verdana" panose="020B0604030504040204" pitchFamily="34" charset="0"/>
              </a:rPr>
              <a:t>Calabria</a:t>
            </a:r>
            <a:r>
              <a:rPr lang="it-IT" spc="-50" dirty="0">
                <a:solidFill>
                  <a:schemeClr val="bg1"/>
                </a:solidFill>
                <a:latin typeface="Verdana" panose="020B0604030504040204" pitchFamily="34" charset="0"/>
                <a:ea typeface="Verdana" panose="020B0604030504040204" pitchFamily="34" charset="0"/>
              </a:rPr>
              <a:t> tale situazione riguarda quasi </a:t>
            </a:r>
            <a:r>
              <a:rPr lang="it-IT" b="1" spc="-50" dirty="0">
                <a:solidFill>
                  <a:srgbClr val="2A5783"/>
                </a:solidFill>
                <a:latin typeface="Verdana" panose="020B0604030504040204" pitchFamily="34" charset="0"/>
                <a:ea typeface="Verdana" panose="020B0604030504040204" pitchFamily="34" charset="0"/>
              </a:rPr>
              <a:t>2 allievi su 5 </a:t>
            </a:r>
            <a:r>
              <a:rPr lang="it-IT" spc="-50" dirty="0">
                <a:solidFill>
                  <a:schemeClr val="bg1"/>
                </a:solidFill>
                <a:latin typeface="Verdana" panose="020B0604030504040204" pitchFamily="34" charset="0"/>
                <a:ea typeface="Verdana" panose="020B0604030504040204" pitchFamily="34" charset="0"/>
              </a:rPr>
              <a:t>(</a:t>
            </a:r>
            <a:r>
              <a:rPr lang="it-IT" b="1" spc="-50" dirty="0">
                <a:solidFill>
                  <a:srgbClr val="2A5783"/>
                </a:solidFill>
                <a:latin typeface="Verdana" panose="020B0604030504040204" pitchFamily="34" charset="0"/>
                <a:ea typeface="Verdana" panose="020B0604030504040204" pitchFamily="34" charset="0"/>
              </a:rPr>
              <a:t>38%</a:t>
            </a:r>
            <a:r>
              <a:rPr lang="it-IT" spc="-50" dirty="0">
                <a:solidFill>
                  <a:schemeClr val="bg1"/>
                </a:solidFill>
                <a:latin typeface="Verdana" panose="020B0604030504040204" pitchFamily="34" charset="0"/>
                <a:ea typeface="Verdana" panose="020B0604030504040204" pitchFamily="34" charset="0"/>
              </a:rPr>
              <a:t>), inclusa una quota rilevante (</a:t>
            </a:r>
            <a:r>
              <a:rPr lang="el-GR" b="1" spc="-50" dirty="0">
                <a:solidFill>
                  <a:srgbClr val="2A5783"/>
                </a:solidFill>
                <a:latin typeface="Verdana" panose="020B0604030504040204" pitchFamily="34" charset="0"/>
                <a:ea typeface="Verdana" panose="020B0604030504040204" pitchFamily="34" charset="0"/>
              </a:rPr>
              <a:t>~</a:t>
            </a:r>
            <a:r>
              <a:rPr lang="it-IT" b="1" spc="-50" dirty="0">
                <a:solidFill>
                  <a:srgbClr val="2A5783"/>
                </a:solidFill>
                <a:latin typeface="Verdana" panose="020B0604030504040204" pitchFamily="34" charset="0"/>
                <a:ea typeface="Verdana" panose="020B0604030504040204" pitchFamily="34" charset="0"/>
              </a:rPr>
              <a:t>10%</a:t>
            </a:r>
            <a:r>
              <a:rPr lang="it-IT" spc="-50" dirty="0">
                <a:solidFill>
                  <a:schemeClr val="bg1"/>
                </a:solidFill>
                <a:latin typeface="Verdana" panose="020B0604030504040204" pitchFamily="34" charset="0"/>
                <a:ea typeface="Verdana" panose="020B0604030504040204" pitchFamily="34" charset="0"/>
              </a:rPr>
              <a:t>) di allievi che non raggiungono neppure il livello previsto in V primaria (</a:t>
            </a:r>
            <a:r>
              <a:rPr lang="it-IT" b="1" spc="-50" dirty="0">
                <a:solidFill>
                  <a:schemeClr val="bg1"/>
                </a:solidFill>
                <a:latin typeface="Verdana" panose="020B0604030504040204" pitchFamily="34" charset="0"/>
                <a:ea typeface="Verdana" panose="020B0604030504040204" pitchFamily="34" charset="0"/>
              </a:rPr>
              <a:t>A1</a:t>
            </a:r>
            <a:r>
              <a:rPr lang="it-IT" spc="-50" dirty="0">
                <a:solidFill>
                  <a:schemeClr val="bg1"/>
                </a:solidFill>
                <a:latin typeface="Verdana" panose="020B0604030504040204" pitchFamily="34" charset="0"/>
                <a:ea typeface="Verdana" panose="020B0604030504040204" pitchFamily="34" charset="0"/>
              </a:rPr>
              <a:t>)</a:t>
            </a:r>
            <a:endParaRPr lang="it-IT" spc="-50" dirty="0">
              <a:solidFill>
                <a:schemeClr val="bg1"/>
              </a:solidFill>
              <a:latin typeface="Verdana" panose="020B0604030504040204" pitchFamily="34" charset="0"/>
              <a:ea typeface="Verdana" panose="020B0604030504040204" pitchFamily="34" charset="0"/>
            </a:endParaRPr>
          </a:p>
          <a:p>
            <a:pPr marL="179705" indent="-179705" algn="just">
              <a:buFont typeface="Arial" panose="020B0604020202020204" pitchFamily="34" charset="0"/>
              <a:buChar char="•"/>
            </a:pPr>
            <a:r>
              <a:rPr lang="it-IT" spc="-50" dirty="0">
                <a:solidFill>
                  <a:schemeClr val="bg1"/>
                </a:solidFill>
                <a:latin typeface="Verdana" panose="020B0604030504040204" pitchFamily="34" charset="0"/>
                <a:ea typeface="Verdana" panose="020B0604030504040204" pitchFamily="34" charset="0"/>
              </a:rPr>
              <a:t>La percentuale di studenti che in Calabria si collocano al livello </a:t>
            </a:r>
            <a:r>
              <a:rPr lang="it-IT" b="1" spc="-50" dirty="0">
                <a:solidFill>
                  <a:schemeClr val="bg1"/>
                </a:solidFill>
                <a:latin typeface="Verdana" panose="020B0604030504040204" pitchFamily="34" charset="0"/>
                <a:ea typeface="Verdana" panose="020B0604030504040204" pitchFamily="34" charset="0"/>
              </a:rPr>
              <a:t>A2</a:t>
            </a:r>
            <a:r>
              <a:rPr lang="it-IT" spc="-50" dirty="0">
                <a:solidFill>
                  <a:schemeClr val="bg1"/>
                </a:solidFill>
                <a:latin typeface="Verdana" panose="020B0604030504040204" pitchFamily="34" charset="0"/>
                <a:ea typeface="Verdana" panose="020B0604030504040204" pitchFamily="34" charset="0"/>
              </a:rPr>
              <a:t> è </a:t>
            </a:r>
            <a:r>
              <a:rPr lang="it-IT" b="1" spc="-50" dirty="0">
                <a:solidFill>
                  <a:srgbClr val="2A5783"/>
                </a:solidFill>
                <a:latin typeface="Verdana" panose="020B0604030504040204" pitchFamily="34" charset="0"/>
                <a:ea typeface="Verdana" panose="020B0604030504040204" pitchFamily="34" charset="0"/>
              </a:rPr>
              <a:t>poco inferiore</a:t>
            </a:r>
            <a:r>
              <a:rPr lang="it-IT" spc="-50" dirty="0">
                <a:solidFill>
                  <a:schemeClr val="bg1"/>
                </a:solidFill>
                <a:latin typeface="Verdana" panose="020B0604030504040204" pitchFamily="34" charset="0"/>
                <a:ea typeface="Verdana" panose="020B0604030504040204" pitchFamily="34" charset="0"/>
              </a:rPr>
              <a:t> a quella rilevata nella macro-area </a:t>
            </a:r>
            <a:r>
              <a:rPr lang="it-IT" b="1" spc="-50" dirty="0">
                <a:solidFill>
                  <a:srgbClr val="2A5783"/>
                </a:solidFill>
                <a:latin typeface="Verdana" panose="020B0604030504040204" pitchFamily="34" charset="0"/>
                <a:ea typeface="Verdana" panose="020B0604030504040204" pitchFamily="34" charset="0"/>
              </a:rPr>
              <a:t>Sud e Isole</a:t>
            </a:r>
            <a:r>
              <a:rPr lang="it-IT" spc="-50" dirty="0">
                <a:solidFill>
                  <a:schemeClr val="bg1"/>
                </a:solidFill>
                <a:latin typeface="Verdana" panose="020B0604030504040204" pitchFamily="34" charset="0"/>
                <a:ea typeface="Verdana" panose="020B0604030504040204" pitchFamily="34" charset="0"/>
              </a:rPr>
              <a:t> (costituita da Basilicata, Calabria, Sicilia, Sardegna)</a:t>
            </a:r>
            <a:r>
              <a:rPr lang="it-IT" b="1" spc="-50" dirty="0">
                <a:solidFill>
                  <a:srgbClr val="2A5783"/>
                </a:solidFill>
                <a:latin typeface="Verdana" panose="020B0604030504040204" pitchFamily="34" charset="0"/>
                <a:ea typeface="Verdana" panose="020B0604030504040204" pitchFamily="34" charset="0"/>
              </a:rPr>
              <a:t> </a:t>
            </a:r>
            <a:endParaRPr lang="it-IT" b="1" spc="-50" dirty="0">
              <a:solidFill>
                <a:schemeClr val="bg1"/>
              </a:solidFill>
              <a:latin typeface="Verdana" panose="020B0604030504040204" pitchFamily="34" charset="0"/>
              <a:ea typeface="Verdana" panose="020B060403050404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spc="-120" dirty="0">
                <a:solidFill>
                  <a:schemeClr val="bg1"/>
                </a:solidFill>
                <a:latin typeface="Verdana" panose="020B0604030504040204" pitchFamily="34" charset="0"/>
                <a:ea typeface="Verdana" panose="020B0604030504040204" pitchFamily="34" charset="0"/>
              </a:rPr>
              <a:t>I RISULTATI IN INGLESE </a:t>
            </a:r>
            <a:r>
              <a:rPr lang="it-IT" sz="2200" b="1" i="1" spc="-120" dirty="0">
                <a:solidFill>
                  <a:schemeClr val="bg1"/>
                </a:solidFill>
                <a:latin typeface="Verdana" panose="020B0604030504040204" pitchFamily="34" charset="0"/>
                <a:ea typeface="Verdana" panose="020B0604030504040204" pitchFamily="34" charset="0"/>
              </a:rPr>
              <a:t>LISTENING</a:t>
            </a:r>
            <a:r>
              <a:rPr lang="it-IT" sz="2200" b="1" spc="-120" dirty="0">
                <a:solidFill>
                  <a:schemeClr val="bg1"/>
                </a:solidFill>
                <a:latin typeface="Verdana" panose="020B0604030504040204" pitchFamily="34" charset="0"/>
                <a:ea typeface="Verdana" panose="020B0604030504040204" pitchFamily="34" charset="0"/>
              </a:rPr>
              <a:t> - III SECONDARIA I GRADO </a:t>
            </a:r>
            <a:endParaRPr lang="it-IT" sz="2200" b="1" spc="-120" dirty="0">
              <a:solidFill>
                <a:schemeClr val="bg1"/>
              </a:solidFill>
              <a:latin typeface="Verdana" panose="020B0604030504040204" pitchFamily="34" charset="0"/>
              <a:ea typeface="Verdana" panose="020B0604030504040204" pitchFamily="34"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82410" y="1683662"/>
            <a:ext cx="5885517" cy="4671397"/>
          </a:xfrm>
          <a:prstGeom prst="rect">
            <a:avLst/>
          </a:prstGeom>
        </p:spPr>
      </p:pic>
      <p:sp>
        <p:nvSpPr>
          <p:cNvPr id="5" name="TextBox 4"/>
          <p:cNvSpPr txBox="1"/>
          <p:nvPr/>
        </p:nvSpPr>
        <p:spPr>
          <a:xfrm>
            <a:off x="8634588" y="4219432"/>
            <a:ext cx="1087666" cy="523220"/>
          </a:xfrm>
          <a:prstGeom prst="rect">
            <a:avLst/>
          </a:prstGeom>
          <a:noFill/>
        </p:spPr>
        <p:txBody>
          <a:bodyPr wrap="square" rtlCol="0">
            <a:spAutoFit/>
          </a:bodyPr>
          <a:lstStyle/>
          <a:p>
            <a:pPr algn="ctr"/>
            <a:r>
              <a:rPr lang="it-IT" sz="2800" b="1" spc="-100" dirty="0">
                <a:solidFill>
                  <a:schemeClr val="bg1"/>
                </a:solidFill>
                <a:latin typeface="Verdana" panose="020B0604030504040204" pitchFamily="34" charset="0"/>
                <a:ea typeface="Verdana" panose="020B0604030504040204" pitchFamily="34" charset="0"/>
              </a:rPr>
              <a:t>62</a:t>
            </a:r>
            <a:r>
              <a:rPr lang="it-IT" sz="2000" b="1" spc="-100" dirty="0">
                <a:solidFill>
                  <a:schemeClr val="bg1"/>
                </a:solidFill>
                <a:latin typeface="Verdana" panose="020B0604030504040204" pitchFamily="34" charset="0"/>
                <a:ea typeface="Verdana" panose="020B0604030504040204" pitchFamily="34" charset="0"/>
              </a:rPr>
              <a:t>%</a:t>
            </a:r>
            <a:endParaRPr lang="it-IT" sz="2000" b="1" spc="-100" dirty="0">
              <a:solidFill>
                <a:schemeClr val="bg1"/>
              </a:solidFill>
              <a:latin typeface="Verdana" panose="020B0604030504040204" pitchFamily="34" charset="0"/>
              <a:ea typeface="Verdana" panose="020B0604030504040204" pitchFamily="34" charset="0"/>
            </a:endParaRPr>
          </a:p>
        </p:txBody>
      </p:sp>
      <p:sp>
        <p:nvSpPr>
          <p:cNvPr id="6" name="TextBox 5"/>
          <p:cNvSpPr txBox="1"/>
          <p:nvPr/>
        </p:nvSpPr>
        <p:spPr>
          <a:xfrm>
            <a:off x="9724722" y="4385744"/>
            <a:ext cx="1087666" cy="523220"/>
          </a:xfrm>
          <a:prstGeom prst="rect">
            <a:avLst/>
          </a:prstGeom>
          <a:noFill/>
        </p:spPr>
        <p:txBody>
          <a:bodyPr wrap="square" rtlCol="0">
            <a:spAutoFit/>
          </a:bodyPr>
          <a:lstStyle/>
          <a:p>
            <a:pPr algn="ctr"/>
            <a:r>
              <a:rPr lang="it-IT" sz="2800" b="1" spc="-100" dirty="0">
                <a:solidFill>
                  <a:schemeClr val="bg1"/>
                </a:solidFill>
                <a:latin typeface="Verdana" panose="020B0604030504040204" pitchFamily="34" charset="0"/>
                <a:ea typeface="Verdana" panose="020B0604030504040204" pitchFamily="34" charset="0"/>
              </a:rPr>
              <a:t>39</a:t>
            </a:r>
            <a:r>
              <a:rPr lang="it-IT" sz="2000" b="1" spc="-100" dirty="0">
                <a:solidFill>
                  <a:schemeClr val="bg1"/>
                </a:solidFill>
                <a:latin typeface="Verdana" panose="020B0604030504040204" pitchFamily="34" charset="0"/>
                <a:ea typeface="Verdana" panose="020B0604030504040204" pitchFamily="34" charset="0"/>
              </a:rPr>
              <a:t>%</a:t>
            </a:r>
            <a:endParaRPr lang="it-IT" sz="2000" b="1" spc="-100" dirty="0">
              <a:solidFill>
                <a:schemeClr val="bg1"/>
              </a:solidFill>
              <a:latin typeface="Verdana" panose="020B0604030504040204" pitchFamily="34" charset="0"/>
              <a:ea typeface="Verdana" panose="020B0604030504040204" pitchFamily="34" charset="0"/>
            </a:endParaRPr>
          </a:p>
        </p:txBody>
      </p:sp>
      <p:sp>
        <p:nvSpPr>
          <p:cNvPr id="7" name="TextBox 6"/>
          <p:cNvSpPr txBox="1"/>
          <p:nvPr/>
        </p:nvSpPr>
        <p:spPr>
          <a:xfrm>
            <a:off x="9197153" y="1440882"/>
            <a:ext cx="1371679" cy="523220"/>
          </a:xfrm>
          <a:prstGeom prst="rect">
            <a:avLst/>
          </a:prstGeom>
          <a:noFill/>
        </p:spPr>
        <p:txBody>
          <a:bodyPr wrap="square" rtlCol="0">
            <a:spAutoFit/>
          </a:bodyPr>
          <a:lstStyle/>
          <a:p>
            <a:pPr algn="ctr"/>
            <a:r>
              <a:rPr lang="it-IT" sz="2800" b="1" spc="-100" dirty="0">
                <a:solidFill>
                  <a:schemeClr val="bg1"/>
                </a:solidFill>
                <a:highlight>
                  <a:srgbClr val="3F7874"/>
                </a:highlight>
                <a:latin typeface="Verdana" panose="020B0604030504040204" pitchFamily="34" charset="0"/>
                <a:ea typeface="Verdana" panose="020B0604030504040204" pitchFamily="34" charset="0"/>
              </a:rPr>
              <a:t>A2</a:t>
            </a:r>
            <a:endParaRPr lang="it-IT" sz="2000" b="1" spc="-100" dirty="0">
              <a:solidFill>
                <a:schemeClr val="bg1"/>
              </a:solidFill>
              <a:highlight>
                <a:srgbClr val="3F7874"/>
              </a:highlight>
              <a:latin typeface="Verdana" panose="020B0604030504040204" pitchFamily="34" charset="0"/>
              <a:ea typeface="Verdana" panose="020B0604030504040204" pitchFamily="34" charset="0"/>
            </a:endParaRPr>
          </a:p>
        </p:txBody>
      </p:sp>
      <p:sp>
        <p:nvSpPr>
          <p:cNvPr id="8" name="TextBox 7"/>
          <p:cNvSpPr txBox="1"/>
          <p:nvPr/>
        </p:nvSpPr>
        <p:spPr>
          <a:xfrm>
            <a:off x="10725347" y="1440882"/>
            <a:ext cx="1371679" cy="523220"/>
          </a:xfrm>
          <a:prstGeom prst="rect">
            <a:avLst/>
          </a:prstGeom>
          <a:noFill/>
        </p:spPr>
        <p:txBody>
          <a:bodyPr wrap="square" rtlCol="0">
            <a:spAutoFit/>
          </a:bodyPr>
          <a:lstStyle/>
          <a:p>
            <a:pPr algn="ctr"/>
            <a:r>
              <a:rPr lang="it-IT" sz="2800" b="1" spc="-100" dirty="0">
                <a:solidFill>
                  <a:schemeClr val="bg1"/>
                </a:solidFill>
                <a:highlight>
                  <a:srgbClr val="3F7874"/>
                </a:highlight>
                <a:latin typeface="Verdana" panose="020B0604030504040204" pitchFamily="34" charset="0"/>
                <a:ea typeface="Verdana" panose="020B0604030504040204" pitchFamily="34" charset="0"/>
              </a:rPr>
              <a:t>A2</a:t>
            </a:r>
            <a:endParaRPr lang="it-IT" sz="2000" b="1" spc="-100" dirty="0">
              <a:solidFill>
                <a:schemeClr val="bg1"/>
              </a:solidFill>
              <a:highlight>
                <a:srgbClr val="3F7874"/>
              </a:highlight>
              <a:latin typeface="Verdana" panose="020B0604030504040204" pitchFamily="34" charset="0"/>
              <a:ea typeface="Verdana" panose="020B0604030504040204" pitchFamily="34" charset="0"/>
            </a:endParaRPr>
          </a:p>
        </p:txBody>
      </p:sp>
      <p:sp>
        <p:nvSpPr>
          <p:cNvPr id="9" name="TextBox 8"/>
          <p:cNvSpPr txBox="1"/>
          <p:nvPr/>
        </p:nvSpPr>
        <p:spPr>
          <a:xfrm>
            <a:off x="9197153" y="2045770"/>
            <a:ext cx="1371679" cy="523220"/>
          </a:xfrm>
          <a:prstGeom prst="rect">
            <a:avLst/>
          </a:prstGeom>
          <a:noFill/>
        </p:spPr>
        <p:txBody>
          <a:bodyPr wrap="square" rtlCol="0">
            <a:spAutoFit/>
          </a:bodyPr>
          <a:lstStyle/>
          <a:p>
            <a:pPr algn="ctr"/>
            <a:r>
              <a:rPr lang="it-IT" sz="2800" b="1" spc="-100" dirty="0">
                <a:solidFill>
                  <a:schemeClr val="bg1"/>
                </a:solidFill>
                <a:highlight>
                  <a:srgbClr val="5FABA5"/>
                </a:highlight>
                <a:latin typeface="Verdana" panose="020B0604030504040204" pitchFamily="34" charset="0"/>
                <a:ea typeface="Verdana" panose="020B0604030504040204" pitchFamily="34" charset="0"/>
              </a:rPr>
              <a:t>A2</a:t>
            </a:r>
            <a:endParaRPr lang="it-IT" sz="2000" b="1" spc="-100" dirty="0">
              <a:solidFill>
                <a:schemeClr val="bg1"/>
              </a:solidFill>
              <a:highlight>
                <a:srgbClr val="5FABA5"/>
              </a:highlight>
              <a:latin typeface="Verdana" panose="020B0604030504040204" pitchFamily="34" charset="0"/>
              <a:ea typeface="Verdana" panose="020B0604030504040204" pitchFamily="34" charset="0"/>
            </a:endParaRPr>
          </a:p>
        </p:txBody>
      </p:sp>
      <p:sp>
        <p:nvSpPr>
          <p:cNvPr id="10" name="TextBox 9"/>
          <p:cNvSpPr txBox="1"/>
          <p:nvPr/>
        </p:nvSpPr>
        <p:spPr>
          <a:xfrm>
            <a:off x="10725347" y="2045770"/>
            <a:ext cx="1371679" cy="523220"/>
          </a:xfrm>
          <a:prstGeom prst="rect">
            <a:avLst/>
          </a:prstGeom>
          <a:noFill/>
        </p:spPr>
        <p:txBody>
          <a:bodyPr wrap="square" rtlCol="0">
            <a:spAutoFit/>
          </a:bodyPr>
          <a:lstStyle/>
          <a:p>
            <a:pPr algn="ctr"/>
            <a:r>
              <a:rPr lang="it-IT" sz="2800" b="1" spc="-100" dirty="0">
                <a:solidFill>
                  <a:schemeClr val="bg1"/>
                </a:solidFill>
                <a:highlight>
                  <a:srgbClr val="5FABA5"/>
                </a:highlight>
                <a:latin typeface="Verdana" panose="020B0604030504040204" pitchFamily="34" charset="0"/>
                <a:ea typeface="Verdana" panose="020B0604030504040204" pitchFamily="34" charset="0"/>
              </a:rPr>
              <a:t>A1</a:t>
            </a:r>
            <a:endParaRPr lang="it-IT" sz="2000" b="1" spc="-100" dirty="0">
              <a:solidFill>
                <a:schemeClr val="bg1"/>
              </a:solidFill>
              <a:highlight>
                <a:srgbClr val="5FABA5"/>
              </a:highlight>
              <a:latin typeface="Verdana" panose="020B0604030504040204" pitchFamily="34" charset="0"/>
              <a:ea typeface="Verdana" panose="020B0604030504040204" pitchFamily="34" charset="0"/>
            </a:endParaRPr>
          </a:p>
        </p:txBody>
      </p:sp>
      <p:sp>
        <p:nvSpPr>
          <p:cNvPr id="11" name="TextBox 10"/>
          <p:cNvSpPr txBox="1"/>
          <p:nvPr/>
        </p:nvSpPr>
        <p:spPr>
          <a:xfrm>
            <a:off x="8751593" y="2650658"/>
            <a:ext cx="2262797" cy="461665"/>
          </a:xfrm>
          <a:prstGeom prst="rect">
            <a:avLst/>
          </a:prstGeom>
          <a:noFill/>
        </p:spPr>
        <p:txBody>
          <a:bodyPr wrap="square" rtlCol="0">
            <a:spAutoFit/>
          </a:bodyPr>
          <a:lstStyle/>
          <a:p>
            <a:pPr algn="ctr"/>
            <a:r>
              <a:rPr lang="it-IT" sz="2400" b="1" spc="-150" dirty="0">
                <a:solidFill>
                  <a:schemeClr val="bg1"/>
                </a:solidFill>
                <a:highlight>
                  <a:srgbClr val="7C1413"/>
                </a:highlight>
                <a:latin typeface="Verdana" panose="020B0604030504040204" pitchFamily="34" charset="0"/>
                <a:ea typeface="Verdana" panose="020B0604030504040204" pitchFamily="34" charset="0"/>
              </a:rPr>
              <a:t>pre-A1/A1</a:t>
            </a:r>
            <a:endParaRPr lang="it-IT" sz="2400" b="1" spc="-150" dirty="0">
              <a:solidFill>
                <a:schemeClr val="bg1"/>
              </a:solidFill>
              <a:highlight>
                <a:srgbClr val="7C1413"/>
              </a:highlight>
              <a:latin typeface="Verdana" panose="020B0604030504040204" pitchFamily="34" charset="0"/>
              <a:ea typeface="Verdana" panose="020B0604030504040204" pitchFamily="34" charset="0"/>
            </a:endParaRPr>
          </a:p>
        </p:txBody>
      </p:sp>
      <p:sp>
        <p:nvSpPr>
          <p:cNvPr id="13" name="TextBox 12"/>
          <p:cNvSpPr txBox="1"/>
          <p:nvPr/>
        </p:nvSpPr>
        <p:spPr>
          <a:xfrm>
            <a:off x="6515100" y="5476443"/>
            <a:ext cx="5686701" cy="1200329"/>
          </a:xfrm>
          <a:prstGeom prst="rect">
            <a:avLst/>
          </a:prstGeom>
          <a:noFill/>
        </p:spPr>
        <p:txBody>
          <a:bodyPr wrap="square" rtlCol="0">
            <a:spAutoFit/>
          </a:bodyPr>
          <a:lstStyle/>
          <a:p>
            <a:pPr marL="180975" indent="-180975"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Risultato medio </a:t>
            </a:r>
            <a:r>
              <a:rPr lang="it-IT" b="1" dirty="0">
                <a:solidFill>
                  <a:srgbClr val="2A5783"/>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Livello A2</a:t>
            </a:r>
            <a:endParaRPr lang="it-IT" dirty="0">
              <a:solidFill>
                <a:schemeClr val="bg1"/>
              </a:solidFill>
              <a:latin typeface="Verdana" panose="020B0604030504040204" pitchFamily="34" charset="0"/>
              <a:ea typeface="Verdana" panose="020B0604030504040204" pitchFamily="34" charset="0"/>
            </a:endParaRPr>
          </a:p>
          <a:p>
            <a:pPr marL="180975" indent="-180975" algn="just">
              <a:buFont typeface="Arial" panose="020B0604020202020204" pitchFamily="34" charset="0"/>
              <a:buChar char="•"/>
            </a:pPr>
            <a:r>
              <a:rPr lang="it-IT" spc="-80" dirty="0">
                <a:solidFill>
                  <a:schemeClr val="bg1"/>
                </a:solidFill>
                <a:latin typeface="Verdana" panose="020B0604030504040204" pitchFamily="34" charset="0"/>
                <a:ea typeface="Verdana" panose="020B0604030504040204" pitchFamily="34" charset="0"/>
              </a:rPr>
              <a:t>Esito </a:t>
            </a:r>
            <a:r>
              <a:rPr lang="it-IT" b="1" spc="-80" dirty="0">
                <a:solidFill>
                  <a:srgbClr val="2A5783"/>
                </a:solidFill>
                <a:latin typeface="Verdana" panose="020B0604030504040204" pitchFamily="34" charset="0"/>
                <a:ea typeface="Verdana" panose="020B0604030504040204" pitchFamily="34" charset="0"/>
              </a:rPr>
              <a:t>Calabria</a:t>
            </a:r>
            <a:r>
              <a:rPr lang="it-IT" spc="-80" dirty="0">
                <a:solidFill>
                  <a:schemeClr val="bg1"/>
                </a:solidFill>
                <a:latin typeface="Verdana" panose="020B0604030504040204" pitchFamily="34" charset="0"/>
                <a:ea typeface="Verdana" panose="020B0604030504040204" pitchFamily="34" charset="0"/>
              </a:rPr>
              <a:t> molto inferiore: </a:t>
            </a:r>
            <a:r>
              <a:rPr lang="it-IT" b="1" spc="-80" dirty="0">
                <a:solidFill>
                  <a:schemeClr val="bg1"/>
                </a:solidFill>
                <a:latin typeface="Verdana" panose="020B0604030504040204" pitchFamily="34" charset="0"/>
                <a:ea typeface="Verdana" panose="020B0604030504040204" pitchFamily="34" charset="0"/>
              </a:rPr>
              <a:t>media</a:t>
            </a:r>
            <a:r>
              <a:rPr lang="it-IT" spc="-80" dirty="0">
                <a:solidFill>
                  <a:schemeClr val="bg1"/>
                </a:solidFill>
                <a:latin typeface="Verdana" panose="020B0604030504040204" pitchFamily="34" charset="0"/>
                <a:ea typeface="Verdana" panose="020B0604030504040204" pitchFamily="34" charset="0"/>
              </a:rPr>
              <a:t> A1, </a:t>
            </a:r>
            <a:r>
              <a:rPr lang="it-IT" b="1" i="1" spc="-80" dirty="0">
                <a:solidFill>
                  <a:schemeClr val="bg1"/>
                </a:solidFill>
                <a:latin typeface="Verdana" panose="020B0604030504040204" pitchFamily="34" charset="0"/>
                <a:ea typeface="Verdana" panose="020B0604030504040204" pitchFamily="34" charset="0"/>
              </a:rPr>
              <a:t>fragili</a:t>
            </a:r>
            <a:r>
              <a:rPr lang="it-IT" spc="-80" dirty="0">
                <a:solidFill>
                  <a:schemeClr val="bg1"/>
                </a:solidFill>
                <a:latin typeface="Verdana" panose="020B0604030504040204" pitchFamily="34" charset="0"/>
                <a:ea typeface="Verdana" panose="020B0604030504040204" pitchFamily="34" charset="0"/>
              </a:rPr>
              <a:t> pre-A1, punteggio </a:t>
            </a:r>
            <a:r>
              <a:rPr lang="it-IT" b="1" i="1" spc="-80" dirty="0">
                <a:solidFill>
                  <a:schemeClr val="bg1"/>
                </a:solidFill>
                <a:latin typeface="Verdana" panose="020B0604030504040204" pitchFamily="34" charset="0"/>
                <a:ea typeface="Verdana" panose="020B0604030504040204" pitchFamily="34" charset="0"/>
              </a:rPr>
              <a:t>eccellenti</a:t>
            </a:r>
            <a:r>
              <a:rPr lang="it-IT" spc="-80" dirty="0">
                <a:solidFill>
                  <a:schemeClr val="bg1"/>
                </a:solidFill>
                <a:latin typeface="Verdana" panose="020B0604030504040204" pitchFamily="34" charset="0"/>
                <a:ea typeface="Verdana" panose="020B0604030504040204" pitchFamily="34" charset="0"/>
              </a:rPr>
              <a:t> meno elevato</a:t>
            </a:r>
            <a:endParaRPr lang="it-IT" b="1" spc="-80" dirty="0">
              <a:solidFill>
                <a:srgbClr val="F39C6B"/>
              </a:solidFill>
              <a:latin typeface="Verdana" panose="020B0604030504040204" pitchFamily="34" charset="0"/>
              <a:ea typeface="Verdana" panose="020B0604030504040204" pitchFamily="34" charset="0"/>
            </a:endParaRPr>
          </a:p>
          <a:p>
            <a:pPr marL="180975" indent="-180975" algn="just">
              <a:buFont typeface="Arial" panose="020B0604020202020204" pitchFamily="34" charset="0"/>
              <a:buChar char="•"/>
            </a:pPr>
            <a:r>
              <a:rPr lang="it-IT" spc="-150" dirty="0">
                <a:solidFill>
                  <a:schemeClr val="bg1"/>
                </a:solidFill>
                <a:latin typeface="Verdana" panose="020B0604030504040204" pitchFamily="34" charset="0"/>
                <a:ea typeface="Verdana" panose="020B0604030504040204" pitchFamily="34" charset="0"/>
              </a:rPr>
              <a:t>Allievi calabresi A2 QCER: </a:t>
            </a:r>
            <a:r>
              <a:rPr lang="it-IT" b="1" spc="-150" dirty="0">
                <a:solidFill>
                  <a:srgbClr val="2A5783"/>
                </a:solidFill>
                <a:latin typeface="Verdana" panose="020B0604030504040204" pitchFamily="34" charset="0"/>
                <a:ea typeface="Verdana" panose="020B0604030504040204" pitchFamily="34" charset="0"/>
              </a:rPr>
              <a:t>39%</a:t>
            </a:r>
            <a:r>
              <a:rPr lang="it-IT" b="1" spc="-150" dirty="0">
                <a:solidFill>
                  <a:srgbClr val="F39C6B"/>
                </a:solidFill>
                <a:latin typeface="Verdana" panose="020B0604030504040204" pitchFamily="34" charset="0"/>
                <a:ea typeface="Verdana" panose="020B0604030504040204" pitchFamily="34" charset="0"/>
              </a:rPr>
              <a:t> </a:t>
            </a:r>
            <a:r>
              <a:rPr lang="it-IT" spc="-150" dirty="0">
                <a:solidFill>
                  <a:schemeClr val="bg1"/>
                </a:solidFill>
                <a:latin typeface="Verdana" panose="020B0604030504040204" pitchFamily="34" charset="0"/>
                <a:ea typeface="Verdana" panose="020B0604030504040204" pitchFamily="34" charset="0"/>
              </a:rPr>
              <a:t>(</a:t>
            </a:r>
            <a:r>
              <a:rPr lang="it-IT" b="1" spc="-150" dirty="0">
                <a:solidFill>
                  <a:srgbClr val="2A5783"/>
                </a:solidFill>
                <a:latin typeface="Verdana" panose="020B0604030504040204" pitchFamily="34" charset="0"/>
                <a:ea typeface="Verdana" panose="020B0604030504040204" pitchFamily="34" charset="0"/>
              </a:rPr>
              <a:t>-23 punti</a:t>
            </a:r>
            <a:r>
              <a:rPr lang="it-IT" spc="-150" dirty="0">
                <a:solidFill>
                  <a:schemeClr val="bg1"/>
                </a:solidFill>
                <a:latin typeface="Verdana" panose="020B0604030504040204" pitchFamily="34" charset="0"/>
                <a:ea typeface="Verdana" panose="020B0604030504040204" pitchFamily="34" charset="0"/>
              </a:rPr>
              <a:t> da Italia)</a:t>
            </a:r>
            <a:endParaRPr lang="it-IT" b="1" spc="-150" dirty="0">
              <a:solidFill>
                <a:srgbClr val="F39C6B"/>
              </a:solidFill>
              <a:latin typeface="Verdana" panose="020B0604030504040204" pitchFamily="34" charset="0"/>
              <a:ea typeface="Verdana" panose="020B0604030504040204" pitchFamily="34" charset="0"/>
            </a:endParaRPr>
          </a:p>
        </p:txBody>
      </p:sp>
      <p:sp>
        <p:nvSpPr>
          <p:cNvPr id="3" name="TextBox 2"/>
          <p:cNvSpPr txBox="1"/>
          <p:nvPr/>
        </p:nvSpPr>
        <p:spPr>
          <a:xfrm>
            <a:off x="10688918" y="2650657"/>
            <a:ext cx="1444536" cy="461665"/>
          </a:xfrm>
          <a:prstGeom prst="rect">
            <a:avLst/>
          </a:prstGeom>
          <a:noFill/>
        </p:spPr>
        <p:txBody>
          <a:bodyPr wrap="square" rtlCol="0">
            <a:spAutoFit/>
          </a:bodyPr>
          <a:lstStyle/>
          <a:p>
            <a:pPr algn="ctr"/>
            <a:r>
              <a:rPr lang="it-IT" sz="2400" b="1" spc="-150" dirty="0">
                <a:solidFill>
                  <a:schemeClr val="bg1"/>
                </a:solidFill>
                <a:highlight>
                  <a:srgbClr val="7C1413"/>
                </a:highlight>
                <a:latin typeface="Verdana" panose="020B0604030504040204" pitchFamily="34" charset="0"/>
                <a:ea typeface="Verdana" panose="020B0604030504040204" pitchFamily="34" charset="0"/>
              </a:rPr>
              <a:t>pre-A1</a:t>
            </a:r>
            <a:endParaRPr lang="it-IT" sz="2400" b="1" spc="-150" dirty="0">
              <a:solidFill>
                <a:schemeClr val="bg1"/>
              </a:solidFill>
              <a:highlight>
                <a:srgbClr val="7C1413"/>
              </a:highlight>
              <a:latin typeface="Verdana" panose="020B0604030504040204" pitchFamily="34" charset="0"/>
              <a:ea typeface="Verdana" panose="020B060403050404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366090" cy="430887"/>
          </a:xfrm>
          <a:prstGeom prst="rect">
            <a:avLst/>
          </a:prstGeom>
          <a:noFill/>
        </p:spPr>
        <p:txBody>
          <a:bodyPr wrap="square" rtlCol="0">
            <a:spAutoFit/>
          </a:bodyPr>
          <a:lstStyle/>
          <a:p>
            <a:r>
              <a:rPr lang="it-IT" sz="2200" b="1" spc="-120" dirty="0">
                <a:solidFill>
                  <a:schemeClr val="bg1"/>
                </a:solidFill>
                <a:latin typeface="Verdana" panose="020B0604030504040204" pitchFamily="34" charset="0"/>
                <a:ea typeface="Verdana" panose="020B0604030504040204" pitchFamily="34" charset="0"/>
              </a:rPr>
              <a:t>I RISULTATI IN INGLESE </a:t>
            </a:r>
            <a:r>
              <a:rPr lang="it-IT" sz="2200" b="1" i="1" spc="-120" dirty="0">
                <a:solidFill>
                  <a:schemeClr val="bg1"/>
                </a:solidFill>
                <a:latin typeface="Verdana" panose="020B0604030504040204" pitchFamily="34" charset="0"/>
                <a:ea typeface="Verdana" panose="020B0604030504040204" pitchFamily="34" charset="0"/>
              </a:rPr>
              <a:t>LISTENING</a:t>
            </a:r>
            <a:r>
              <a:rPr lang="it-IT" sz="2200" b="1" spc="-120" dirty="0">
                <a:solidFill>
                  <a:schemeClr val="bg1"/>
                </a:solidFill>
                <a:latin typeface="Verdana" panose="020B0604030504040204" pitchFamily="34" charset="0"/>
                <a:ea typeface="Verdana" panose="020B0604030504040204" pitchFamily="34" charset="0"/>
              </a:rPr>
              <a:t> NEL TEMPO - III SECONDARIA I GRADO </a:t>
            </a:r>
            <a:endParaRPr lang="it-IT" sz="2200" b="1" spc="-120" dirty="0">
              <a:solidFill>
                <a:schemeClr val="bg1"/>
              </a:solidFill>
              <a:latin typeface="Verdana" panose="020B0604030504040204" pitchFamily="34" charset="0"/>
              <a:ea typeface="Verdana" panose="020B0604030504040204" pitchFamily="34" charset="0"/>
            </a:endParaRPr>
          </a:p>
        </p:txBody>
      </p:sp>
      <p:sp>
        <p:nvSpPr>
          <p:cNvPr id="3" name="Rettangolo 8"/>
          <p:cNvSpPr/>
          <p:nvPr/>
        </p:nvSpPr>
        <p:spPr>
          <a:xfrm>
            <a:off x="290885" y="1482276"/>
            <a:ext cx="5834712" cy="541833"/>
          </a:xfrm>
          <a:prstGeom prst="roundRect">
            <a:avLst/>
          </a:prstGeom>
          <a:solidFill>
            <a:schemeClr val="bg1"/>
          </a:solidFill>
          <a:ln>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500" b="1"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rPr>
              <a:t>Percentuale di studenti che raggiungono i traguardi previsti dalle Indicazioni nazionali (almeno A2)</a:t>
            </a:r>
            <a:endParaRPr kumimoji="0" lang="it-IT" sz="1500" b="0"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76181" y="2239175"/>
            <a:ext cx="5239995" cy="4016284"/>
          </a:xfrm>
          <a:prstGeom prst="rect">
            <a:avLst/>
          </a:prstGeom>
        </p:spPr>
      </p:pic>
      <p:grpSp>
        <p:nvGrpSpPr>
          <p:cNvPr id="5" name="Group 4"/>
          <p:cNvGrpSpPr/>
          <p:nvPr/>
        </p:nvGrpSpPr>
        <p:grpSpPr>
          <a:xfrm>
            <a:off x="6096828" y="2786515"/>
            <a:ext cx="766572" cy="894076"/>
            <a:chOff x="6096828" y="2786515"/>
            <a:chExt cx="766572" cy="894076"/>
          </a:xfrm>
        </p:grpSpPr>
        <p:sp>
          <p:nvSpPr>
            <p:cNvPr id="6" name="Rettangolo 8"/>
            <p:cNvSpPr/>
            <p:nvPr/>
          </p:nvSpPr>
          <p:spPr>
            <a:xfrm>
              <a:off x="6163827" y="2830904"/>
              <a:ext cx="699573" cy="817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4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a:t>
              </a: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2018</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2019</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2021</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2022</a:t>
              </a:r>
              <a:r>
                <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t>
              </a:r>
              <a:endPar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7" name="Rettangolo 43"/>
            <p:cNvSpPr/>
            <p:nvPr/>
          </p:nvSpPr>
          <p:spPr>
            <a:xfrm>
              <a:off x="6096828" y="3033740"/>
              <a:ext cx="149329" cy="152400"/>
            </a:xfrm>
            <a:prstGeom prst="rect">
              <a:avLst/>
            </a:prstGeom>
            <a:solidFill>
              <a:srgbClr val="7EAED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2A5783"/>
                </a:solidFill>
                <a:effectLst/>
                <a:uLnTx/>
                <a:uFillTx/>
                <a:latin typeface="Calibri" panose="020F0502020204030204"/>
                <a:ea typeface="+mn-ea"/>
                <a:cs typeface="+mn-cs"/>
              </a:endParaRPr>
            </a:p>
          </p:txBody>
        </p:sp>
        <p:sp>
          <p:nvSpPr>
            <p:cNvPr id="8" name="Rettangolo 44"/>
            <p:cNvSpPr/>
            <p:nvPr/>
          </p:nvSpPr>
          <p:spPr>
            <a:xfrm>
              <a:off x="6096828" y="3280965"/>
              <a:ext cx="149329" cy="152400"/>
            </a:xfrm>
            <a:prstGeom prst="rect">
              <a:avLst/>
            </a:prstGeom>
            <a:solidFill>
              <a:srgbClr val="5081A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9" name="Rettangolo 45"/>
            <p:cNvSpPr/>
            <p:nvPr/>
          </p:nvSpPr>
          <p:spPr>
            <a:xfrm>
              <a:off x="6096828" y="3528191"/>
              <a:ext cx="149329" cy="152400"/>
            </a:xfrm>
            <a:prstGeom prst="rect">
              <a:avLst/>
            </a:prstGeom>
            <a:solidFill>
              <a:srgbClr val="2A578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10" name="Rettangolo 26"/>
            <p:cNvSpPr/>
            <p:nvPr/>
          </p:nvSpPr>
          <p:spPr>
            <a:xfrm>
              <a:off x="6096828" y="2786515"/>
              <a:ext cx="149329" cy="152400"/>
            </a:xfrm>
            <a:prstGeom prst="rect">
              <a:avLst/>
            </a:prstGeom>
            <a:solidFill>
              <a:srgbClr val="B9DDF2"/>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B9DDF2"/>
                </a:solidFill>
                <a:effectLst/>
                <a:uLnTx/>
                <a:uFillTx/>
                <a:latin typeface="Calibri" panose="020F0502020204030204"/>
                <a:ea typeface="+mn-ea"/>
                <a:cs typeface="+mn-cs"/>
              </a:endParaRPr>
            </a:p>
          </p:txBody>
        </p:sp>
      </p:grpSp>
      <p:sp>
        <p:nvSpPr>
          <p:cNvPr id="11" name="TextBox 10"/>
          <p:cNvSpPr txBox="1"/>
          <p:nvPr/>
        </p:nvSpPr>
        <p:spPr>
          <a:xfrm>
            <a:off x="6703598" y="1539526"/>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32</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2" name="TextBox 11"/>
          <p:cNvSpPr txBox="1"/>
          <p:nvPr/>
        </p:nvSpPr>
        <p:spPr>
          <a:xfrm>
            <a:off x="7601723" y="1665292"/>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30</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3" name="TextBox 12"/>
          <p:cNvSpPr txBox="1"/>
          <p:nvPr/>
        </p:nvSpPr>
        <p:spPr>
          <a:xfrm>
            <a:off x="7921316" y="2934798"/>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36</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4" name="TextBox 13"/>
          <p:cNvSpPr txBox="1"/>
          <p:nvPr/>
        </p:nvSpPr>
        <p:spPr>
          <a:xfrm>
            <a:off x="8819441" y="3060564"/>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33</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5" name="TextBox 14"/>
          <p:cNvSpPr txBox="1"/>
          <p:nvPr/>
        </p:nvSpPr>
        <p:spPr>
          <a:xfrm>
            <a:off x="9121281" y="4267928"/>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38</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6" name="TextBox 15"/>
          <p:cNvSpPr txBox="1"/>
          <p:nvPr/>
        </p:nvSpPr>
        <p:spPr>
          <a:xfrm>
            <a:off x="10019406" y="4393694"/>
            <a:ext cx="815944" cy="400110"/>
          </a:xfrm>
          <a:prstGeom prst="rect">
            <a:avLst/>
          </a:prstGeom>
          <a:noFill/>
        </p:spPr>
        <p:txBody>
          <a:bodyPr wrap="square" rtlCol="0">
            <a:spAutoFit/>
          </a:bodyPr>
          <a:lstStyle/>
          <a:p>
            <a:pPr algn="ctr"/>
            <a:r>
              <a:rPr lang="it-IT" sz="2000" b="1" dirty="0">
                <a:solidFill>
                  <a:schemeClr val="bg1"/>
                </a:solidFill>
                <a:latin typeface="Verdana" panose="020B0604030504040204" pitchFamily="34" charset="0"/>
                <a:ea typeface="Verdana" panose="020B0604030504040204" pitchFamily="34" charset="0"/>
              </a:rPr>
              <a:t>35</a:t>
            </a:r>
            <a:r>
              <a:rPr lang="it-IT" sz="1600" b="1" dirty="0">
                <a:solidFill>
                  <a:schemeClr val="bg1"/>
                </a:solidFill>
                <a:latin typeface="Verdana" panose="020B0604030504040204" pitchFamily="34" charset="0"/>
                <a:ea typeface="Verdana" panose="020B0604030504040204" pitchFamily="34" charset="0"/>
              </a:rPr>
              <a:t>%</a:t>
            </a:r>
            <a:endParaRPr lang="it-IT" sz="1600" b="1" dirty="0">
              <a:solidFill>
                <a:schemeClr val="bg1"/>
              </a:solidFill>
              <a:latin typeface="Verdana" panose="020B0604030504040204" pitchFamily="34" charset="0"/>
              <a:ea typeface="Verdana" panose="020B0604030504040204" pitchFamily="34" charset="0"/>
            </a:endParaRPr>
          </a:p>
        </p:txBody>
      </p:sp>
      <p:sp>
        <p:nvSpPr>
          <p:cNvPr id="17" name="TextBox 16"/>
          <p:cNvSpPr txBox="1"/>
          <p:nvPr/>
        </p:nvSpPr>
        <p:spPr>
          <a:xfrm>
            <a:off x="9818705" y="5805245"/>
            <a:ext cx="1087666" cy="523220"/>
          </a:xfrm>
          <a:prstGeom prst="rect">
            <a:avLst/>
          </a:prstGeom>
          <a:noFill/>
        </p:spPr>
        <p:txBody>
          <a:bodyPr wrap="square" rtlCol="0">
            <a:spAutoFit/>
          </a:bodyPr>
          <a:lstStyle/>
          <a:p>
            <a:pPr algn="ctr"/>
            <a:r>
              <a:rPr lang="it-IT" sz="2800" b="1" dirty="0">
                <a:solidFill>
                  <a:schemeClr val="bg1"/>
                </a:solidFill>
                <a:latin typeface="Verdana" panose="020B0604030504040204" pitchFamily="34" charset="0"/>
                <a:ea typeface="Verdana" panose="020B0604030504040204" pitchFamily="34" charset="0"/>
              </a:rPr>
              <a:t>41</a:t>
            </a:r>
            <a:r>
              <a:rPr lang="it-IT" sz="2000" b="1" dirty="0">
                <a:solidFill>
                  <a:schemeClr val="bg1"/>
                </a:solidFill>
                <a:latin typeface="Verdana" panose="020B0604030504040204" pitchFamily="34" charset="0"/>
                <a:ea typeface="Verdana" panose="020B0604030504040204" pitchFamily="34" charset="0"/>
              </a:rPr>
              <a:t>%</a:t>
            </a:r>
            <a:endParaRPr lang="it-IT" sz="2000" b="1" dirty="0">
              <a:solidFill>
                <a:schemeClr val="bg1"/>
              </a:solidFill>
              <a:latin typeface="Verdana" panose="020B0604030504040204" pitchFamily="34" charset="0"/>
              <a:ea typeface="Verdana" panose="020B0604030504040204" pitchFamily="34" charset="0"/>
            </a:endParaRPr>
          </a:p>
        </p:txBody>
      </p:sp>
      <p:sp>
        <p:nvSpPr>
          <p:cNvPr id="18" name="TextBox 17"/>
          <p:cNvSpPr txBox="1"/>
          <p:nvPr/>
        </p:nvSpPr>
        <p:spPr>
          <a:xfrm>
            <a:off x="10956527" y="5939889"/>
            <a:ext cx="1087666" cy="523220"/>
          </a:xfrm>
          <a:prstGeom prst="rect">
            <a:avLst/>
          </a:prstGeom>
          <a:noFill/>
        </p:spPr>
        <p:txBody>
          <a:bodyPr wrap="square" rtlCol="0">
            <a:spAutoFit/>
          </a:bodyPr>
          <a:lstStyle/>
          <a:p>
            <a:pPr algn="ctr"/>
            <a:r>
              <a:rPr lang="it-IT" sz="2800" b="1" dirty="0">
                <a:solidFill>
                  <a:schemeClr val="bg1"/>
                </a:solidFill>
                <a:latin typeface="Verdana" panose="020B0604030504040204" pitchFamily="34" charset="0"/>
                <a:ea typeface="Verdana" panose="020B0604030504040204" pitchFamily="34" charset="0"/>
              </a:rPr>
              <a:t>39</a:t>
            </a:r>
            <a:r>
              <a:rPr lang="it-IT" sz="2000" b="1" dirty="0">
                <a:solidFill>
                  <a:schemeClr val="bg1"/>
                </a:solidFill>
                <a:latin typeface="Verdana" panose="020B0604030504040204" pitchFamily="34" charset="0"/>
                <a:ea typeface="Verdana" panose="020B0604030504040204" pitchFamily="34" charset="0"/>
              </a:rPr>
              <a:t>%</a:t>
            </a:r>
            <a:endParaRPr lang="it-IT" sz="2000" b="1" dirty="0">
              <a:solidFill>
                <a:schemeClr val="bg1"/>
              </a:solidFill>
              <a:latin typeface="Verdana" panose="020B0604030504040204" pitchFamily="34" charset="0"/>
              <a:ea typeface="Verdana" panose="020B060403050404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42900"/>
            <a:ext cx="11277600" cy="430887"/>
          </a:xfrm>
          <a:prstGeom prst="rect">
            <a:avLst/>
          </a:prstGeom>
          <a:noFill/>
        </p:spPr>
        <p:txBody>
          <a:bodyPr wrap="square" rtlCol="0">
            <a:spAutoFit/>
          </a:bodyPr>
          <a:lstStyle/>
          <a:p>
            <a:r>
              <a:rPr lang="it-IT" sz="2200" b="1" spc="-120" dirty="0">
                <a:solidFill>
                  <a:schemeClr val="bg1"/>
                </a:solidFill>
                <a:latin typeface="Verdana" panose="020B0604030504040204" pitchFamily="34" charset="0"/>
                <a:ea typeface="Verdana" panose="020B0604030504040204" pitchFamily="34" charset="0"/>
              </a:rPr>
              <a:t>I LIVELLI IN INGLESE </a:t>
            </a:r>
            <a:r>
              <a:rPr lang="it-IT" sz="2200" b="1" i="1" spc="-120" dirty="0">
                <a:solidFill>
                  <a:schemeClr val="bg1"/>
                </a:solidFill>
                <a:latin typeface="Verdana" panose="020B0604030504040204" pitchFamily="34" charset="0"/>
                <a:ea typeface="Verdana" panose="020B0604030504040204" pitchFamily="34" charset="0"/>
              </a:rPr>
              <a:t>LISTENING</a:t>
            </a:r>
            <a:r>
              <a:rPr lang="it-IT" sz="2200" b="1" spc="-120" dirty="0">
                <a:solidFill>
                  <a:schemeClr val="bg1"/>
                </a:solidFill>
                <a:latin typeface="Verdana" panose="020B0604030504040204" pitchFamily="34" charset="0"/>
                <a:ea typeface="Verdana" panose="020B0604030504040204" pitchFamily="34" charset="0"/>
              </a:rPr>
              <a:t> PER REGIONE - III SECONDARIA I GRADO </a:t>
            </a:r>
            <a:endParaRPr lang="it-IT" sz="2200" b="1" spc="-120" dirty="0">
              <a:solidFill>
                <a:schemeClr val="bg1"/>
              </a:solidFill>
              <a:latin typeface="Verdana" panose="020B0604030504040204" pitchFamily="34" charset="0"/>
              <a:ea typeface="Verdana" panose="020B0604030504040204" pitchFamily="34" charset="0"/>
            </a:endParaRPr>
          </a:p>
        </p:txBody>
      </p:sp>
      <p:sp>
        <p:nvSpPr>
          <p:cNvPr id="4" name="CasellaDiTesto 3"/>
          <p:cNvSpPr txBox="1"/>
          <p:nvPr/>
        </p:nvSpPr>
        <p:spPr>
          <a:xfrm>
            <a:off x="3302019" y="5054382"/>
            <a:ext cx="1614545" cy="246221"/>
          </a:xfrm>
          <a:prstGeom prst="rect">
            <a:avLst/>
          </a:prstGeom>
          <a:noFill/>
        </p:spPr>
        <p:txBody>
          <a:bodyPr wrap="none" rtlCol="0">
            <a:spAutoFit/>
          </a:bodyPr>
          <a:lstStyle/>
          <a:p>
            <a:r>
              <a:rPr lang="it-IT" sz="1000" dirty="0">
                <a:latin typeface="Verdana" panose="020B0604030504040204" pitchFamily="34" charset="0"/>
                <a:ea typeface="Verdana" panose="020B0604030504040204" pitchFamily="34" charset="0"/>
              </a:rPr>
              <a:t>Valori percentuali (%)</a:t>
            </a:r>
            <a:endParaRPr lang="it-IT" sz="1000" dirty="0">
              <a:latin typeface="Verdana" panose="020B0604030504040204" pitchFamily="34" charset="0"/>
              <a:ea typeface="Verdana" panose="020B0604030504040204" pitchFamily="34" charset="0"/>
            </a:endParaRPr>
          </a:p>
        </p:txBody>
      </p:sp>
      <p:sp>
        <p:nvSpPr>
          <p:cNvPr id="5" name="CasellaDiTesto 4"/>
          <p:cNvSpPr txBox="1"/>
          <p:nvPr/>
        </p:nvSpPr>
        <p:spPr>
          <a:xfrm>
            <a:off x="34822" y="5131326"/>
            <a:ext cx="2414444" cy="184666"/>
          </a:xfrm>
          <a:prstGeom prst="rect">
            <a:avLst/>
          </a:prstGeom>
          <a:noFill/>
        </p:spPr>
        <p:txBody>
          <a:bodyPr wrap="none" rtlCol="0">
            <a:spAutoFit/>
          </a:bodyPr>
          <a:lstStyle/>
          <a:p>
            <a:r>
              <a:rPr lang="it-IT" sz="600" dirty="0">
                <a:latin typeface="Verdana" panose="020B0604030504040204" pitchFamily="34" charset="0"/>
                <a:ea typeface="Verdana" panose="020B0604030504040204" pitchFamily="34" charset="0"/>
              </a:rPr>
              <a:t>*Provincia autonoma di Bolzano (l. </a:t>
            </a:r>
            <a:r>
              <a:rPr lang="it-IT" sz="600" dirty="0" err="1">
                <a:latin typeface="Verdana" panose="020B0604030504040204" pitchFamily="34" charset="0"/>
                <a:ea typeface="Verdana" panose="020B0604030504040204" pitchFamily="34" charset="0"/>
              </a:rPr>
              <a:t>it</a:t>
            </a:r>
            <a:r>
              <a:rPr lang="it-IT" sz="600" dirty="0">
                <a:latin typeface="Verdana" panose="020B0604030504040204" pitchFamily="34" charset="0"/>
                <a:ea typeface="Verdana" panose="020B0604030504040204" pitchFamily="34" charset="0"/>
              </a:rPr>
              <a:t>.), (l. </a:t>
            </a:r>
            <a:r>
              <a:rPr lang="it-IT" sz="600" dirty="0" err="1">
                <a:latin typeface="Verdana" panose="020B0604030504040204" pitchFamily="34" charset="0"/>
                <a:ea typeface="Verdana" panose="020B0604030504040204" pitchFamily="34" charset="0"/>
              </a:rPr>
              <a:t>lad</a:t>
            </a:r>
            <a:r>
              <a:rPr lang="it-IT" sz="600" dirty="0">
                <a:latin typeface="Verdana" panose="020B0604030504040204" pitchFamily="34" charset="0"/>
                <a:ea typeface="Verdana" panose="020B0604030504040204" pitchFamily="34" charset="0"/>
              </a:rPr>
              <a:t>.) e (l. </a:t>
            </a:r>
            <a:r>
              <a:rPr lang="it-IT" sz="600" dirty="0" err="1">
                <a:latin typeface="Verdana" panose="020B0604030504040204" pitchFamily="34" charset="0"/>
                <a:ea typeface="Verdana" panose="020B0604030504040204" pitchFamily="34" charset="0"/>
              </a:rPr>
              <a:t>ted</a:t>
            </a:r>
            <a:r>
              <a:rPr lang="it-IT" sz="600" dirty="0">
                <a:latin typeface="Verdana" panose="020B0604030504040204" pitchFamily="34" charset="0"/>
                <a:ea typeface="Verdana" panose="020B0604030504040204" pitchFamily="34" charset="0"/>
              </a:rPr>
              <a:t>.)</a:t>
            </a:r>
            <a:endParaRPr lang="it-IT" sz="600" dirty="0">
              <a:latin typeface="Verdana" panose="020B0604030504040204" pitchFamily="34" charset="0"/>
              <a:ea typeface="Verdana" panose="020B0604030504040204" pitchFamily="34" charset="0"/>
            </a:endParaRPr>
          </a:p>
        </p:txBody>
      </p:sp>
      <p:pic>
        <p:nvPicPr>
          <p:cNvPr id="17" name="Immagine 1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15003" y="1809000"/>
            <a:ext cx="6299996" cy="3239998"/>
          </a:xfrm>
          <a:prstGeom prst="rect">
            <a:avLst/>
          </a:prstGeom>
        </p:spPr>
      </p:pic>
      <p:grpSp>
        <p:nvGrpSpPr>
          <p:cNvPr id="18" name="Gruppo 5"/>
          <p:cNvGrpSpPr/>
          <p:nvPr/>
        </p:nvGrpSpPr>
        <p:grpSpPr>
          <a:xfrm>
            <a:off x="1915061" y="5690987"/>
            <a:ext cx="2699880" cy="252000"/>
            <a:chOff x="480891" y="5690987"/>
            <a:chExt cx="2699880" cy="252000"/>
          </a:xfrm>
        </p:grpSpPr>
        <p:sp>
          <p:nvSpPr>
            <p:cNvPr id="19" name="Rettangolo 43"/>
            <p:cNvSpPr/>
            <p:nvPr/>
          </p:nvSpPr>
          <p:spPr>
            <a:xfrm>
              <a:off x="2191517" y="5762012"/>
              <a:ext cx="108000" cy="108000"/>
            </a:xfrm>
            <a:prstGeom prst="rect">
              <a:avLst/>
            </a:prstGeom>
            <a:solidFill>
              <a:srgbClr val="76B7B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ttangolo 26"/>
            <p:cNvSpPr/>
            <p:nvPr/>
          </p:nvSpPr>
          <p:spPr>
            <a:xfrm>
              <a:off x="1336204" y="5762012"/>
              <a:ext cx="108000" cy="108000"/>
            </a:xfrm>
            <a:prstGeom prst="rect">
              <a:avLst/>
            </a:prstGeom>
            <a:solidFill>
              <a:srgbClr val="FFBEB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FFBEB2"/>
                </a:solidFill>
                <a:effectLst/>
                <a:uLnTx/>
                <a:uFillTx/>
                <a:latin typeface="Calibri" panose="020F0502020204030204"/>
                <a:ea typeface="+mn-ea"/>
                <a:cs typeface="+mn-cs"/>
              </a:endParaRPr>
            </a:p>
          </p:txBody>
        </p:sp>
        <p:sp>
          <p:nvSpPr>
            <p:cNvPr id="21" name="Rettangolo 26"/>
            <p:cNvSpPr/>
            <p:nvPr/>
          </p:nvSpPr>
          <p:spPr>
            <a:xfrm>
              <a:off x="480891" y="5762012"/>
              <a:ext cx="108000" cy="108000"/>
            </a:xfrm>
            <a:prstGeom prst="rect">
              <a:avLst/>
            </a:prstGeom>
            <a:solidFill>
              <a:srgbClr val="E25A5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200" b="1" i="0" u="none" strike="noStrike" kern="1200" cap="none" spc="0" normalizeH="0" baseline="0" noProof="0" dirty="0">
                <a:ln>
                  <a:noFill/>
                </a:ln>
                <a:solidFill>
                  <a:srgbClr val="E25A5C"/>
                </a:solidFill>
                <a:effectLst/>
                <a:uLnTx/>
                <a:uFillTx/>
                <a:latin typeface="Calibri" panose="020F0502020204030204"/>
                <a:ea typeface="+mn-ea"/>
                <a:cs typeface="+mn-cs"/>
              </a:endParaRPr>
            </a:p>
          </p:txBody>
        </p:sp>
        <p:sp>
          <p:nvSpPr>
            <p:cNvPr id="22" name="Rettangolo 8"/>
            <p:cNvSpPr/>
            <p:nvPr/>
          </p:nvSpPr>
          <p:spPr>
            <a:xfrm>
              <a:off x="572479" y="5690987"/>
              <a:ext cx="89766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lang="it-IT" sz="1000" spc="-80" dirty="0">
                  <a:solidFill>
                    <a:srgbClr val="E7E6E6">
                      <a:lumMod val="25000"/>
                    </a:srgbClr>
                  </a:solidFill>
                  <a:latin typeface="Verdana" panose="020B0604030504040204" pitchFamily="34" charset="0"/>
                  <a:ea typeface="Verdana" panose="020B0604030504040204" pitchFamily="34" charset="0"/>
                </a:rPr>
                <a:t>p</a:t>
              </a: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re-A1</a:t>
              </a:r>
              <a:r>
                <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rPr>
                <a:t>    </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sp>
          <p:nvSpPr>
            <p:cNvPr id="23" name="Rettangolo 8"/>
            <p:cNvSpPr/>
            <p:nvPr/>
          </p:nvSpPr>
          <p:spPr>
            <a:xfrm>
              <a:off x="1427792" y="5690987"/>
              <a:ext cx="89766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A1</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sp>
          <p:nvSpPr>
            <p:cNvPr id="24" name="Rettangolo 8"/>
            <p:cNvSpPr/>
            <p:nvPr/>
          </p:nvSpPr>
          <p:spPr>
            <a:xfrm>
              <a:off x="2283105" y="5690987"/>
              <a:ext cx="897666"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000" b="0" i="0" u="none" strike="noStrike" kern="1200" cap="none" spc="-80" normalizeH="0" noProof="0" dirty="0">
                  <a:ln>
                    <a:noFill/>
                  </a:ln>
                  <a:solidFill>
                    <a:srgbClr val="E7E6E6">
                      <a:lumMod val="25000"/>
                    </a:srgbClr>
                  </a:solidFill>
                  <a:effectLst/>
                  <a:uLnTx/>
                  <a:uFillTx/>
                  <a:latin typeface="Verdana" panose="020B0604030504040204" pitchFamily="34" charset="0"/>
                  <a:ea typeface="Verdana" panose="020B0604030504040204" pitchFamily="34" charset="0"/>
                </a:rPr>
                <a:t>A2</a:t>
              </a:r>
              <a:endParaRPr kumimoji="0" lang="it-IT" sz="1050" b="0" i="0" u="none" strike="noStrike" kern="1200" cap="none" spc="-80" normalizeH="0" noProof="0" dirty="0">
                <a:ln>
                  <a:noFill/>
                </a:ln>
                <a:solidFill>
                  <a:srgbClr val="E7E6E6">
                    <a:lumMod val="25000"/>
                  </a:srgbClr>
                </a:solidFill>
                <a:effectLst/>
                <a:uLnTx/>
                <a:uFillTx/>
                <a:latin typeface="Calibri" panose="020F0502020204030204"/>
                <a:ea typeface="+mn-ea"/>
                <a:cs typeface="+mn-cs"/>
              </a:endParaRPr>
            </a:p>
          </p:txBody>
        </p:sp>
      </p:grpSp>
      <p:sp>
        <p:nvSpPr>
          <p:cNvPr id="14" name="TextBox 13"/>
          <p:cNvSpPr txBox="1"/>
          <p:nvPr/>
        </p:nvSpPr>
        <p:spPr>
          <a:xfrm>
            <a:off x="9112046" y="1648053"/>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9</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15" name="TextBox 14"/>
          <p:cNvSpPr txBox="1"/>
          <p:nvPr/>
        </p:nvSpPr>
        <p:spPr>
          <a:xfrm>
            <a:off x="11176828" y="1648053"/>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39</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16" name="TextBox 15"/>
          <p:cNvSpPr txBox="1"/>
          <p:nvPr/>
        </p:nvSpPr>
        <p:spPr>
          <a:xfrm>
            <a:off x="10141979" y="1648053"/>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52</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5" name="TextBox 24"/>
          <p:cNvSpPr txBox="1"/>
          <p:nvPr/>
        </p:nvSpPr>
        <p:spPr>
          <a:xfrm>
            <a:off x="9112046" y="204625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4</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6" name="TextBox 25"/>
          <p:cNvSpPr txBox="1"/>
          <p:nvPr/>
        </p:nvSpPr>
        <p:spPr>
          <a:xfrm>
            <a:off x="11176828" y="204625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62</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7" name="TextBox 26"/>
          <p:cNvSpPr txBox="1"/>
          <p:nvPr/>
        </p:nvSpPr>
        <p:spPr>
          <a:xfrm>
            <a:off x="10141979" y="2046259"/>
            <a:ext cx="540000" cy="292388"/>
          </a:xfrm>
          <a:prstGeom prst="rect">
            <a:avLst/>
          </a:prstGeom>
          <a:noFill/>
        </p:spPr>
        <p:txBody>
          <a:bodyPr wrap="square" rtlCol="0">
            <a:spAutoFit/>
          </a:bodyPr>
          <a:lstStyle/>
          <a:p>
            <a:pPr algn="ctr"/>
            <a:r>
              <a:rPr lang="it-IT" sz="1300" b="1" spc="-100" dirty="0">
                <a:solidFill>
                  <a:schemeClr val="bg1"/>
                </a:solidFill>
                <a:latin typeface="Verdana" panose="020B0604030504040204" pitchFamily="34" charset="0"/>
                <a:ea typeface="Verdana" panose="020B0604030504040204" pitchFamily="34" charset="0"/>
              </a:rPr>
              <a:t>34</a:t>
            </a:r>
            <a:endParaRPr lang="it-IT" sz="1300" b="1" spc="-100" dirty="0">
              <a:solidFill>
                <a:schemeClr val="bg1"/>
              </a:solidFill>
              <a:latin typeface="Verdana" panose="020B0604030504040204" pitchFamily="34" charset="0"/>
              <a:ea typeface="Verdana" panose="020B0604030504040204" pitchFamily="34" charset="0"/>
            </a:endParaRPr>
          </a:p>
        </p:txBody>
      </p:sp>
      <p:sp>
        <p:nvSpPr>
          <p:cNvPr id="28" name="CasellaDiTesto 5"/>
          <p:cNvSpPr txBox="1"/>
          <p:nvPr/>
        </p:nvSpPr>
        <p:spPr>
          <a:xfrm>
            <a:off x="7941411" y="2404580"/>
            <a:ext cx="3772186" cy="246221"/>
          </a:xfrm>
          <a:prstGeom prst="rect">
            <a:avLst/>
          </a:prstGeom>
          <a:noFill/>
        </p:spPr>
        <p:txBody>
          <a:bodyPr wrap="none" rtlCol="0">
            <a:spAutoFit/>
          </a:bodyPr>
          <a:lstStyle/>
          <a:p>
            <a:pPr algn="ctr"/>
            <a:r>
              <a:rPr lang="it-IT" sz="1000" dirty="0">
                <a:solidFill>
                  <a:schemeClr val="bg1"/>
                </a:solidFill>
                <a:latin typeface="Verdana" panose="020B0604030504040204" pitchFamily="34" charset="0"/>
                <a:ea typeface="Verdana" panose="020B0604030504040204" pitchFamily="34" charset="0"/>
              </a:rPr>
              <a:t>Percentuale di allievi per livelli in III secondaria I grado</a:t>
            </a:r>
            <a:endParaRPr lang="it-IT" sz="1000" dirty="0">
              <a:solidFill>
                <a:schemeClr val="bg1"/>
              </a:solidFill>
              <a:latin typeface="Verdana" panose="020B0604030504040204" pitchFamily="34" charset="0"/>
              <a:ea typeface="Verdana" panose="020B0604030504040204" pitchFamily="34" charset="0"/>
            </a:endParaRPr>
          </a:p>
        </p:txBody>
      </p:sp>
      <p:graphicFrame>
        <p:nvGraphicFramePr>
          <p:cNvPr id="29" name="Table 28"/>
          <p:cNvGraphicFramePr>
            <a:graphicFrameLocks noGrp="1"/>
          </p:cNvGraphicFramePr>
          <p:nvPr/>
        </p:nvGraphicFramePr>
        <p:xfrm>
          <a:off x="8852400" y="1119600"/>
          <a:ext cx="3106992" cy="370840"/>
        </p:xfrm>
        <a:graphic>
          <a:graphicData uri="http://schemas.openxmlformats.org/drawingml/2006/table">
            <a:tbl>
              <a:tblPr firstRow="1" bandRow="1">
                <a:tableStyleId>{93296810-A885-4BE3-A3E7-6D5BEEA58F35}</a:tableStyleId>
              </a:tblPr>
              <a:tblGrid>
                <a:gridCol w="1035664"/>
                <a:gridCol w="1035664"/>
                <a:gridCol w="1035664"/>
              </a:tblGrid>
              <a:tr h="370840">
                <a:tc>
                  <a:txBody>
                    <a:bodyPr/>
                    <a:lstStyle/>
                    <a:p>
                      <a:pPr algn="ctr"/>
                      <a:r>
                        <a:rPr lang="it-IT" sz="1400" b="1" spc="-80" baseline="0" dirty="0">
                          <a:latin typeface="Verdana" panose="020B0604030504040204" pitchFamily="34" charset="0"/>
                          <a:ea typeface="Verdana" panose="020B0604030504040204" pitchFamily="34" charset="0"/>
                        </a:rPr>
                        <a:t>pre-A1</a:t>
                      </a:r>
                      <a:endParaRPr lang="it-IT" sz="1400" b="1" dirty="0">
                        <a:latin typeface="Verdana" panose="020B0604030504040204" pitchFamily="34" charset="0"/>
                        <a:ea typeface="Verdana" panose="020B060403050404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400" dirty="0">
                          <a:latin typeface="Verdana" panose="020B0604030504040204" pitchFamily="34" charset="0"/>
                          <a:ea typeface="Verdana" panose="020B0604030504040204" pitchFamily="34" charset="0"/>
                        </a:rPr>
                        <a:t>A1</a:t>
                      </a: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400" dirty="0">
                          <a:latin typeface="Verdana" panose="020B0604030504040204" pitchFamily="34" charset="0"/>
                          <a:ea typeface="Verdana" panose="020B0604030504040204" pitchFamily="34" charset="0"/>
                        </a:rPr>
                        <a:t>A2</a:t>
                      </a:r>
                      <a:endParaRPr lang="it-IT" sz="1400" dirty="0">
                        <a:latin typeface="Verdana" panose="020B0604030504040204" pitchFamily="34" charset="0"/>
                        <a:ea typeface="Verdana" panose="020B060403050404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0" name="TextBox 29"/>
          <p:cNvSpPr txBox="1"/>
          <p:nvPr/>
        </p:nvSpPr>
        <p:spPr>
          <a:xfrm>
            <a:off x="7496175" y="2714193"/>
            <a:ext cx="4661004" cy="3970318"/>
          </a:xfrm>
          <a:prstGeom prst="rect">
            <a:avLst/>
          </a:prstGeom>
          <a:noFill/>
        </p:spPr>
        <p:txBody>
          <a:bodyPr wrap="square" rtlCol="0">
            <a:spAutoFit/>
          </a:bodyPr>
          <a:lstStyle/>
          <a:p>
            <a:pPr marL="179705" indent="-179705" algn="just">
              <a:buFont typeface="Arial" panose="020B0604020202020204" pitchFamily="34" charset="0"/>
              <a:buChar char="•"/>
            </a:pPr>
            <a:r>
              <a:rPr lang="it-IT" spc="-20" dirty="0">
                <a:solidFill>
                  <a:schemeClr val="bg1"/>
                </a:solidFill>
                <a:latin typeface="Verdana" panose="020B0604030504040204" pitchFamily="34" charset="0"/>
                <a:ea typeface="Verdana" panose="020B0604030504040204" pitchFamily="34" charset="0"/>
              </a:rPr>
              <a:t>Su base </a:t>
            </a:r>
            <a:r>
              <a:rPr lang="it-IT" b="1" spc="-20" dirty="0">
                <a:solidFill>
                  <a:srgbClr val="2A5783"/>
                </a:solidFill>
                <a:latin typeface="Verdana" panose="020B0604030504040204" pitchFamily="34" charset="0"/>
                <a:ea typeface="Verdana" panose="020B0604030504040204" pitchFamily="34" charset="0"/>
              </a:rPr>
              <a:t>nazionale</a:t>
            </a:r>
            <a:r>
              <a:rPr lang="it-IT" spc="-20" dirty="0">
                <a:solidFill>
                  <a:schemeClr val="bg1"/>
                </a:solidFill>
                <a:latin typeface="Verdana" panose="020B0604030504040204" pitchFamily="34" charset="0"/>
                <a:ea typeface="Verdana" panose="020B0604030504040204" pitchFamily="34" charset="0"/>
              </a:rPr>
              <a:t>, ben il </a:t>
            </a:r>
            <a:r>
              <a:rPr lang="it-IT" b="1" spc="-20" dirty="0">
                <a:solidFill>
                  <a:srgbClr val="2A5783"/>
                </a:solidFill>
                <a:latin typeface="Verdana" panose="020B0604030504040204" pitchFamily="34" charset="0"/>
                <a:ea typeface="Verdana" panose="020B0604030504040204" pitchFamily="34" charset="0"/>
              </a:rPr>
              <a:t>38%</a:t>
            </a:r>
            <a:r>
              <a:rPr lang="it-IT" spc="-20" dirty="0">
                <a:solidFill>
                  <a:schemeClr val="bg1"/>
                </a:solidFill>
                <a:latin typeface="Verdana" panose="020B0604030504040204" pitchFamily="34" charset="0"/>
                <a:ea typeface="Verdana" panose="020B0604030504040204" pitchFamily="34" charset="0"/>
              </a:rPr>
              <a:t> degli allievi non raggiungono il livello previsto (</a:t>
            </a:r>
            <a:r>
              <a:rPr lang="it-IT" b="1" spc="-20" dirty="0">
                <a:solidFill>
                  <a:schemeClr val="bg1"/>
                </a:solidFill>
                <a:latin typeface="Verdana" panose="020B0604030504040204" pitchFamily="34" charset="0"/>
                <a:ea typeface="Verdana" panose="020B0604030504040204" pitchFamily="34" charset="0"/>
              </a:rPr>
              <a:t>A2</a:t>
            </a:r>
            <a:r>
              <a:rPr lang="it-IT" spc="-20" dirty="0">
                <a:solidFill>
                  <a:schemeClr val="bg1"/>
                </a:solidFill>
                <a:latin typeface="Verdana" panose="020B0604030504040204" pitchFamily="34" charset="0"/>
                <a:ea typeface="Verdana" panose="020B0604030504040204" pitchFamily="34" charset="0"/>
              </a:rPr>
              <a:t>) nell’abilità di ascolto in Inglese al termine del primo ciclo d’istruzione</a:t>
            </a:r>
            <a:endParaRPr lang="it-IT" spc="-20" dirty="0">
              <a:solidFill>
                <a:schemeClr val="bg1"/>
              </a:solidFill>
              <a:latin typeface="Verdana" panose="020B0604030504040204" pitchFamily="34" charset="0"/>
              <a:ea typeface="Verdana" panose="020B0604030504040204" pitchFamily="34" charset="0"/>
            </a:endParaRPr>
          </a:p>
          <a:p>
            <a:pPr marL="179705" indent="-179705" algn="just">
              <a:buFont typeface="Arial" panose="020B0604020202020204" pitchFamily="34" charset="0"/>
              <a:buChar char="•"/>
            </a:pPr>
            <a:r>
              <a:rPr lang="it-IT" spc="-20" dirty="0">
                <a:solidFill>
                  <a:schemeClr val="bg1"/>
                </a:solidFill>
                <a:latin typeface="Verdana" panose="020B0604030504040204" pitchFamily="34" charset="0"/>
                <a:ea typeface="Verdana" panose="020B0604030504040204" pitchFamily="34" charset="0"/>
              </a:rPr>
              <a:t>In </a:t>
            </a:r>
            <a:r>
              <a:rPr lang="it-IT" b="1" spc="-20" dirty="0">
                <a:solidFill>
                  <a:srgbClr val="2A5783"/>
                </a:solidFill>
                <a:latin typeface="Verdana" panose="020B0604030504040204" pitchFamily="34" charset="0"/>
                <a:ea typeface="Verdana" panose="020B0604030504040204" pitchFamily="34" charset="0"/>
              </a:rPr>
              <a:t>Calabria</a:t>
            </a:r>
            <a:r>
              <a:rPr lang="it-IT" b="1" spc="-20" dirty="0">
                <a:solidFill>
                  <a:schemeClr val="bg1"/>
                </a:solidFill>
                <a:latin typeface="Verdana" panose="020B0604030504040204" pitchFamily="34" charset="0"/>
                <a:ea typeface="Verdana" panose="020B0604030504040204" pitchFamily="34" charset="0"/>
              </a:rPr>
              <a:t> </a:t>
            </a:r>
            <a:r>
              <a:rPr lang="it-IT" spc="-20" dirty="0">
                <a:solidFill>
                  <a:schemeClr val="bg1"/>
                </a:solidFill>
                <a:latin typeface="Verdana" panose="020B0604030504040204" pitchFamily="34" charset="0"/>
                <a:ea typeface="Verdana" panose="020B0604030504040204" pitchFamily="34" charset="0"/>
              </a:rPr>
              <a:t>tale situazione riguarda </a:t>
            </a:r>
            <a:r>
              <a:rPr lang="it-IT" b="1" spc="-20" dirty="0">
                <a:solidFill>
                  <a:srgbClr val="2A5783"/>
                </a:solidFill>
                <a:latin typeface="Verdana" panose="020B0604030504040204" pitchFamily="34" charset="0"/>
                <a:ea typeface="Verdana" panose="020B0604030504040204" pitchFamily="34" charset="0"/>
              </a:rPr>
              <a:t>oltre il 60%</a:t>
            </a:r>
            <a:r>
              <a:rPr lang="it-IT" spc="-20" dirty="0">
                <a:solidFill>
                  <a:schemeClr val="bg1"/>
                </a:solidFill>
                <a:latin typeface="Verdana" panose="020B0604030504040204" pitchFamily="34" charset="0"/>
                <a:ea typeface="Verdana" panose="020B0604030504040204" pitchFamily="34" charset="0"/>
              </a:rPr>
              <a:t> degli studenti, inclusa una quota (</a:t>
            </a:r>
            <a:r>
              <a:rPr lang="el-GR" b="1" spc="-20" dirty="0">
                <a:solidFill>
                  <a:srgbClr val="2A5783"/>
                </a:solidFill>
                <a:latin typeface="Verdana" panose="020B0604030504040204" pitchFamily="34" charset="0"/>
                <a:ea typeface="Verdana" panose="020B0604030504040204" pitchFamily="34" charset="0"/>
              </a:rPr>
              <a:t>~</a:t>
            </a:r>
            <a:r>
              <a:rPr lang="it-IT" b="1" spc="-20" dirty="0">
                <a:solidFill>
                  <a:srgbClr val="2A5783"/>
                </a:solidFill>
                <a:latin typeface="Verdana" panose="020B0604030504040204" pitchFamily="34" charset="0"/>
                <a:ea typeface="Verdana" panose="020B0604030504040204" pitchFamily="34" charset="0"/>
              </a:rPr>
              <a:t>9%</a:t>
            </a:r>
            <a:r>
              <a:rPr lang="it-IT" spc="-20" dirty="0">
                <a:solidFill>
                  <a:schemeClr val="bg1"/>
                </a:solidFill>
                <a:latin typeface="Verdana" panose="020B0604030504040204" pitchFamily="34" charset="0"/>
                <a:ea typeface="Verdana" panose="020B0604030504040204" pitchFamily="34" charset="0"/>
              </a:rPr>
              <a:t>) di allievi che non raggiungono nemmeno il livello previsto in V primaria (</a:t>
            </a:r>
            <a:r>
              <a:rPr lang="it-IT" b="1" spc="-20" dirty="0">
                <a:solidFill>
                  <a:schemeClr val="bg1"/>
                </a:solidFill>
                <a:latin typeface="Verdana" panose="020B0604030504040204" pitchFamily="34" charset="0"/>
                <a:ea typeface="Verdana" panose="020B0604030504040204" pitchFamily="34" charset="0"/>
              </a:rPr>
              <a:t>A1</a:t>
            </a:r>
            <a:r>
              <a:rPr lang="it-IT" spc="-20" dirty="0">
                <a:solidFill>
                  <a:schemeClr val="bg1"/>
                </a:solidFill>
                <a:latin typeface="Verdana" panose="020B0604030504040204" pitchFamily="34" charset="0"/>
                <a:ea typeface="Verdana" panose="020B0604030504040204" pitchFamily="34" charset="0"/>
              </a:rPr>
              <a:t>)</a:t>
            </a:r>
            <a:endParaRPr lang="it-IT" spc="-20" dirty="0">
              <a:solidFill>
                <a:schemeClr val="bg1"/>
              </a:solidFill>
              <a:latin typeface="Verdana" panose="020B0604030504040204" pitchFamily="34" charset="0"/>
              <a:ea typeface="Verdana" panose="020B0604030504040204" pitchFamily="34" charset="0"/>
            </a:endParaRPr>
          </a:p>
          <a:p>
            <a:pPr marL="179705" indent="-179705" algn="just">
              <a:buFont typeface="Arial" panose="020B0604020202020204" pitchFamily="34" charset="0"/>
              <a:buChar char="•"/>
            </a:pPr>
            <a:r>
              <a:rPr lang="it-IT" spc="-20" dirty="0">
                <a:solidFill>
                  <a:schemeClr val="bg1"/>
                </a:solidFill>
                <a:latin typeface="Verdana" panose="020B0604030504040204" pitchFamily="34" charset="0"/>
                <a:ea typeface="Verdana" panose="020B0604030504040204" pitchFamily="34" charset="0"/>
              </a:rPr>
              <a:t>La percentuale di allievi che in Calabria si collocano al livello </a:t>
            </a:r>
            <a:r>
              <a:rPr lang="it-IT" b="1" spc="-20" dirty="0">
                <a:solidFill>
                  <a:schemeClr val="bg1"/>
                </a:solidFill>
                <a:latin typeface="Verdana" panose="020B0604030504040204" pitchFamily="34" charset="0"/>
                <a:ea typeface="Verdana" panose="020B0604030504040204" pitchFamily="34" charset="0"/>
              </a:rPr>
              <a:t>A2</a:t>
            </a:r>
            <a:r>
              <a:rPr lang="it-IT" spc="-20" dirty="0">
                <a:solidFill>
                  <a:schemeClr val="bg1"/>
                </a:solidFill>
                <a:latin typeface="Verdana" panose="020B0604030504040204" pitchFamily="34" charset="0"/>
                <a:ea typeface="Verdana" panose="020B0604030504040204" pitchFamily="34" charset="0"/>
              </a:rPr>
              <a:t> è</a:t>
            </a:r>
            <a:r>
              <a:rPr lang="it-IT" b="1" spc="-20" dirty="0">
                <a:solidFill>
                  <a:srgbClr val="2A5783"/>
                </a:solidFill>
                <a:latin typeface="Verdana" panose="020B0604030504040204" pitchFamily="34" charset="0"/>
                <a:ea typeface="Verdana" panose="020B0604030504040204" pitchFamily="34" charset="0"/>
              </a:rPr>
              <a:t> la più bassa</a:t>
            </a:r>
            <a:r>
              <a:rPr lang="it-IT" spc="-20" dirty="0">
                <a:solidFill>
                  <a:schemeClr val="bg1"/>
                </a:solidFill>
                <a:latin typeface="Verdana" panose="020B0604030504040204" pitchFamily="34" charset="0"/>
                <a:ea typeface="Verdana" panose="020B0604030504040204" pitchFamily="34" charset="0"/>
              </a:rPr>
              <a:t> tra quelle rilevate nelle regioni del </a:t>
            </a:r>
            <a:r>
              <a:rPr lang="it-IT" b="1" spc="-20" dirty="0">
                <a:solidFill>
                  <a:srgbClr val="2A5783"/>
                </a:solidFill>
                <a:latin typeface="Verdana" panose="020B0604030504040204" pitchFamily="34" charset="0"/>
                <a:ea typeface="Verdana" panose="020B0604030504040204" pitchFamily="34" charset="0"/>
              </a:rPr>
              <a:t>Mezzogiorno</a:t>
            </a:r>
            <a:r>
              <a:rPr lang="it-IT" spc="-20" dirty="0">
                <a:solidFill>
                  <a:schemeClr val="bg1"/>
                </a:solidFill>
                <a:latin typeface="Verdana" panose="020B0604030504040204" pitchFamily="34" charset="0"/>
                <a:ea typeface="Verdana" panose="020B0604030504040204" pitchFamily="34" charset="0"/>
              </a:rPr>
              <a:t> </a:t>
            </a:r>
            <a:endParaRPr lang="it-IT" b="1" spc="-20" dirty="0">
              <a:solidFill>
                <a:srgbClr val="2A5783"/>
              </a:solidFill>
              <a:latin typeface="Verdana" panose="020B0604030504040204" pitchFamily="34" charset="0"/>
              <a:ea typeface="Verdana" panose="020B060403050404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5000"/>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I RISULTATI IN SECONDARIA I GRADO - CONSIDERAZIONI FINALI</a:t>
            </a:r>
            <a:endParaRPr lang="it-IT" sz="2200" b="1" dirty="0">
              <a:solidFill>
                <a:schemeClr val="bg1"/>
              </a:solidFill>
              <a:latin typeface="Verdana" panose="020B0604030504040204" pitchFamily="34" charset="0"/>
              <a:ea typeface="Verdana" panose="020B0604030504040204" pitchFamily="34" charset="0"/>
            </a:endParaRPr>
          </a:p>
        </p:txBody>
      </p:sp>
      <p:sp>
        <p:nvSpPr>
          <p:cNvPr id="3" name="TextBox 2"/>
          <p:cNvSpPr txBox="1"/>
          <p:nvPr/>
        </p:nvSpPr>
        <p:spPr>
          <a:xfrm>
            <a:off x="485774" y="1484787"/>
            <a:ext cx="11477625" cy="2108269"/>
          </a:xfrm>
          <a:prstGeom prst="rect">
            <a:avLst/>
          </a:prstGeom>
          <a:noFill/>
        </p:spPr>
        <p:txBody>
          <a:bodyPr wrap="square" rtlCol="0">
            <a:spAutoFit/>
          </a:bodyPr>
          <a:lstStyle/>
          <a:p>
            <a:pPr marL="285750" indent="-285750" algn="just">
              <a:spcBef>
                <a:spcPts val="1200"/>
              </a:spcBef>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Su base </a:t>
            </a:r>
            <a:r>
              <a:rPr lang="it-IT" b="1" dirty="0">
                <a:solidFill>
                  <a:srgbClr val="F39C6B"/>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a:t>
            </a:r>
            <a:r>
              <a:rPr lang="it-IT" b="1" dirty="0">
                <a:solidFill>
                  <a:schemeClr val="bg1"/>
                </a:solidFill>
                <a:latin typeface="Verdana" panose="020B0604030504040204" pitchFamily="34" charset="0"/>
                <a:ea typeface="Verdana" panose="020B0604030504040204" pitchFamily="34" charset="0"/>
              </a:rPr>
              <a:t>poco più del 20%</a:t>
            </a:r>
            <a:r>
              <a:rPr lang="it-IT" dirty="0">
                <a:solidFill>
                  <a:schemeClr val="bg1"/>
                </a:solidFill>
                <a:latin typeface="Verdana" panose="020B0604030504040204" pitchFamily="34" charset="0"/>
                <a:ea typeface="Verdana" panose="020B0604030504040204" pitchFamily="34" charset="0"/>
              </a:rPr>
              <a:t> degli studenti in </a:t>
            </a:r>
            <a:r>
              <a:rPr lang="it-IT" dirty="0">
                <a:solidFill>
                  <a:srgbClr val="F39C6B"/>
                </a:solidFill>
                <a:latin typeface="Verdana" panose="020B0604030504040204" pitchFamily="34" charset="0"/>
                <a:ea typeface="Verdana" panose="020B0604030504040204" pitchFamily="34" charset="0"/>
              </a:rPr>
              <a:t>Inglese Reading</a:t>
            </a:r>
            <a:r>
              <a:rPr lang="it-IT" dirty="0">
                <a:solidFill>
                  <a:schemeClr val="bg1"/>
                </a:solidFill>
                <a:latin typeface="Verdana" panose="020B0604030504040204" pitchFamily="34" charset="0"/>
                <a:ea typeface="Verdana" panose="020B0604030504040204" pitchFamily="34" charset="0"/>
              </a:rPr>
              <a:t> non raggiungono il traguardo previsto (</a:t>
            </a:r>
            <a:r>
              <a:rPr lang="it-IT" b="1" dirty="0">
                <a:solidFill>
                  <a:schemeClr val="bg1"/>
                </a:solidFill>
                <a:latin typeface="Verdana" panose="020B0604030504040204" pitchFamily="34" charset="0"/>
                <a:ea typeface="Verdana" panose="020B0604030504040204" pitchFamily="34" charset="0"/>
              </a:rPr>
              <a:t>A2</a:t>
            </a:r>
            <a:r>
              <a:rPr lang="it-IT" dirty="0">
                <a:solidFill>
                  <a:schemeClr val="bg1"/>
                </a:solidFill>
                <a:latin typeface="Verdana" panose="020B0604030504040204" pitchFamily="34" charset="0"/>
                <a:ea typeface="Verdana" panose="020B0604030504040204" pitchFamily="34" charset="0"/>
              </a:rPr>
              <a:t>); tale percentuale quasi raddoppia in </a:t>
            </a:r>
            <a:r>
              <a:rPr lang="it-IT" dirty="0">
                <a:solidFill>
                  <a:srgbClr val="F39C6B"/>
                </a:solidFill>
                <a:latin typeface="Verdana" panose="020B0604030504040204" pitchFamily="34" charset="0"/>
                <a:ea typeface="Verdana" panose="020B0604030504040204" pitchFamily="34" charset="0"/>
              </a:rPr>
              <a:t>Inglese Listening</a:t>
            </a:r>
            <a:r>
              <a:rPr lang="it-IT" dirty="0">
                <a:solidFill>
                  <a:schemeClr val="bg1"/>
                </a:solidFill>
                <a:latin typeface="Verdana" panose="020B0604030504040204" pitchFamily="34" charset="0"/>
                <a:ea typeface="Verdana" panose="020B0604030504040204" pitchFamily="34" charset="0"/>
              </a:rPr>
              <a:t> (</a:t>
            </a:r>
            <a:r>
              <a:rPr lang="it-IT" b="1" dirty="0">
                <a:solidFill>
                  <a:schemeClr val="bg1"/>
                </a:solidFill>
                <a:latin typeface="Verdana" panose="020B0604030504040204" pitchFamily="34" charset="0"/>
                <a:ea typeface="Verdana" panose="020B0604030504040204" pitchFamily="34" charset="0"/>
              </a:rPr>
              <a:t>2 allievi su 5</a:t>
            </a:r>
            <a:r>
              <a:rPr lang="it-IT" dirty="0">
                <a:solidFill>
                  <a:schemeClr val="bg1"/>
                </a:solidFill>
                <a:latin typeface="Verdana" panose="020B0604030504040204" pitchFamily="34" charset="0"/>
                <a:ea typeface="Verdana" panose="020B0604030504040204" pitchFamily="34" charset="0"/>
              </a:rPr>
              <a:t>). In </a:t>
            </a:r>
            <a:r>
              <a:rPr lang="it-IT" b="1" dirty="0">
                <a:solidFill>
                  <a:srgbClr val="F39C6B"/>
                </a:solidFill>
                <a:latin typeface="Verdana" panose="020B0604030504040204" pitchFamily="34" charset="0"/>
                <a:ea typeface="Verdana" panose="020B0604030504040204" pitchFamily="34" charset="0"/>
              </a:rPr>
              <a:t>Calabria</a:t>
            </a:r>
            <a:r>
              <a:rPr lang="it-IT" dirty="0">
                <a:solidFill>
                  <a:schemeClr val="bg1"/>
                </a:solidFill>
                <a:latin typeface="Verdana" panose="020B0604030504040204" pitchFamily="34" charset="0"/>
                <a:ea typeface="Verdana" panose="020B0604030504040204" pitchFamily="34" charset="0"/>
              </a:rPr>
              <a:t> questi dati sono molto più negativi, attestandosi a </a:t>
            </a:r>
            <a:r>
              <a:rPr lang="it-IT" b="1" dirty="0">
                <a:solidFill>
                  <a:srgbClr val="F39C6B"/>
                </a:solidFill>
                <a:latin typeface="Verdana" panose="020B0604030504040204" pitchFamily="34" charset="0"/>
                <a:ea typeface="Verdana" panose="020B0604030504040204" pitchFamily="34" charset="0"/>
              </a:rPr>
              <a:t>quasi 2 studenti su 5 </a:t>
            </a:r>
            <a:r>
              <a:rPr lang="it-IT" dirty="0">
                <a:solidFill>
                  <a:schemeClr val="bg1"/>
                </a:solidFill>
                <a:latin typeface="Verdana" panose="020B0604030504040204" pitchFamily="34" charset="0"/>
                <a:ea typeface="Verdana" panose="020B0604030504040204" pitchFamily="34" charset="0"/>
              </a:rPr>
              <a:t>in Reading e </a:t>
            </a:r>
            <a:r>
              <a:rPr lang="it-IT" b="1" dirty="0">
                <a:solidFill>
                  <a:srgbClr val="F39C6B"/>
                </a:solidFill>
                <a:latin typeface="Verdana" panose="020B0604030504040204" pitchFamily="34" charset="0"/>
                <a:ea typeface="Verdana" panose="020B0604030504040204" pitchFamily="34" charset="0"/>
              </a:rPr>
              <a:t>più di 3 studenti su 5</a:t>
            </a:r>
            <a:r>
              <a:rPr lang="it-IT" dirty="0">
                <a:solidFill>
                  <a:schemeClr val="bg1"/>
                </a:solidFill>
                <a:latin typeface="Verdana" panose="020B0604030504040204" pitchFamily="34" charset="0"/>
                <a:ea typeface="Verdana" panose="020B0604030504040204" pitchFamily="34" charset="0"/>
              </a:rPr>
              <a:t> in Listening. Anche nel caso di Inglese, gli esiti regionali sono marcatamente i più deboli della macro-area </a:t>
            </a:r>
            <a:r>
              <a:rPr lang="it-IT" b="1" dirty="0">
                <a:solidFill>
                  <a:srgbClr val="F39C6B"/>
                </a:solidFill>
                <a:latin typeface="Verdana" panose="020B0604030504040204" pitchFamily="34" charset="0"/>
                <a:ea typeface="Verdana" panose="020B0604030504040204" pitchFamily="34" charset="0"/>
              </a:rPr>
              <a:t>Sud e Isole</a:t>
            </a:r>
            <a:r>
              <a:rPr lang="it-IT" dirty="0">
                <a:solidFill>
                  <a:schemeClr val="bg1"/>
                </a:solidFill>
                <a:latin typeface="Verdana" panose="020B0604030504040204" pitchFamily="34" charset="0"/>
                <a:ea typeface="Verdana" panose="020B0604030504040204" pitchFamily="34" charset="0"/>
              </a:rPr>
              <a:t>, al pari di quelli della Sicilia.</a:t>
            </a:r>
            <a:endParaRPr lang="it-IT" dirty="0">
              <a:solidFill>
                <a:schemeClr val="bg1"/>
              </a:solidFill>
              <a:latin typeface="Verdana" panose="020B0604030504040204" pitchFamily="34" charset="0"/>
              <a:ea typeface="Verdana" panose="020B0604030504040204" pitchFamily="34" charset="0"/>
            </a:endParaRPr>
          </a:p>
          <a:p>
            <a:pPr marL="266700" algn="just">
              <a:spcBef>
                <a:spcPts val="600"/>
              </a:spcBef>
            </a:pPr>
            <a:r>
              <a:rPr lang="it-IT" dirty="0">
                <a:solidFill>
                  <a:schemeClr val="bg1"/>
                </a:solidFill>
                <a:latin typeface="Verdana" panose="020B0604030504040204" pitchFamily="34" charset="0"/>
                <a:ea typeface="Verdana" panose="020B0604030504040204" pitchFamily="34" charset="0"/>
              </a:rPr>
              <a:t>Analizzando gli esiti nel tempo, sia in Reading sia in Listening</a:t>
            </a:r>
            <a:r>
              <a:rPr lang="it-IT" dirty="0">
                <a:solidFill>
                  <a:srgbClr val="F39C6B"/>
                </a:solidFill>
                <a:latin typeface="Verdana" panose="020B0604030504040204" pitchFamily="34" charset="0"/>
                <a:ea typeface="Verdana" panose="020B0604030504040204" pitchFamily="34" charset="0"/>
              </a:rPr>
              <a:t> </a:t>
            </a:r>
            <a:r>
              <a:rPr lang="it-IT" dirty="0">
                <a:solidFill>
                  <a:schemeClr val="bg1"/>
                </a:solidFill>
                <a:latin typeface="Verdana" panose="020B0604030504040204" pitchFamily="34" charset="0"/>
                <a:ea typeface="Verdana" panose="020B0604030504040204" pitchFamily="34" charset="0"/>
              </a:rPr>
              <a:t>nel 2022 si consolida la lenta ma graduale </a:t>
            </a:r>
            <a:r>
              <a:rPr lang="it-IT" b="1" dirty="0">
                <a:solidFill>
                  <a:schemeClr val="bg1"/>
                </a:solidFill>
                <a:latin typeface="Verdana" panose="020B0604030504040204" pitchFamily="34" charset="0"/>
                <a:ea typeface="Verdana" panose="020B0604030504040204" pitchFamily="34" charset="0"/>
              </a:rPr>
              <a:t>crescita</a:t>
            </a:r>
            <a:r>
              <a:rPr lang="it-IT" dirty="0">
                <a:solidFill>
                  <a:schemeClr val="bg1"/>
                </a:solidFill>
                <a:latin typeface="Verdana" panose="020B0604030504040204" pitchFamily="34" charset="0"/>
                <a:ea typeface="Verdana" panose="020B0604030504040204" pitchFamily="34" charset="0"/>
              </a:rPr>
              <a:t> della quota di allievi che raggiungono il traguardo previsto (</a:t>
            </a:r>
            <a:r>
              <a:rPr lang="it-IT" b="1" dirty="0">
                <a:solidFill>
                  <a:schemeClr val="bg1"/>
                </a:solidFill>
                <a:latin typeface="Verdana" panose="020B0604030504040204" pitchFamily="34" charset="0"/>
                <a:ea typeface="Verdana" panose="020B0604030504040204" pitchFamily="34" charset="0"/>
              </a:rPr>
              <a:t>A2</a:t>
            </a:r>
            <a:r>
              <a:rPr lang="it-IT" dirty="0">
                <a:solidFill>
                  <a:schemeClr val="bg1"/>
                </a:solidFill>
                <a:latin typeface="Verdana" panose="020B0604030504040204" pitchFamily="34" charset="0"/>
                <a:ea typeface="Verdana" panose="020B0604030504040204" pitchFamily="34" charset="0"/>
              </a:rPr>
              <a:t> del QCER).</a:t>
            </a:r>
            <a:endParaRPr lang="it-IT" b="1" dirty="0">
              <a:solidFill>
                <a:srgbClr val="F39C6B"/>
              </a:solidFill>
              <a:latin typeface="Verdana" panose="020B0604030504040204" pitchFamily="34" charset="0"/>
              <a:ea typeface="Verdana" panose="020B0604030504040204" pitchFamily="34" charset="0"/>
            </a:endParaRPr>
          </a:p>
        </p:txBody>
      </p:sp>
      <p:sp>
        <p:nvSpPr>
          <p:cNvPr id="5" name="CasellaDiTesto 4"/>
          <p:cNvSpPr txBox="1"/>
          <p:nvPr/>
        </p:nvSpPr>
        <p:spPr>
          <a:xfrm>
            <a:off x="614360" y="3829049"/>
            <a:ext cx="1147762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2400" b="1" i="0" u="sng" strike="noStrike" kern="1200" cap="none" spc="0" normalizeH="0" baseline="0" noProof="0" dirty="0">
                <a:ln>
                  <a:noFill/>
                </a:ln>
                <a:solidFill>
                  <a:prstClr val="white"/>
                </a:solidFill>
                <a:effectLst/>
                <a:uLnTx/>
                <a:uFillTx/>
                <a:latin typeface="Calibri" panose="020F0502020204030204"/>
                <a:ea typeface="+mn-ea"/>
                <a:cs typeface="+mn-cs"/>
              </a:rPr>
              <a:t>INTERVENTO</a:t>
            </a:r>
            <a:endParaRPr kumimoji="0" lang="it-IT" sz="2400" b="0"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INGLESE: sviluppare un’azione didattica che tenga conto delle Indicazioni Nazionali ma sia più pertinente al quadro di riferimento dei traguardi previsti dal QCER per rendere più accessibili agli alunni la certificazione della lingua. Prevedere più attività didattiche improntate al </a:t>
            </a: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rPr>
              <a:t>listening</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 e al reading   usando materiali didattici di qualità e dando largo spazio alle attività di ascolto, lettura e parlato.</a:t>
            </a:r>
            <a:endPar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14363" y="1657350"/>
            <a:ext cx="11072811" cy="369332"/>
          </a:xfrm>
          <a:prstGeom prst="rect">
            <a:avLst/>
          </a:prstGeom>
          <a:noFill/>
        </p:spPr>
        <p:txBody>
          <a:bodyPr wrap="square">
            <a:spAutoFit/>
          </a:bodyPr>
          <a:lstStyle/>
          <a:p>
            <a:r>
              <a:rPr lang="it-IT" sz="1800" dirty="0">
                <a:solidFill>
                  <a:schemeClr val="bg1"/>
                </a:solidFill>
                <a:latin typeface="Verdana" panose="020B0604030504040204" pitchFamily="34" charset="0"/>
                <a:ea typeface="Verdana" panose="020B0604030504040204" pitchFamily="34" charset="0"/>
              </a:rPr>
              <a:t>I risultati  del nostro Istituto al termine del primo ciclo di istruzione  anno di riferimento 2022</a:t>
            </a:r>
            <a:endParaRPr lang="it-IT" dirty="0"/>
          </a:p>
        </p:txBody>
      </p:sp>
      <p:graphicFrame>
        <p:nvGraphicFramePr>
          <p:cNvPr id="4" name="Tabella 3"/>
          <p:cNvGraphicFramePr>
            <a:graphicFrameLocks noGrp="1"/>
          </p:cNvGraphicFramePr>
          <p:nvPr/>
        </p:nvGraphicFramePr>
        <p:xfrm>
          <a:off x="1671637" y="2125028"/>
          <a:ext cx="9329736" cy="1832610"/>
        </p:xfrm>
        <a:graphic>
          <a:graphicData uri="http://schemas.openxmlformats.org/drawingml/2006/table">
            <a:tbl>
              <a:tblPr firstRow="1" firstCol="1" bandRow="1">
                <a:tableStyleId>{7DF18680-E054-41AD-8BC1-D1AEF772440D}</a:tableStyleId>
              </a:tblPr>
              <a:tblGrid>
                <a:gridCol w="3109912"/>
                <a:gridCol w="3109912"/>
                <a:gridCol w="3109912"/>
              </a:tblGrid>
              <a:tr h="305435">
                <a:tc>
                  <a:txBody>
                    <a:bodyPr/>
                    <a:lstStyle/>
                    <a:p>
                      <a:pPr algn="ctr">
                        <a:lnSpc>
                          <a:spcPct val="107000"/>
                        </a:lnSpc>
                        <a:spcAft>
                          <a:spcPts val="800"/>
                        </a:spcAft>
                      </a:pPr>
                      <a:r>
                        <a:rPr lang="it-IT" sz="1600" dirty="0">
                          <a:effectLst/>
                        </a:rPr>
                        <a:t>LIVELLO</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ITALIANO</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MATEMATICA</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5435">
                <a:tc>
                  <a:txBody>
                    <a:bodyPr/>
                    <a:lstStyle/>
                    <a:p>
                      <a:pPr algn="ctr">
                        <a:lnSpc>
                          <a:spcPct val="107000"/>
                        </a:lnSpc>
                        <a:spcAft>
                          <a:spcPts val="800"/>
                        </a:spcAft>
                      </a:pPr>
                      <a:r>
                        <a:rPr lang="it-IT" sz="1600">
                          <a:effectLst/>
                        </a:rPr>
                        <a:t>L1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22</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35</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5435">
                <a:tc>
                  <a:txBody>
                    <a:bodyPr/>
                    <a:lstStyle/>
                    <a:p>
                      <a:pPr algn="ctr">
                        <a:lnSpc>
                          <a:spcPct val="107000"/>
                        </a:lnSpc>
                        <a:spcAft>
                          <a:spcPts val="800"/>
                        </a:spcAft>
                      </a:pPr>
                      <a:r>
                        <a:rPr lang="it-IT" sz="1600">
                          <a:effectLst/>
                        </a:rPr>
                        <a:t>L2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30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29</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5435">
                <a:tc>
                  <a:txBody>
                    <a:bodyPr/>
                    <a:lstStyle/>
                    <a:p>
                      <a:pPr algn="ctr">
                        <a:lnSpc>
                          <a:spcPct val="107000"/>
                        </a:lnSpc>
                        <a:spcAft>
                          <a:spcPts val="800"/>
                        </a:spcAft>
                      </a:pPr>
                      <a:r>
                        <a:rPr lang="it-IT" sz="1600">
                          <a:effectLst/>
                        </a:rPr>
                        <a:t>L3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a:effectLst/>
                        </a:rPr>
                        <a:t>23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10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5435">
                <a:tc>
                  <a:txBody>
                    <a:bodyPr/>
                    <a:lstStyle/>
                    <a:p>
                      <a:pPr algn="ctr">
                        <a:lnSpc>
                          <a:spcPct val="107000"/>
                        </a:lnSpc>
                        <a:spcAft>
                          <a:spcPts val="800"/>
                        </a:spcAft>
                      </a:pPr>
                      <a:r>
                        <a:rPr lang="it-IT" sz="1600">
                          <a:effectLst/>
                        </a:rPr>
                        <a:t>L4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a:effectLst/>
                        </a:rPr>
                        <a:t>12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10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5435">
                <a:tc>
                  <a:txBody>
                    <a:bodyPr/>
                    <a:lstStyle/>
                    <a:p>
                      <a:pPr algn="ctr">
                        <a:lnSpc>
                          <a:spcPct val="107000"/>
                        </a:lnSpc>
                        <a:spcAft>
                          <a:spcPts val="800"/>
                        </a:spcAft>
                      </a:pPr>
                      <a:r>
                        <a:rPr lang="it-IT" sz="1600">
                          <a:effectLst/>
                        </a:rPr>
                        <a:t>L5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2</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ella 4"/>
          <p:cNvGraphicFramePr>
            <a:graphicFrameLocks noGrp="1"/>
          </p:cNvGraphicFramePr>
          <p:nvPr/>
        </p:nvGraphicFramePr>
        <p:xfrm>
          <a:off x="1671637" y="4300538"/>
          <a:ext cx="9458328" cy="2000250"/>
        </p:xfrm>
        <a:graphic>
          <a:graphicData uri="http://schemas.openxmlformats.org/drawingml/2006/table">
            <a:tbl>
              <a:tblPr firstRow="1" firstCol="1" bandRow="1">
                <a:tableStyleId>{00A15C55-8517-42AA-B614-E9B94910E393}</a:tableStyleId>
              </a:tblPr>
              <a:tblGrid>
                <a:gridCol w="3152776"/>
                <a:gridCol w="3152776"/>
                <a:gridCol w="3152776"/>
              </a:tblGrid>
              <a:tr h="400050">
                <a:tc>
                  <a:txBody>
                    <a:bodyPr/>
                    <a:lstStyle/>
                    <a:p>
                      <a:pPr algn="ctr">
                        <a:lnSpc>
                          <a:spcPct val="107000"/>
                        </a:lnSpc>
                        <a:spcAft>
                          <a:spcPts val="800"/>
                        </a:spcAft>
                      </a:pPr>
                      <a:r>
                        <a:rPr lang="it-IT" sz="1600" dirty="0">
                          <a:effectLst/>
                        </a:rPr>
                        <a:t>LIVELLO</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INGLESE Reading</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a:effectLst/>
                        </a:rPr>
                        <a:t>INGLESE Listening</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0050">
                <a:tc>
                  <a:txBody>
                    <a:bodyPr/>
                    <a:lstStyle/>
                    <a:p>
                      <a:pPr algn="ctr">
                        <a:lnSpc>
                          <a:spcPct val="107000"/>
                        </a:lnSpc>
                        <a:spcAft>
                          <a:spcPts val="800"/>
                        </a:spcAft>
                      </a:pPr>
                      <a:r>
                        <a:rPr lang="it-IT" sz="1600">
                          <a:effectLst/>
                        </a:rPr>
                        <a:t>NON RAGGIUNTO</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a:effectLst/>
                        </a:rPr>
                        <a:t>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0050">
                <a:tc>
                  <a:txBody>
                    <a:bodyPr/>
                    <a:lstStyle/>
                    <a:p>
                      <a:pPr algn="ctr">
                        <a:lnSpc>
                          <a:spcPct val="107000"/>
                        </a:lnSpc>
                        <a:spcAft>
                          <a:spcPts val="800"/>
                        </a:spcAft>
                      </a:pPr>
                      <a:r>
                        <a:rPr lang="it-IT" sz="1600">
                          <a:effectLst/>
                        </a:rPr>
                        <a:t>PRE-A1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15</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12</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0050">
                <a:tc>
                  <a:txBody>
                    <a:bodyPr/>
                    <a:lstStyle/>
                    <a:p>
                      <a:pPr algn="ctr">
                        <a:lnSpc>
                          <a:spcPct val="107000"/>
                        </a:lnSpc>
                        <a:spcAft>
                          <a:spcPts val="800"/>
                        </a:spcAft>
                      </a:pPr>
                      <a:r>
                        <a:rPr lang="it-IT" sz="1600">
                          <a:effectLst/>
                        </a:rPr>
                        <a:t>A1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a:effectLst/>
                        </a:rPr>
                        <a:t>24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51</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0050">
                <a:tc>
                  <a:txBody>
                    <a:bodyPr/>
                    <a:lstStyle/>
                    <a:p>
                      <a:pPr algn="ctr">
                        <a:lnSpc>
                          <a:spcPct val="107000"/>
                        </a:lnSpc>
                        <a:spcAft>
                          <a:spcPts val="800"/>
                        </a:spcAft>
                      </a:pPr>
                      <a:r>
                        <a:rPr lang="it-IT" sz="1600">
                          <a:effectLst/>
                        </a:rPr>
                        <a:t>A2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a:effectLst/>
                        </a:rPr>
                        <a:t>48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dirty="0">
                          <a:effectLst/>
                        </a:rPr>
                        <a:t>23</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co 4"/>
          <p:cNvGraphicFramePr/>
          <p:nvPr/>
        </p:nvGraphicFramePr>
        <p:xfrm>
          <a:off x="2304256" y="1700212"/>
          <a:ext cx="7583488" cy="4500563"/>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73206" y="2119247"/>
            <a:ext cx="11093824" cy="369332"/>
          </a:xfrm>
          <a:prstGeom prst="rect">
            <a:avLst/>
          </a:prstGeom>
          <a:noFill/>
        </p:spPr>
        <p:txBody>
          <a:bodyPr wrap="square">
            <a:spAutoFit/>
          </a:bodyPr>
          <a:lstStyle/>
          <a:p>
            <a:r>
              <a:rPr lang="it-IT" dirty="0">
                <a:solidFill>
                  <a:schemeClr val="bg1"/>
                </a:solidFill>
              </a:rPr>
              <a:t>Per leggere gli esiti delle prove invalsi 2022 si è preso come anno di confrontabilità (ancoraggio) l’anno 2019</a:t>
            </a:r>
            <a:endParaRPr lang="it-IT" dirty="0">
              <a:solidFill>
                <a:schemeClr val="bg1"/>
              </a:solidFill>
            </a:endParaRPr>
          </a:p>
        </p:txBody>
      </p:sp>
      <p:sp>
        <p:nvSpPr>
          <p:cNvPr id="3" name="CasellaDiTesto 2"/>
          <p:cNvSpPr txBox="1"/>
          <p:nvPr/>
        </p:nvSpPr>
        <p:spPr>
          <a:xfrm>
            <a:off x="549088" y="2603342"/>
            <a:ext cx="11093824" cy="2862322"/>
          </a:xfrm>
          <a:prstGeom prst="rect">
            <a:avLst/>
          </a:prstGeom>
          <a:noFill/>
        </p:spPr>
        <p:txBody>
          <a:bodyPr wrap="square">
            <a:spAutoFit/>
          </a:bodyPr>
          <a:lstStyle/>
          <a:p>
            <a:r>
              <a:rPr lang="it-IT" dirty="0"/>
              <a:t> </a:t>
            </a:r>
            <a:r>
              <a:rPr lang="it-IT" dirty="0">
                <a:solidFill>
                  <a:schemeClr val="bg1"/>
                </a:solidFill>
              </a:rPr>
              <a:t>fasce di riferimento </a:t>
            </a:r>
            <a:endParaRPr lang="it-IT" dirty="0">
              <a:solidFill>
                <a:schemeClr val="bg1"/>
              </a:solidFill>
            </a:endParaRPr>
          </a:p>
          <a:p>
            <a:r>
              <a:rPr lang="it-IT" dirty="0">
                <a:solidFill>
                  <a:schemeClr val="bg1"/>
                </a:solidFill>
              </a:rPr>
              <a:t>ITALIANO e MATEMATICA:</a:t>
            </a:r>
            <a:endParaRPr lang="it-IT" dirty="0">
              <a:solidFill>
                <a:schemeClr val="bg1"/>
              </a:solidFill>
            </a:endParaRPr>
          </a:p>
          <a:p>
            <a:r>
              <a:rPr lang="it-IT" dirty="0">
                <a:solidFill>
                  <a:schemeClr val="bg1"/>
                </a:solidFill>
              </a:rPr>
              <a:t>F1 e F2 = COMPETENZE NON ADEGUATE </a:t>
            </a:r>
            <a:endParaRPr lang="it-IT" dirty="0">
              <a:solidFill>
                <a:schemeClr val="bg1"/>
              </a:solidFill>
            </a:endParaRPr>
          </a:p>
          <a:p>
            <a:r>
              <a:rPr lang="it-IT" dirty="0">
                <a:solidFill>
                  <a:schemeClr val="bg1"/>
                </a:solidFill>
              </a:rPr>
              <a:t>F3 e F4 = COMPETENZE ADEGUATE </a:t>
            </a:r>
            <a:endParaRPr lang="it-IT" dirty="0">
              <a:solidFill>
                <a:schemeClr val="bg1"/>
              </a:solidFill>
            </a:endParaRPr>
          </a:p>
          <a:p>
            <a:r>
              <a:rPr lang="it-IT" dirty="0">
                <a:solidFill>
                  <a:schemeClr val="bg1"/>
                </a:solidFill>
              </a:rPr>
              <a:t>F5 e F6 = COMPETENZE ELEVATE </a:t>
            </a:r>
            <a:endParaRPr lang="it-IT" dirty="0">
              <a:solidFill>
                <a:schemeClr val="bg1"/>
              </a:solidFill>
            </a:endParaRPr>
          </a:p>
          <a:p>
            <a:endParaRPr lang="it-IT" dirty="0">
              <a:solidFill>
                <a:schemeClr val="bg1"/>
              </a:solidFill>
            </a:endParaRPr>
          </a:p>
          <a:p>
            <a:r>
              <a:rPr lang="it-IT" dirty="0">
                <a:solidFill>
                  <a:schemeClr val="bg1"/>
                </a:solidFill>
              </a:rPr>
              <a:t>INGLESE (V PRIMARIA):</a:t>
            </a:r>
            <a:endParaRPr lang="it-IT" dirty="0">
              <a:solidFill>
                <a:schemeClr val="bg1"/>
              </a:solidFill>
            </a:endParaRPr>
          </a:p>
          <a:p>
            <a:r>
              <a:rPr lang="it-IT" dirty="0">
                <a:solidFill>
                  <a:schemeClr val="bg1"/>
                </a:solidFill>
              </a:rPr>
              <a:t>PRE-A1= COMPETENZE NON ADEGUATE</a:t>
            </a:r>
            <a:endParaRPr lang="it-IT" dirty="0">
              <a:solidFill>
                <a:schemeClr val="bg1"/>
              </a:solidFill>
            </a:endParaRPr>
          </a:p>
          <a:p>
            <a:r>
              <a:rPr lang="it-IT" dirty="0">
                <a:solidFill>
                  <a:schemeClr val="bg1"/>
                </a:solidFill>
              </a:rPr>
              <a:t>A1= COMPETENZE ADEGUATE</a:t>
            </a:r>
            <a:endParaRPr lang="it-IT" dirty="0">
              <a:solidFill>
                <a:schemeClr val="bg1"/>
              </a:solidFill>
            </a:endParaRPr>
          </a:p>
          <a:p>
            <a:endParaRPr lang="it-IT"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fico 6"/>
          <p:cNvGraphicFramePr/>
          <p:nvPr/>
        </p:nvGraphicFramePr>
        <p:xfrm>
          <a:off x="2032000" y="1800225"/>
          <a:ext cx="7683500" cy="4338108"/>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co 3"/>
          <p:cNvGraphicFramePr/>
          <p:nvPr/>
        </p:nvGraphicFramePr>
        <p:xfrm>
          <a:off x="1331913" y="1671638"/>
          <a:ext cx="5168900" cy="412379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7" name="Grafico 6"/>
          <p:cNvGraphicFramePr/>
          <p:nvPr/>
        </p:nvGraphicFramePr>
        <p:xfrm>
          <a:off x="6772275" y="1671638"/>
          <a:ext cx="4786313" cy="412379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a 6"/>
          <p:cNvGraphicFramePr>
            <a:graphicFrameLocks noGrp="1"/>
          </p:cNvGraphicFramePr>
          <p:nvPr/>
        </p:nvGraphicFramePr>
        <p:xfrm>
          <a:off x="1563052" y="1617759"/>
          <a:ext cx="9065896" cy="2154145"/>
        </p:xfrm>
        <a:graphic>
          <a:graphicData uri="http://schemas.openxmlformats.org/drawingml/2006/table">
            <a:tbl>
              <a:tblPr firstRow="1" firstCol="1" bandRow="1">
                <a:tableStyleId>{21E4AEA4-8DFA-4A89-87EB-49C32662AFE0}</a:tableStyleId>
              </a:tblPr>
              <a:tblGrid>
                <a:gridCol w="742771"/>
                <a:gridCol w="1664205"/>
                <a:gridCol w="1664205"/>
                <a:gridCol w="1664905"/>
                <a:gridCol w="1664905"/>
                <a:gridCol w="1664905"/>
              </a:tblGrid>
              <a:tr h="307735">
                <a:tc gridSpan="6">
                  <a:txBody>
                    <a:bodyPr/>
                    <a:lstStyle/>
                    <a:p>
                      <a:pPr algn="ctr">
                        <a:lnSpc>
                          <a:spcPct val="107000"/>
                        </a:lnSpc>
                        <a:spcAft>
                          <a:spcPts val="800"/>
                        </a:spcAft>
                      </a:pPr>
                      <a:r>
                        <a:rPr lang="it-IT" sz="1600" b="1" dirty="0">
                          <a:solidFill>
                            <a:schemeClr val="tx1"/>
                          </a:solidFill>
                          <a:effectLst/>
                        </a:rPr>
                        <a:t>ITALIANO</a:t>
                      </a:r>
                      <a:endParaRPr lang="it-IT"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cPr/>
                </a:tc>
                <a:tc hMerge="1">
                  <a:tcPr/>
                </a:tc>
                <a:tc hMerge="1">
                  <a:tcPr/>
                </a:tc>
                <a:tc hMerge="1">
                  <a:tcPr/>
                </a:tc>
                <a:tc hMerge="1">
                  <a:tcPr/>
                </a:tc>
              </a:tr>
              <a:tr h="307735">
                <a:tc>
                  <a:txBody>
                    <a:bodyPr/>
                    <a:lstStyle/>
                    <a:p>
                      <a:pPr algn="ctr">
                        <a:lnSpc>
                          <a:spcPct val="107000"/>
                        </a:lnSpc>
                        <a:spcAft>
                          <a:spcPts val="800"/>
                        </a:spcAft>
                      </a:pPr>
                      <a:r>
                        <a:rPr lang="it-IT" sz="1400" b="1" dirty="0">
                          <a:solidFill>
                            <a:schemeClr val="tx1"/>
                          </a:solidFill>
                          <a:effectLst/>
                        </a:rPr>
                        <a:t>LIVELLO</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solidFill>
                            <a:schemeClr val="tx1"/>
                          </a:solidFill>
                          <a:effectLst/>
                        </a:rPr>
                        <a:t>III A</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solidFill>
                            <a:schemeClr val="tx1"/>
                          </a:solidFill>
                          <a:effectLst/>
                        </a:rPr>
                        <a:t>III B</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IIII C</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solidFill>
                            <a:schemeClr val="tx1"/>
                          </a:solidFill>
                          <a:effectLst/>
                        </a:rPr>
                        <a:t>IIID</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solidFill>
                            <a:schemeClr val="tx1"/>
                          </a:solidFill>
                          <a:effectLst/>
                        </a:rPr>
                        <a:t>III E</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7735">
                <a:tc>
                  <a:txBody>
                    <a:bodyPr/>
                    <a:lstStyle/>
                    <a:p>
                      <a:pPr algn="ctr">
                        <a:lnSpc>
                          <a:spcPct val="107000"/>
                        </a:lnSpc>
                        <a:spcAft>
                          <a:spcPts val="800"/>
                        </a:spcAft>
                      </a:pPr>
                      <a:r>
                        <a:rPr lang="it-IT" sz="1400" b="1">
                          <a:solidFill>
                            <a:schemeClr val="tx1"/>
                          </a:solidFill>
                          <a:effectLst/>
                        </a:rPr>
                        <a:t>L1</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2</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6</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3</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8</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solidFill>
                            <a:schemeClr val="tx1"/>
                          </a:solidFill>
                          <a:effectLst/>
                        </a:rPr>
                        <a:t>3</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7735">
                <a:tc>
                  <a:txBody>
                    <a:bodyPr/>
                    <a:lstStyle/>
                    <a:p>
                      <a:pPr algn="ctr">
                        <a:lnSpc>
                          <a:spcPct val="107000"/>
                        </a:lnSpc>
                        <a:spcAft>
                          <a:spcPts val="800"/>
                        </a:spcAft>
                      </a:pPr>
                      <a:r>
                        <a:rPr lang="it-IT" sz="1400" b="1">
                          <a:solidFill>
                            <a:schemeClr val="tx1"/>
                          </a:solidFill>
                          <a:effectLst/>
                        </a:rPr>
                        <a:t>L2</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solidFill>
                            <a:schemeClr val="tx1"/>
                          </a:solidFill>
                          <a:effectLst/>
                        </a:rPr>
                        <a:t>8</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4</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7</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4</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7</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7735">
                <a:tc>
                  <a:txBody>
                    <a:bodyPr/>
                    <a:lstStyle/>
                    <a:p>
                      <a:pPr algn="ctr">
                        <a:lnSpc>
                          <a:spcPct val="107000"/>
                        </a:lnSpc>
                        <a:spcAft>
                          <a:spcPts val="800"/>
                        </a:spcAft>
                      </a:pPr>
                      <a:r>
                        <a:rPr lang="it-IT" sz="1400" b="1">
                          <a:solidFill>
                            <a:schemeClr val="tx1"/>
                          </a:solidFill>
                          <a:effectLst/>
                        </a:rPr>
                        <a:t>L3</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solidFill>
                            <a:schemeClr val="tx1"/>
                          </a:solidFill>
                          <a:effectLst/>
                        </a:rPr>
                        <a:t>4</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solidFill>
                            <a:schemeClr val="tx1"/>
                          </a:solidFill>
                          <a:effectLst/>
                        </a:rPr>
                        <a:t>5</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3</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5</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6</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7735">
                <a:tc>
                  <a:txBody>
                    <a:bodyPr/>
                    <a:lstStyle/>
                    <a:p>
                      <a:pPr algn="ctr">
                        <a:lnSpc>
                          <a:spcPct val="107000"/>
                        </a:lnSpc>
                        <a:spcAft>
                          <a:spcPts val="800"/>
                        </a:spcAft>
                      </a:pPr>
                      <a:r>
                        <a:rPr lang="it-IT" sz="1400" b="1">
                          <a:solidFill>
                            <a:schemeClr val="tx1"/>
                          </a:solidFill>
                          <a:effectLst/>
                        </a:rPr>
                        <a:t>L4</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4</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solidFill>
                            <a:schemeClr val="tx1"/>
                          </a:solidFill>
                          <a:effectLst/>
                        </a:rPr>
                        <a:t>1</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solidFill>
                            <a:schemeClr val="tx1"/>
                          </a:solidFill>
                          <a:effectLst/>
                        </a:rPr>
                        <a:t>2</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2</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3</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7735">
                <a:tc>
                  <a:txBody>
                    <a:bodyPr/>
                    <a:lstStyle/>
                    <a:p>
                      <a:pPr algn="ctr">
                        <a:lnSpc>
                          <a:spcPct val="107000"/>
                        </a:lnSpc>
                        <a:spcAft>
                          <a:spcPts val="800"/>
                        </a:spcAft>
                      </a:pPr>
                      <a:r>
                        <a:rPr lang="it-IT" sz="1400" b="1">
                          <a:solidFill>
                            <a:schemeClr val="tx1"/>
                          </a:solidFill>
                          <a:effectLst/>
                        </a:rPr>
                        <a:t>L5</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solidFill>
                            <a:schemeClr val="tx1"/>
                          </a:solidFill>
                          <a:effectLst/>
                        </a:rPr>
                        <a:t>0</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solidFill>
                            <a:schemeClr val="tx1"/>
                          </a:solidFill>
                          <a:effectLst/>
                        </a:rPr>
                        <a:t>0</a:t>
                      </a:r>
                      <a:endParaRPr lang="it-IT"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0</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0</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chemeClr val="tx1"/>
                          </a:solidFill>
                          <a:effectLst/>
                        </a:rPr>
                        <a:t>0</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8" name="Tabella 7"/>
          <p:cNvGraphicFramePr>
            <a:graphicFrameLocks noGrp="1"/>
          </p:cNvGraphicFramePr>
          <p:nvPr/>
        </p:nvGraphicFramePr>
        <p:xfrm>
          <a:off x="1563052" y="3929061"/>
          <a:ext cx="9065895" cy="2154145"/>
        </p:xfrm>
        <a:graphic>
          <a:graphicData uri="http://schemas.openxmlformats.org/drawingml/2006/table">
            <a:tbl>
              <a:tblPr firstRow="1" firstCol="1" bandRow="1">
                <a:tableStyleId>{93296810-A885-4BE3-A3E7-6D5BEEA58F35}</a:tableStyleId>
              </a:tblPr>
              <a:tblGrid>
                <a:gridCol w="1510665"/>
                <a:gridCol w="1510665"/>
                <a:gridCol w="1510665"/>
                <a:gridCol w="1511300"/>
                <a:gridCol w="1511300"/>
                <a:gridCol w="1511300"/>
              </a:tblGrid>
              <a:tr h="307735">
                <a:tc gridSpan="6">
                  <a:txBody>
                    <a:bodyPr/>
                    <a:lstStyle/>
                    <a:p>
                      <a:pPr algn="ctr">
                        <a:lnSpc>
                          <a:spcPct val="107000"/>
                        </a:lnSpc>
                        <a:spcAft>
                          <a:spcPts val="800"/>
                        </a:spcAft>
                      </a:pPr>
                      <a:r>
                        <a:rPr lang="it-IT" sz="1600" b="1" dirty="0">
                          <a:solidFill>
                            <a:srgbClr val="000000"/>
                          </a:solidFill>
                          <a:effectLst/>
                        </a:rPr>
                        <a:t>MATEMATICA</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cPr/>
                </a:tc>
                <a:tc hMerge="1">
                  <a:tcPr/>
                </a:tc>
                <a:tc hMerge="1">
                  <a:tcPr/>
                </a:tc>
                <a:tc hMerge="1">
                  <a:tcPr/>
                </a:tc>
                <a:tc hMerge="1">
                  <a:tcPr/>
                </a:tc>
              </a:tr>
              <a:tr h="307735">
                <a:tc>
                  <a:txBody>
                    <a:bodyPr/>
                    <a:lstStyle/>
                    <a:p>
                      <a:pPr algn="ctr">
                        <a:lnSpc>
                          <a:spcPct val="107000"/>
                        </a:lnSpc>
                        <a:spcAft>
                          <a:spcPts val="800"/>
                        </a:spcAft>
                      </a:pPr>
                      <a:r>
                        <a:rPr lang="it-IT" sz="1400" b="1">
                          <a:solidFill>
                            <a:srgbClr val="000000"/>
                          </a:solidFill>
                          <a:effectLst/>
                        </a:rPr>
                        <a:t>LIVELLO</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rgbClr val="000000"/>
                          </a:solidFill>
                          <a:effectLst/>
                        </a:rPr>
                        <a:t>III 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solidFill>
                            <a:srgbClr val="000000"/>
                          </a:solidFill>
                          <a:effectLst/>
                        </a:rPr>
                        <a:t>III B</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solidFill>
                            <a:srgbClr val="000000"/>
                          </a:solidFill>
                          <a:effectLst/>
                        </a:rPr>
                        <a:t>IIII C</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solidFill>
                            <a:srgbClr val="000000"/>
                          </a:solidFill>
                          <a:effectLst/>
                        </a:rPr>
                        <a:t>IIID</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solidFill>
                            <a:srgbClr val="000000"/>
                          </a:solidFill>
                          <a:effectLst/>
                        </a:rPr>
                        <a:t>III E*</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7735">
                <a:tc>
                  <a:txBody>
                    <a:bodyPr/>
                    <a:lstStyle/>
                    <a:p>
                      <a:pPr algn="ctr">
                        <a:lnSpc>
                          <a:spcPct val="107000"/>
                        </a:lnSpc>
                        <a:spcAft>
                          <a:spcPts val="800"/>
                        </a:spcAft>
                      </a:pPr>
                      <a:r>
                        <a:rPr lang="it-IT" sz="1400" b="1">
                          <a:solidFill>
                            <a:srgbClr val="000000"/>
                          </a:solidFill>
                          <a:effectLst/>
                        </a:rPr>
                        <a:t>L1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effectLst/>
                        </a:rPr>
                        <a:t>4</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effectLst/>
                        </a:rPr>
                        <a:t>7</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effectLst/>
                        </a:rPr>
                        <a:t>8</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effectLst/>
                        </a:rPr>
                        <a:t>11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effectLst/>
                        </a:rPr>
                        <a:t>5</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7735">
                <a:tc>
                  <a:txBody>
                    <a:bodyPr/>
                    <a:lstStyle/>
                    <a:p>
                      <a:pPr algn="ctr">
                        <a:lnSpc>
                          <a:spcPct val="107000"/>
                        </a:lnSpc>
                        <a:spcAft>
                          <a:spcPts val="800"/>
                        </a:spcAft>
                      </a:pPr>
                      <a:r>
                        <a:rPr lang="it-IT" sz="1400" b="1" dirty="0">
                          <a:solidFill>
                            <a:srgbClr val="000000"/>
                          </a:solidFill>
                          <a:effectLst/>
                        </a:rPr>
                        <a:t>L2</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effectLst/>
                        </a:rPr>
                        <a:t>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effectLst/>
                        </a:rPr>
                        <a:t>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effectLst/>
                        </a:rPr>
                        <a:t>3</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effectLst/>
                        </a:rPr>
                        <a:t>6</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effectLst/>
                        </a:rPr>
                        <a:t>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7735">
                <a:tc>
                  <a:txBody>
                    <a:bodyPr/>
                    <a:lstStyle/>
                    <a:p>
                      <a:pPr algn="ctr">
                        <a:lnSpc>
                          <a:spcPct val="107000"/>
                        </a:lnSpc>
                        <a:spcAft>
                          <a:spcPts val="800"/>
                        </a:spcAft>
                      </a:pPr>
                      <a:r>
                        <a:rPr lang="it-IT" sz="1400" b="1">
                          <a:solidFill>
                            <a:srgbClr val="000000"/>
                          </a:solidFill>
                          <a:effectLst/>
                        </a:rPr>
                        <a:t>L3</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effectLst/>
                        </a:rPr>
                        <a:t>3</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effectLst/>
                        </a:rPr>
                        <a:t>1</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effectLst/>
                        </a:rPr>
                        <a:t>2</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effectLst/>
                        </a:rPr>
                        <a:t>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effectLst/>
                        </a:rPr>
                        <a:t>4</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7735">
                <a:tc>
                  <a:txBody>
                    <a:bodyPr/>
                    <a:lstStyle/>
                    <a:p>
                      <a:pPr algn="ctr">
                        <a:lnSpc>
                          <a:spcPct val="107000"/>
                        </a:lnSpc>
                        <a:spcAft>
                          <a:spcPts val="800"/>
                        </a:spcAft>
                      </a:pPr>
                      <a:r>
                        <a:rPr lang="it-IT" sz="1400" b="1">
                          <a:solidFill>
                            <a:srgbClr val="000000"/>
                          </a:solidFill>
                          <a:effectLst/>
                        </a:rPr>
                        <a:t>L4</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effectLst/>
                        </a:rPr>
                        <a:t>4</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effectLst/>
                        </a:rPr>
                        <a:t>2</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effectLst/>
                        </a:rPr>
                        <a:t>1</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effectLst/>
                        </a:rPr>
                        <a:t>2</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effectLst/>
                        </a:rPr>
                        <a:t>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7735">
                <a:tc>
                  <a:txBody>
                    <a:bodyPr/>
                    <a:lstStyle/>
                    <a:p>
                      <a:pPr algn="ctr">
                        <a:lnSpc>
                          <a:spcPct val="107000"/>
                        </a:lnSpc>
                        <a:spcAft>
                          <a:spcPts val="800"/>
                        </a:spcAft>
                      </a:pPr>
                      <a:r>
                        <a:rPr lang="it-IT" sz="1400" b="1" dirty="0">
                          <a:solidFill>
                            <a:srgbClr val="000000"/>
                          </a:solidFill>
                          <a:effectLst/>
                        </a:rPr>
                        <a:t>L5</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a:effectLst/>
                        </a:rPr>
                        <a:t>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effectLst/>
                        </a:rPr>
                        <a:t>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effectLst/>
                        </a:rPr>
                        <a:t>1</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effectLst/>
                        </a:rPr>
                        <a:t>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400" b="1" dirty="0">
                          <a:effectLst/>
                        </a:rPr>
                        <a:t>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0" name="CasellaDiTesto 9"/>
          <p:cNvSpPr txBox="1"/>
          <p:nvPr/>
        </p:nvSpPr>
        <p:spPr>
          <a:xfrm>
            <a:off x="1563052" y="6101863"/>
            <a:ext cx="9326165" cy="276999"/>
          </a:xfrm>
          <a:prstGeom prst="rect">
            <a:avLst/>
          </a:prstGeom>
          <a:noFill/>
        </p:spPr>
        <p:txBody>
          <a:bodyPr wrap="square">
            <a:spAutoFit/>
          </a:bodyPr>
          <a:lstStyle/>
          <a:p>
            <a:r>
              <a:rPr lang="it-IT" sz="1200" dirty="0">
                <a:solidFill>
                  <a:schemeClr val="bg1"/>
                </a:solidFill>
              </a:rPr>
              <a:t>*1 ALUNNO DELLA CLASSE IIIE NON HA SVOLTO LA PRVA DI MATEMATICA</a:t>
            </a:r>
            <a:endParaRPr lang="it-IT" sz="1200"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1748790" y="1585912"/>
          <a:ext cx="9065895" cy="2343788"/>
        </p:xfrm>
        <a:graphic>
          <a:graphicData uri="http://schemas.openxmlformats.org/drawingml/2006/table">
            <a:tbl>
              <a:tblPr firstRow="1" firstCol="1" bandRow="1">
                <a:tableStyleId>{7DF18680-E054-41AD-8BC1-D1AEF772440D}</a:tableStyleId>
              </a:tblPr>
              <a:tblGrid>
                <a:gridCol w="1510665"/>
                <a:gridCol w="1510665"/>
                <a:gridCol w="1510665"/>
                <a:gridCol w="1511300"/>
                <a:gridCol w="1511300"/>
                <a:gridCol w="1511300"/>
              </a:tblGrid>
              <a:tr h="366713">
                <a:tc gridSpan="6">
                  <a:txBody>
                    <a:bodyPr/>
                    <a:lstStyle/>
                    <a:p>
                      <a:pPr algn="ctr">
                        <a:lnSpc>
                          <a:spcPct val="107000"/>
                        </a:lnSpc>
                        <a:spcAft>
                          <a:spcPts val="800"/>
                        </a:spcAft>
                      </a:pPr>
                      <a:r>
                        <a:rPr lang="it-IT" sz="1600" b="1" dirty="0">
                          <a:solidFill>
                            <a:srgbClr val="000000"/>
                          </a:solidFill>
                          <a:effectLst/>
                        </a:rPr>
                        <a:t>INGLESE READING</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cPr/>
                </a:tc>
                <a:tc hMerge="1">
                  <a:tcPr/>
                </a:tc>
                <a:tc hMerge="1">
                  <a:tcPr/>
                </a:tc>
                <a:tc hMerge="1">
                  <a:tcPr/>
                </a:tc>
                <a:tc hMerge="1">
                  <a:tcPr/>
                </a:tc>
              </a:tr>
              <a:tr h="366713">
                <a:tc>
                  <a:txBody>
                    <a:bodyPr/>
                    <a:lstStyle/>
                    <a:p>
                      <a:pPr algn="ctr">
                        <a:lnSpc>
                          <a:spcPct val="107000"/>
                        </a:lnSpc>
                        <a:spcAft>
                          <a:spcPts val="800"/>
                        </a:spcAft>
                      </a:pPr>
                      <a:r>
                        <a:rPr lang="it-IT" sz="1600" b="1">
                          <a:solidFill>
                            <a:srgbClr val="000000"/>
                          </a:solidFill>
                          <a:effectLst/>
                        </a:rPr>
                        <a:t>LIVELLO</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solidFill>
                            <a:srgbClr val="000000"/>
                          </a:solidFill>
                          <a:effectLst/>
                        </a:rPr>
                        <a:t>III A</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solidFill>
                            <a:srgbClr val="000000"/>
                          </a:solidFill>
                          <a:effectLst/>
                        </a:rPr>
                        <a:t>III B</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solidFill>
                            <a:srgbClr val="000000"/>
                          </a:solidFill>
                          <a:effectLst/>
                        </a:rPr>
                        <a:t>IIII C</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solidFill>
                            <a:srgbClr val="000000"/>
                          </a:solidFill>
                          <a:effectLst/>
                        </a:rPr>
                        <a:t>IIID</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solidFill>
                            <a:srgbClr val="000000"/>
                          </a:solidFill>
                          <a:effectLst/>
                        </a:rPr>
                        <a:t>III 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713">
                <a:tc>
                  <a:txBody>
                    <a:bodyPr/>
                    <a:lstStyle/>
                    <a:p>
                      <a:pPr algn="ctr">
                        <a:lnSpc>
                          <a:spcPct val="107000"/>
                        </a:lnSpc>
                        <a:spcAft>
                          <a:spcPts val="800"/>
                        </a:spcAft>
                      </a:pPr>
                      <a:r>
                        <a:rPr lang="it-IT" sz="1600" b="1">
                          <a:solidFill>
                            <a:srgbClr val="000000"/>
                          </a:solidFill>
                          <a:effectLst/>
                        </a:rPr>
                        <a:t>NON RAGGIUNTO</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713">
                <a:tc>
                  <a:txBody>
                    <a:bodyPr/>
                    <a:lstStyle/>
                    <a:p>
                      <a:pPr algn="ctr">
                        <a:lnSpc>
                          <a:spcPct val="107000"/>
                        </a:lnSpc>
                        <a:spcAft>
                          <a:spcPts val="800"/>
                        </a:spcAft>
                      </a:pPr>
                      <a:r>
                        <a:rPr lang="it-IT" sz="1600" b="1" dirty="0">
                          <a:solidFill>
                            <a:srgbClr val="000000"/>
                          </a:solidFill>
                          <a:effectLst/>
                        </a:rPr>
                        <a:t>PRE-A1</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1</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7</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713">
                <a:tc>
                  <a:txBody>
                    <a:bodyPr/>
                    <a:lstStyle/>
                    <a:p>
                      <a:pPr algn="ctr">
                        <a:lnSpc>
                          <a:spcPct val="107000"/>
                        </a:lnSpc>
                        <a:spcAft>
                          <a:spcPts val="800"/>
                        </a:spcAft>
                      </a:pPr>
                      <a:r>
                        <a:rPr lang="it-IT" sz="1600" b="1">
                          <a:solidFill>
                            <a:srgbClr val="000000"/>
                          </a:solidFill>
                          <a:effectLst/>
                        </a:rPr>
                        <a:t>A1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2</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7</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6713">
                <a:tc>
                  <a:txBody>
                    <a:bodyPr/>
                    <a:lstStyle/>
                    <a:p>
                      <a:pPr algn="ctr">
                        <a:lnSpc>
                          <a:spcPct val="107000"/>
                        </a:lnSpc>
                        <a:spcAft>
                          <a:spcPts val="800"/>
                        </a:spcAft>
                      </a:pPr>
                      <a:r>
                        <a:rPr lang="it-IT" sz="1600" b="1">
                          <a:solidFill>
                            <a:srgbClr val="000000"/>
                          </a:solidFill>
                          <a:effectLst/>
                        </a:rPr>
                        <a:t>A2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14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10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7</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11</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3" name="Tabella 2"/>
          <p:cNvGraphicFramePr>
            <a:graphicFrameLocks noGrp="1"/>
          </p:cNvGraphicFramePr>
          <p:nvPr/>
        </p:nvGraphicFramePr>
        <p:xfrm>
          <a:off x="1748788" y="3954432"/>
          <a:ext cx="9065895" cy="2453613"/>
        </p:xfrm>
        <a:graphic>
          <a:graphicData uri="http://schemas.openxmlformats.org/drawingml/2006/table">
            <a:tbl>
              <a:tblPr firstRow="1" firstCol="1" bandRow="1">
                <a:tableStyleId>{00A15C55-8517-42AA-B614-E9B94910E393}</a:tableStyleId>
              </a:tblPr>
              <a:tblGrid>
                <a:gridCol w="1510665"/>
                <a:gridCol w="1510665"/>
                <a:gridCol w="1510665"/>
                <a:gridCol w="1511300"/>
                <a:gridCol w="1511300"/>
                <a:gridCol w="1511300"/>
              </a:tblGrid>
              <a:tr h="388678">
                <a:tc gridSpan="6">
                  <a:txBody>
                    <a:bodyPr/>
                    <a:lstStyle/>
                    <a:p>
                      <a:pPr algn="ctr">
                        <a:lnSpc>
                          <a:spcPct val="107000"/>
                        </a:lnSpc>
                        <a:spcAft>
                          <a:spcPts val="800"/>
                        </a:spcAft>
                      </a:pPr>
                      <a:r>
                        <a:rPr lang="it-IT" sz="1600" b="1" dirty="0">
                          <a:solidFill>
                            <a:srgbClr val="000000"/>
                          </a:solidFill>
                          <a:effectLst/>
                        </a:rPr>
                        <a:t>INGLESE LISTENING</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cPr/>
                </a:tc>
                <a:tc hMerge="1">
                  <a:tcPr/>
                </a:tc>
                <a:tc hMerge="1">
                  <a:tcPr/>
                </a:tc>
                <a:tc hMerge="1">
                  <a:tcPr/>
                </a:tc>
                <a:tc hMerge="1">
                  <a:tcPr/>
                </a:tc>
              </a:tr>
              <a:tr h="388678">
                <a:tc>
                  <a:txBody>
                    <a:bodyPr/>
                    <a:lstStyle/>
                    <a:p>
                      <a:pPr algn="ctr">
                        <a:lnSpc>
                          <a:spcPct val="107000"/>
                        </a:lnSpc>
                        <a:spcAft>
                          <a:spcPts val="800"/>
                        </a:spcAft>
                      </a:pPr>
                      <a:r>
                        <a:rPr lang="it-IT" sz="1600" b="1">
                          <a:solidFill>
                            <a:srgbClr val="000000"/>
                          </a:solidFill>
                          <a:effectLst/>
                        </a:rPr>
                        <a:t>LIVELLO</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solidFill>
                            <a:srgbClr val="000000"/>
                          </a:solidFill>
                          <a:effectLst/>
                        </a:rPr>
                        <a:t>III A</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solidFill>
                            <a:srgbClr val="000000"/>
                          </a:solidFill>
                          <a:effectLst/>
                        </a:rPr>
                        <a:t>III B</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solidFill>
                            <a:srgbClr val="000000"/>
                          </a:solidFill>
                          <a:effectLst/>
                        </a:rPr>
                        <a:t>IIII C</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solidFill>
                            <a:srgbClr val="000000"/>
                          </a:solidFill>
                          <a:effectLst/>
                        </a:rPr>
                        <a:t>IIID</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solidFill>
                            <a:srgbClr val="000000"/>
                          </a:solidFill>
                          <a:effectLst/>
                        </a:rPr>
                        <a:t>III 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8678">
                <a:tc>
                  <a:txBody>
                    <a:bodyPr/>
                    <a:lstStyle/>
                    <a:p>
                      <a:pPr algn="ctr">
                        <a:lnSpc>
                          <a:spcPct val="107000"/>
                        </a:lnSpc>
                        <a:spcAft>
                          <a:spcPts val="800"/>
                        </a:spcAft>
                      </a:pPr>
                      <a:r>
                        <a:rPr lang="it-IT" sz="1600" b="1">
                          <a:solidFill>
                            <a:srgbClr val="000000"/>
                          </a:solidFill>
                          <a:effectLst/>
                        </a:rPr>
                        <a:t>NON RAGGIUNTO</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1</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8678">
                <a:tc>
                  <a:txBody>
                    <a:bodyPr/>
                    <a:lstStyle/>
                    <a:p>
                      <a:pPr algn="ctr">
                        <a:lnSpc>
                          <a:spcPct val="107000"/>
                        </a:lnSpc>
                        <a:spcAft>
                          <a:spcPts val="800"/>
                        </a:spcAft>
                      </a:pPr>
                      <a:r>
                        <a:rPr lang="it-IT" sz="1600" b="1">
                          <a:solidFill>
                            <a:srgbClr val="000000"/>
                          </a:solidFill>
                          <a:effectLst/>
                        </a:rPr>
                        <a:t>PRE-A1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4</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8678">
                <a:tc>
                  <a:txBody>
                    <a:bodyPr/>
                    <a:lstStyle/>
                    <a:p>
                      <a:pPr algn="ctr">
                        <a:lnSpc>
                          <a:spcPct val="107000"/>
                        </a:lnSpc>
                        <a:spcAft>
                          <a:spcPts val="800"/>
                        </a:spcAft>
                      </a:pPr>
                      <a:r>
                        <a:rPr lang="it-IT" sz="1600" b="1">
                          <a:solidFill>
                            <a:srgbClr val="000000"/>
                          </a:solidFill>
                          <a:effectLst/>
                        </a:rPr>
                        <a:t>A1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10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10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11</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11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8678">
                <a:tc>
                  <a:txBody>
                    <a:bodyPr/>
                    <a:lstStyle/>
                    <a:p>
                      <a:pPr algn="ctr">
                        <a:lnSpc>
                          <a:spcPct val="107000"/>
                        </a:lnSpc>
                        <a:spcAft>
                          <a:spcPts val="800"/>
                        </a:spcAft>
                      </a:pPr>
                      <a:r>
                        <a:rPr lang="it-IT" sz="1600" b="1">
                          <a:solidFill>
                            <a:srgbClr val="000000"/>
                          </a:solidFill>
                          <a:effectLst/>
                        </a:rPr>
                        <a:t>A2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a:effectLst/>
                        </a:rPr>
                        <a:t>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3</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600" b="1" dirty="0">
                          <a:effectLst/>
                        </a:rPr>
                        <a:t>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134874" y="1718876"/>
            <a:ext cx="10715625" cy="1938992"/>
          </a:xfrm>
          <a:prstGeom prst="rect">
            <a:avLst/>
          </a:prstGeom>
          <a:noFill/>
        </p:spPr>
        <p:txBody>
          <a:bodyPr wrap="square">
            <a:spAutoFit/>
          </a:bodyPr>
          <a:lstStyle/>
          <a:p>
            <a:r>
              <a:rPr lang="it-IT" sz="2000" b="1" dirty="0">
                <a:solidFill>
                  <a:schemeClr val="bg1"/>
                </a:solidFill>
                <a:effectLst>
                  <a:outerShdw blurRad="38100" dist="38100" dir="2700000" algn="tl">
                    <a:srgbClr val="000000">
                      <a:alpha val="43137"/>
                    </a:srgbClr>
                  </a:outerShdw>
                </a:effectLst>
              </a:rPr>
              <a:t>CRITICITA’: </a:t>
            </a:r>
            <a:endParaRPr lang="it-IT" sz="2000" b="1" dirty="0">
              <a:solidFill>
                <a:schemeClr val="bg1"/>
              </a:solidFill>
              <a:effectLst>
                <a:outerShdw blurRad="38100" dist="38100" dir="2700000" algn="tl">
                  <a:srgbClr val="000000">
                    <a:alpha val="43137"/>
                  </a:srgbClr>
                </a:outerShdw>
              </a:effectLst>
            </a:endParaRPr>
          </a:p>
          <a:p>
            <a:r>
              <a:rPr lang="it-IT" sz="2000" dirty="0">
                <a:solidFill>
                  <a:schemeClr val="bg1"/>
                </a:solidFill>
              </a:rPr>
              <a:t>1 ALUNNO su 2 esce dalla SSIG con COMPRENSIONE DEL TESTO  </a:t>
            </a:r>
            <a:r>
              <a:rPr lang="it-IT" sz="2000" u="sng" dirty="0">
                <a:solidFill>
                  <a:schemeClr val="bg1"/>
                </a:solidFill>
              </a:rPr>
              <a:t>NON ADEGUATO (60%) </a:t>
            </a:r>
            <a:r>
              <a:rPr lang="it-IT" sz="2000" dirty="0">
                <a:solidFill>
                  <a:schemeClr val="bg1"/>
                </a:solidFill>
              </a:rPr>
              <a:t>un’alta percentuale di alunni raggiungono un livello L1 PARI a livelli F 5 e F6 della scuola PRIMARIA (42% IN MATEMATICA)</a:t>
            </a:r>
            <a:endParaRPr lang="it-IT" sz="2000" dirty="0">
              <a:solidFill>
                <a:schemeClr val="bg1"/>
              </a:solidFill>
            </a:endParaRPr>
          </a:p>
          <a:p>
            <a:r>
              <a:rPr lang="it-IT" sz="2000" dirty="0">
                <a:solidFill>
                  <a:schemeClr val="bg1"/>
                </a:solidFill>
              </a:rPr>
              <a:t> in matematica solo il 24% degli alunni raggiungono un livello adeguato pari o superiore a  L3</a:t>
            </a:r>
            <a:endParaRPr lang="it-IT" sz="2000" dirty="0">
              <a:solidFill>
                <a:schemeClr val="bg1"/>
              </a:solidFill>
            </a:endParaRPr>
          </a:p>
          <a:p>
            <a:r>
              <a:rPr lang="it-IT" sz="2000" dirty="0">
                <a:solidFill>
                  <a:schemeClr val="bg1"/>
                </a:solidFill>
              </a:rPr>
              <a:t>In INGLESE solo il 5% degli alunni raggiunge il livello A2 </a:t>
            </a:r>
            <a:endParaRPr lang="it-IT" sz="2000" dirty="0">
              <a:solidFill>
                <a:schemeClr val="bg1"/>
              </a:solidFill>
            </a:endParaRPr>
          </a:p>
        </p:txBody>
      </p:sp>
      <p:sp>
        <p:nvSpPr>
          <p:cNvPr id="6" name="CasellaDiTesto 5"/>
          <p:cNvSpPr txBox="1"/>
          <p:nvPr/>
        </p:nvSpPr>
        <p:spPr>
          <a:xfrm>
            <a:off x="1134874" y="3953442"/>
            <a:ext cx="9140428" cy="1938992"/>
          </a:xfrm>
          <a:prstGeom prst="rect">
            <a:avLst/>
          </a:prstGeom>
          <a:noFill/>
        </p:spPr>
        <p:txBody>
          <a:bodyPr wrap="square">
            <a:spAutoFit/>
          </a:bodyPr>
          <a:lstStyle/>
          <a:p>
            <a:r>
              <a:rPr kumimoji="0" lang="it-IT"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2000" b="1" i="0" u="sng" strike="noStrike" kern="1200" cap="none" spc="0" normalizeH="0" baseline="0" noProof="0" dirty="0">
                <a:ln>
                  <a:noFill/>
                </a:ln>
                <a:solidFill>
                  <a:prstClr val="white"/>
                </a:solidFill>
                <a:effectLst/>
                <a:uLnTx/>
                <a:uFillTx/>
                <a:latin typeface="Calibri" panose="020F0502020204030204"/>
                <a:ea typeface="+mn-ea"/>
                <a:cs typeface="+mn-cs"/>
              </a:rPr>
              <a:t>INTERVENTO</a:t>
            </a:r>
            <a:r>
              <a:rPr kumimoji="0" lang="it-IT" sz="20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it-IT"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r>
              <a:rPr kumimoji="0" lang="it-IT" sz="2000" b="0" i="0" u="none" strike="noStrike" kern="1200" cap="none" spc="0" normalizeH="0" baseline="0" noProof="0" dirty="0">
                <a:ln>
                  <a:noFill/>
                </a:ln>
                <a:solidFill>
                  <a:prstClr val="white"/>
                </a:solidFill>
                <a:effectLst/>
                <a:uLnTx/>
                <a:uFillTx/>
                <a:latin typeface="Calibri" panose="020F0502020204030204"/>
                <a:ea typeface="+mn-ea"/>
                <a:cs typeface="+mn-cs"/>
              </a:rPr>
              <a:t> Si consiglia  l’assegnazione casuale degli alunni alle classi e laddove la scelta del tempo scuola da parte delle famiglie non lo consenta, attuare l’assegnazione dei docenti per rotazione  al fine di sviluppare un’azione didattica più incisiva</a:t>
            </a:r>
            <a:endParaRPr kumimoji="0" lang="it-IT"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r>
              <a:rPr lang="it-IT" sz="2000" dirty="0">
                <a:solidFill>
                  <a:prstClr val="white"/>
                </a:solidFill>
                <a:latin typeface="Calibri" panose="020F0502020204030204"/>
              </a:rPr>
              <a:t>Utilizzare per esercitazioni con più frequenza  il sito </a:t>
            </a:r>
            <a:r>
              <a:rPr lang="it-IT" sz="2000" b="1" dirty="0">
                <a:solidFill>
                  <a:prstClr val="white"/>
                </a:solidFill>
                <a:effectLst>
                  <a:outerShdw blurRad="38100" dist="38100" dir="2700000" algn="tl">
                    <a:srgbClr val="000000">
                      <a:alpha val="43137"/>
                    </a:srgbClr>
                  </a:outerShdw>
                </a:effectLst>
                <a:latin typeface="Calibri" panose="020F0502020204030204"/>
              </a:rPr>
              <a:t>INVALSI OPEN </a:t>
            </a:r>
            <a:r>
              <a:rPr lang="it-IT" sz="2000" dirty="0">
                <a:solidFill>
                  <a:prstClr val="white"/>
                </a:solidFill>
                <a:latin typeface="Calibri" panose="020F0502020204030204"/>
              </a:rPr>
              <a:t>per reperire video e materiali che aiutino i ragazzi a raggiungere livelli più alti </a:t>
            </a:r>
            <a:endParaRPr lang="it-IT"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GLI STUDENTI </a:t>
            </a:r>
            <a:r>
              <a:rPr lang="it-IT" sz="2200" b="1" i="1" dirty="0">
                <a:solidFill>
                  <a:schemeClr val="bg1"/>
                </a:solidFill>
                <a:latin typeface="Verdana" panose="020B0604030504040204" pitchFamily="34" charset="0"/>
                <a:ea typeface="Verdana" panose="020B0604030504040204" pitchFamily="34" charset="0"/>
              </a:rPr>
              <a:t>ECCELLENTI</a:t>
            </a:r>
            <a:r>
              <a:rPr lang="it-IT" sz="2200" b="1" dirty="0">
                <a:solidFill>
                  <a:schemeClr val="bg1"/>
                </a:solidFill>
                <a:latin typeface="Verdana" panose="020B0604030504040204" pitchFamily="34" charset="0"/>
                <a:ea typeface="Verdana" panose="020B0604030504040204" pitchFamily="34" charset="0"/>
              </a:rPr>
              <a:t> AL TERMINE DEL I CICLO</a:t>
            </a:r>
            <a:endParaRPr lang="it-IT" sz="2200" b="1" dirty="0">
              <a:solidFill>
                <a:schemeClr val="bg1"/>
              </a:solidFill>
              <a:latin typeface="Verdana" panose="020B0604030504040204" pitchFamily="34" charset="0"/>
              <a:ea typeface="Verdana" panose="020B0604030504040204" pitchFamily="34" charset="0"/>
            </a:endParaRPr>
          </a:p>
        </p:txBody>
      </p:sp>
      <p:sp>
        <p:nvSpPr>
          <p:cNvPr id="7" name="TextBox 6"/>
          <p:cNvSpPr txBox="1"/>
          <p:nvPr/>
        </p:nvSpPr>
        <p:spPr>
          <a:xfrm>
            <a:off x="7577976" y="1359843"/>
            <a:ext cx="4614024" cy="5155257"/>
          </a:xfrm>
          <a:prstGeom prst="rect">
            <a:avLst/>
          </a:prstGeom>
          <a:noFill/>
        </p:spPr>
        <p:txBody>
          <a:bodyPr wrap="square" rtlCol="0">
            <a:spAutoFit/>
          </a:bodyPr>
          <a:lstStyle/>
          <a:p>
            <a:pPr algn="just"/>
            <a:r>
              <a:rPr lang="it-IT" dirty="0">
                <a:solidFill>
                  <a:schemeClr val="bg1"/>
                </a:solidFill>
                <a:latin typeface="Verdana" panose="020B0604030504040204" pitchFamily="34" charset="0"/>
                <a:ea typeface="Verdana" panose="020B0604030504040204" pitchFamily="34" charset="0"/>
              </a:rPr>
              <a:t>Per allievi </a:t>
            </a:r>
            <a:r>
              <a:rPr lang="it-IT" b="1" i="1" dirty="0">
                <a:solidFill>
                  <a:schemeClr val="bg1"/>
                </a:solidFill>
                <a:latin typeface="Verdana" panose="020B0604030504040204" pitchFamily="34" charset="0"/>
                <a:ea typeface="Verdana" panose="020B0604030504040204" pitchFamily="34" charset="0"/>
              </a:rPr>
              <a:t>eccellenti</a:t>
            </a:r>
            <a:r>
              <a:rPr lang="it-IT" dirty="0">
                <a:solidFill>
                  <a:schemeClr val="bg1"/>
                </a:solidFill>
                <a:latin typeface="Verdana" panose="020B0604030504040204" pitchFamily="34" charset="0"/>
                <a:ea typeface="Verdana" panose="020B0604030504040204" pitchFamily="34" charset="0"/>
              </a:rPr>
              <a:t>, in questa sede, si fa riferimento agli </a:t>
            </a:r>
            <a:r>
              <a:rPr lang="it-IT" u="sng" dirty="0">
                <a:solidFill>
                  <a:schemeClr val="bg1"/>
                </a:solidFill>
                <a:latin typeface="Verdana" panose="020B0604030504040204" pitchFamily="34" charset="0"/>
                <a:ea typeface="Verdana" panose="020B0604030504040204" pitchFamily="34" charset="0"/>
              </a:rPr>
              <a:t>studenti che raggiungono almeno il livello 4 in Italiano e in Matematica e il livello A2 in entrambe le prove di Inglese </a:t>
            </a:r>
            <a:r>
              <a:rPr lang="it-IT" dirty="0">
                <a:solidFill>
                  <a:schemeClr val="bg1"/>
                </a:solidFill>
                <a:latin typeface="Verdana" panose="020B0604030504040204" pitchFamily="34" charset="0"/>
                <a:ea typeface="Verdana" panose="020B0604030504040204" pitchFamily="34" charset="0"/>
              </a:rPr>
              <a:t>(</a:t>
            </a:r>
            <a:r>
              <a:rPr lang="it-IT" i="1" dirty="0">
                <a:solidFill>
                  <a:schemeClr val="bg1"/>
                </a:solidFill>
                <a:latin typeface="Verdana" panose="020B0604030504040204" pitchFamily="34" charset="0"/>
                <a:ea typeface="Verdana" panose="020B0604030504040204" pitchFamily="34" charset="0"/>
              </a:rPr>
              <a:t>Reading</a:t>
            </a:r>
            <a:r>
              <a:rPr lang="it-IT" dirty="0">
                <a:solidFill>
                  <a:schemeClr val="bg1"/>
                </a:solidFill>
                <a:latin typeface="Verdana" panose="020B0604030504040204" pitchFamily="34" charset="0"/>
                <a:ea typeface="Verdana" panose="020B0604030504040204" pitchFamily="34" charset="0"/>
              </a:rPr>
              <a:t> e </a:t>
            </a:r>
            <a:r>
              <a:rPr lang="it-IT" i="1" dirty="0">
                <a:solidFill>
                  <a:schemeClr val="bg1"/>
                </a:solidFill>
                <a:latin typeface="Verdana" panose="020B0604030504040204" pitchFamily="34" charset="0"/>
                <a:ea typeface="Verdana" panose="020B0604030504040204" pitchFamily="34" charset="0"/>
              </a:rPr>
              <a:t>Listening</a:t>
            </a:r>
            <a:r>
              <a:rPr lang="it-IT" dirty="0">
                <a:solidFill>
                  <a:schemeClr val="bg1"/>
                </a:solidFill>
                <a:latin typeface="Verdana" panose="020B0604030504040204" pitchFamily="34" charset="0"/>
                <a:ea typeface="Verdana" panose="020B0604030504040204" pitchFamily="34" charset="0"/>
              </a:rPr>
              <a:t>) al termine del primo ciclo di istruzione.</a:t>
            </a:r>
            <a:endParaRPr lang="it-IT" dirty="0">
              <a:solidFill>
                <a:schemeClr val="bg1"/>
              </a:solidFill>
              <a:latin typeface="Verdana" panose="020B0604030504040204" pitchFamily="34" charset="0"/>
              <a:ea typeface="Verdana" panose="020B0604030504040204" pitchFamily="34" charset="0"/>
            </a:endParaRPr>
          </a:p>
          <a:p>
            <a:pPr marL="179705" indent="-179705" algn="just">
              <a:spcBef>
                <a:spcPts val="600"/>
              </a:spcBef>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Su base </a:t>
            </a:r>
            <a:r>
              <a:rPr lang="it-IT" b="1" dirty="0">
                <a:solidFill>
                  <a:srgbClr val="F39C6B"/>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dopo il brusco calo della quota di allievi </a:t>
            </a:r>
            <a:r>
              <a:rPr lang="it-IT" i="1" dirty="0">
                <a:solidFill>
                  <a:schemeClr val="bg1"/>
                </a:solidFill>
                <a:latin typeface="Verdana" panose="020B0604030504040204" pitchFamily="34" charset="0"/>
                <a:ea typeface="Verdana" panose="020B0604030504040204" pitchFamily="34" charset="0"/>
              </a:rPr>
              <a:t>eccellenti</a:t>
            </a:r>
            <a:r>
              <a:rPr lang="it-IT" dirty="0">
                <a:solidFill>
                  <a:schemeClr val="bg1"/>
                </a:solidFill>
                <a:latin typeface="Verdana" panose="020B0604030504040204" pitchFamily="34" charset="0"/>
                <a:ea typeface="Verdana" panose="020B0604030504040204" pitchFamily="34" charset="0"/>
              </a:rPr>
              <a:t> nel 2021, quest’anno la situazione si è stabilizzata </a:t>
            </a:r>
            <a:r>
              <a:rPr lang="it-IT" b="1" dirty="0">
                <a:solidFill>
                  <a:srgbClr val="F39C6B"/>
                </a:solidFill>
                <a:latin typeface="Verdana" panose="020B0604030504040204" pitchFamily="34" charset="0"/>
                <a:ea typeface="Verdana" panose="020B0604030504040204" pitchFamily="34" charset="0"/>
              </a:rPr>
              <a:t>poco sotto il 14%</a:t>
            </a:r>
            <a:endParaRPr lang="it-IT" b="1" dirty="0">
              <a:solidFill>
                <a:srgbClr val="F39C6B"/>
              </a:solidFill>
              <a:latin typeface="Verdana" panose="020B0604030504040204" pitchFamily="34" charset="0"/>
              <a:ea typeface="Verdana" panose="020B0604030504040204" pitchFamily="34" charset="0"/>
            </a:endParaRPr>
          </a:p>
          <a:p>
            <a:pPr marL="179705" indent="-179705"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In </a:t>
            </a:r>
            <a:r>
              <a:rPr lang="it-IT" b="1" dirty="0">
                <a:solidFill>
                  <a:srgbClr val="F39C6B"/>
                </a:solidFill>
                <a:latin typeface="Verdana" panose="020B0604030504040204" pitchFamily="34" charset="0"/>
                <a:ea typeface="Verdana" panose="020B0604030504040204" pitchFamily="34" charset="0"/>
              </a:rPr>
              <a:t>Calabria</a:t>
            </a:r>
            <a:r>
              <a:rPr lang="it-IT" dirty="0">
                <a:solidFill>
                  <a:schemeClr val="bg1"/>
                </a:solidFill>
                <a:latin typeface="Verdana" panose="020B0604030504040204" pitchFamily="34" charset="0"/>
                <a:ea typeface="Verdana" panose="020B0604030504040204" pitchFamily="34" charset="0"/>
              </a:rPr>
              <a:t> si osserva una </a:t>
            </a:r>
            <a:r>
              <a:rPr lang="it-IT" b="1" dirty="0">
                <a:solidFill>
                  <a:srgbClr val="F39C6B"/>
                </a:solidFill>
                <a:latin typeface="Verdana" panose="020B0604030504040204" pitchFamily="34" charset="0"/>
                <a:ea typeface="Verdana" panose="020B0604030504040204" pitchFamily="34" charset="0"/>
              </a:rPr>
              <a:t>lieve ripresa</a:t>
            </a:r>
            <a:r>
              <a:rPr lang="it-IT" dirty="0">
                <a:solidFill>
                  <a:schemeClr val="bg1"/>
                </a:solidFill>
                <a:latin typeface="Verdana" panose="020B0604030504040204" pitchFamily="34" charset="0"/>
                <a:ea typeface="Verdana" panose="020B0604030504040204" pitchFamily="34" charset="0"/>
              </a:rPr>
              <a:t> della quota di </a:t>
            </a:r>
            <a:r>
              <a:rPr lang="it-IT" i="1" dirty="0">
                <a:solidFill>
                  <a:schemeClr val="bg1"/>
                </a:solidFill>
                <a:latin typeface="Verdana" panose="020B0604030504040204" pitchFamily="34" charset="0"/>
                <a:ea typeface="Verdana" panose="020B0604030504040204" pitchFamily="34" charset="0"/>
              </a:rPr>
              <a:t>eccellenti</a:t>
            </a:r>
            <a:r>
              <a:rPr lang="it-IT" dirty="0">
                <a:solidFill>
                  <a:schemeClr val="bg1"/>
                </a:solidFill>
                <a:latin typeface="Verdana" panose="020B0604030504040204" pitchFamily="34" charset="0"/>
                <a:ea typeface="Verdana" panose="020B0604030504040204" pitchFamily="34" charset="0"/>
              </a:rPr>
              <a:t>, che </a:t>
            </a:r>
            <a:r>
              <a:rPr lang="it-IT" b="1" dirty="0">
                <a:solidFill>
                  <a:srgbClr val="F39C6B"/>
                </a:solidFill>
                <a:latin typeface="Verdana" panose="020B0604030504040204" pitchFamily="34" charset="0"/>
                <a:ea typeface="Verdana" panose="020B0604030504040204" pitchFamily="34" charset="0"/>
              </a:rPr>
              <a:t>oltrepassa di poco il 5%</a:t>
            </a:r>
            <a:r>
              <a:rPr lang="it-IT" dirty="0">
                <a:solidFill>
                  <a:schemeClr val="bg1"/>
                </a:solidFill>
                <a:latin typeface="Verdana" panose="020B0604030504040204" pitchFamily="34" charset="0"/>
                <a:ea typeface="Verdana" panose="020B0604030504040204" pitchFamily="34" charset="0"/>
              </a:rPr>
              <a:t> ma resta </a:t>
            </a:r>
            <a:r>
              <a:rPr lang="it-IT" b="1" dirty="0">
                <a:solidFill>
                  <a:srgbClr val="F39C6B"/>
                </a:solidFill>
                <a:latin typeface="Verdana" panose="020B0604030504040204" pitchFamily="34" charset="0"/>
                <a:ea typeface="Verdana" panose="020B0604030504040204" pitchFamily="34" charset="0"/>
              </a:rPr>
              <a:t>un punto al di sotto</a:t>
            </a:r>
            <a:r>
              <a:rPr lang="it-IT" dirty="0">
                <a:solidFill>
                  <a:schemeClr val="bg1"/>
                </a:solidFill>
                <a:latin typeface="Verdana" panose="020B0604030504040204" pitchFamily="34" charset="0"/>
                <a:ea typeface="Verdana" panose="020B0604030504040204" pitchFamily="34" charset="0"/>
              </a:rPr>
              <a:t> di quanto rilevato nel quando gli </a:t>
            </a:r>
            <a:r>
              <a:rPr lang="it-IT" i="1" dirty="0">
                <a:solidFill>
                  <a:schemeClr val="bg1"/>
                </a:solidFill>
                <a:latin typeface="Verdana" panose="020B0604030504040204" pitchFamily="34" charset="0"/>
                <a:ea typeface="Verdana" panose="020B0604030504040204" pitchFamily="34" charset="0"/>
              </a:rPr>
              <a:t>eccellenti</a:t>
            </a:r>
            <a:r>
              <a:rPr lang="it-IT" dirty="0">
                <a:solidFill>
                  <a:schemeClr val="bg1"/>
                </a:solidFill>
                <a:latin typeface="Verdana" panose="020B0604030504040204" pitchFamily="34" charset="0"/>
                <a:ea typeface="Verdana" panose="020B0604030504040204" pitchFamily="34" charset="0"/>
              </a:rPr>
              <a:t> in regione si attestarono circa al </a:t>
            </a:r>
            <a:r>
              <a:rPr lang="it-IT" b="1" dirty="0">
                <a:solidFill>
                  <a:srgbClr val="F39C6B"/>
                </a:solidFill>
                <a:latin typeface="Verdana" panose="020B0604030504040204" pitchFamily="34" charset="0"/>
                <a:ea typeface="Verdana" panose="020B0604030504040204" pitchFamily="34" charset="0"/>
              </a:rPr>
              <a:t>6%</a:t>
            </a:r>
            <a:endParaRPr lang="it-IT" dirty="0">
              <a:solidFill>
                <a:schemeClr val="bg1"/>
              </a:solidFill>
              <a:latin typeface="Verdana" panose="020B0604030504040204" pitchFamily="34" charset="0"/>
              <a:ea typeface="Verdana" panose="020B0604030504040204" pitchFamily="34" charset="0"/>
            </a:endParaRPr>
          </a:p>
        </p:txBody>
      </p:sp>
      <p:graphicFrame>
        <p:nvGraphicFramePr>
          <p:cNvPr id="16" name="Tabella 15"/>
          <p:cNvGraphicFramePr>
            <a:graphicFrameLocks noGrp="1"/>
          </p:cNvGraphicFramePr>
          <p:nvPr/>
        </p:nvGraphicFramePr>
        <p:xfrm>
          <a:off x="407784" y="2772263"/>
          <a:ext cx="5453901" cy="979902"/>
        </p:xfrm>
        <a:graphic>
          <a:graphicData uri="http://schemas.openxmlformats.org/drawingml/2006/table">
            <a:tbl>
              <a:tblPr firstRow="1" firstCol="1" bandRow="1">
                <a:tableStyleId>{21E4AEA4-8DFA-4A89-87EB-49C32662AFE0}</a:tableStyleId>
              </a:tblPr>
              <a:tblGrid>
                <a:gridCol w="1817967"/>
                <a:gridCol w="1817967"/>
                <a:gridCol w="1817967"/>
              </a:tblGrid>
              <a:tr h="326634">
                <a:tc>
                  <a:txBody>
                    <a:bodyPr/>
                    <a:lstStyle/>
                    <a:p>
                      <a:pPr algn="ctr">
                        <a:lnSpc>
                          <a:spcPct val="107000"/>
                        </a:lnSpc>
                        <a:spcAft>
                          <a:spcPts val="800"/>
                        </a:spcAft>
                      </a:pPr>
                      <a:r>
                        <a:rPr lang="it-IT" sz="1200" b="1" dirty="0">
                          <a:solidFill>
                            <a:srgbClr val="000000"/>
                          </a:solidFill>
                          <a:effectLst/>
                        </a:rPr>
                        <a:t>LIVELLO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solidFill>
                            <a:srgbClr val="000000"/>
                          </a:solidFill>
                          <a:effectLst/>
                        </a:rPr>
                        <a:t>ITALIANO</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solidFill>
                            <a:srgbClr val="000000"/>
                          </a:solidFill>
                          <a:effectLst/>
                        </a:rPr>
                        <a:t>MATEMATICA</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6634">
                <a:tc>
                  <a:txBody>
                    <a:bodyPr/>
                    <a:lstStyle/>
                    <a:p>
                      <a:pPr algn="ctr">
                        <a:lnSpc>
                          <a:spcPct val="107000"/>
                        </a:lnSpc>
                        <a:spcAft>
                          <a:spcPts val="800"/>
                        </a:spcAft>
                      </a:pPr>
                      <a:r>
                        <a:rPr lang="it-IT" sz="1200" b="1">
                          <a:solidFill>
                            <a:srgbClr val="000000"/>
                          </a:solidFill>
                          <a:effectLst/>
                        </a:rPr>
                        <a:t>L4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effectLst/>
                        </a:rPr>
                        <a:t>12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effectLst/>
                        </a:rPr>
                        <a:t>10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6634">
                <a:tc>
                  <a:txBody>
                    <a:bodyPr/>
                    <a:lstStyle/>
                    <a:p>
                      <a:pPr algn="ctr">
                        <a:lnSpc>
                          <a:spcPct val="107000"/>
                        </a:lnSpc>
                        <a:spcAft>
                          <a:spcPts val="800"/>
                        </a:spcAft>
                      </a:pPr>
                      <a:r>
                        <a:rPr lang="it-IT" sz="1200" b="1">
                          <a:solidFill>
                            <a:srgbClr val="000000"/>
                          </a:solidFill>
                          <a:effectLst/>
                        </a:rPr>
                        <a:t>L5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effectLst/>
                        </a:rPr>
                        <a:t>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dirty="0">
                          <a:effectLst/>
                        </a:rPr>
                        <a:t>2</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7" name="Tabella 16"/>
          <p:cNvGraphicFramePr>
            <a:graphicFrameLocks noGrp="1"/>
          </p:cNvGraphicFramePr>
          <p:nvPr/>
        </p:nvGraphicFramePr>
        <p:xfrm>
          <a:off x="407784" y="4475662"/>
          <a:ext cx="5453901" cy="979902"/>
        </p:xfrm>
        <a:graphic>
          <a:graphicData uri="http://schemas.openxmlformats.org/drawingml/2006/table">
            <a:tbl>
              <a:tblPr firstRow="1" firstCol="1" bandRow="1">
                <a:tableStyleId>{00A15C55-8517-42AA-B614-E9B94910E393}</a:tableStyleId>
              </a:tblPr>
              <a:tblGrid>
                <a:gridCol w="1817967"/>
                <a:gridCol w="1817967"/>
                <a:gridCol w="1817967"/>
              </a:tblGrid>
              <a:tr h="489951">
                <a:tc>
                  <a:txBody>
                    <a:bodyPr/>
                    <a:lstStyle/>
                    <a:p>
                      <a:pPr algn="ctr">
                        <a:lnSpc>
                          <a:spcPct val="107000"/>
                        </a:lnSpc>
                        <a:spcAft>
                          <a:spcPts val="800"/>
                        </a:spcAft>
                      </a:pPr>
                      <a:r>
                        <a:rPr lang="it-IT" sz="1200" b="1" dirty="0">
                          <a:solidFill>
                            <a:srgbClr val="000000"/>
                          </a:solidFill>
                          <a:effectLst/>
                        </a:rPr>
                        <a:t>LIVELLO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solidFill>
                            <a:srgbClr val="000000"/>
                          </a:solidFill>
                          <a:effectLst/>
                        </a:rPr>
                        <a:t>INGLESE Reading</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solidFill>
                            <a:srgbClr val="000000"/>
                          </a:solidFill>
                          <a:effectLst/>
                        </a:rPr>
                        <a:t>INGLESE Listening</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89951">
                <a:tc>
                  <a:txBody>
                    <a:bodyPr/>
                    <a:lstStyle/>
                    <a:p>
                      <a:pPr algn="ctr">
                        <a:lnSpc>
                          <a:spcPct val="107000"/>
                        </a:lnSpc>
                        <a:spcAft>
                          <a:spcPts val="800"/>
                        </a:spcAft>
                      </a:pPr>
                      <a:r>
                        <a:rPr lang="it-IT" sz="1200" b="1" dirty="0">
                          <a:solidFill>
                            <a:srgbClr val="000000"/>
                          </a:solidFill>
                          <a:effectLst/>
                        </a:rPr>
                        <a:t>A2</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dirty="0">
                          <a:effectLst/>
                        </a:rPr>
                        <a:t>48</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dirty="0">
                          <a:effectLst/>
                        </a:rPr>
                        <a:t>23</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9" name="CasellaDiTesto 18"/>
          <p:cNvSpPr txBox="1"/>
          <p:nvPr/>
        </p:nvSpPr>
        <p:spPr>
          <a:xfrm>
            <a:off x="257175" y="1402435"/>
            <a:ext cx="64293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it-IT" dirty="0">
                <a:latin typeface="Verdana" panose="020B0604030504040204" pitchFamily="34" charset="0"/>
                <a:ea typeface="Verdana" panose="020B0604030504040204" pitchFamily="34" charset="0"/>
              </a:rPr>
              <a:t>ECCELLENZE </a:t>
            </a:r>
            <a:r>
              <a:rPr kumimoji="0" lang="it-IT"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  nostro Istituto al termine del primo ciclo di istruzione  anno di riferimento 2022</a:t>
            </a:r>
            <a:endParaRPr kumimoji="0" lang="it-IT" sz="1800" b="0" i="0" u="none" strike="noStrike" kern="1200" cap="none" spc="0" normalizeH="0" baseline="0" noProof="0" dirty="0">
              <a:ln>
                <a:noFill/>
              </a:ln>
              <a:effectLst/>
              <a:uLnTx/>
              <a:uFillTx/>
              <a:latin typeface="Calibri" panose="020F0502020204030204"/>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LA DISPERSIONE IMPLICITA</a:t>
            </a:r>
            <a:endParaRPr lang="it-IT" sz="2200" b="1" dirty="0">
              <a:solidFill>
                <a:schemeClr val="bg1"/>
              </a:solidFill>
              <a:latin typeface="Verdana" panose="020B0604030504040204" pitchFamily="34" charset="0"/>
              <a:ea typeface="Verdana" panose="020B0604030504040204" pitchFamily="34" charset="0"/>
            </a:endParaRPr>
          </a:p>
        </p:txBody>
      </p:sp>
      <p:sp>
        <p:nvSpPr>
          <p:cNvPr id="9" name="Rettangolo 8"/>
          <p:cNvSpPr/>
          <p:nvPr/>
        </p:nvSpPr>
        <p:spPr>
          <a:xfrm>
            <a:off x="290885" y="1482276"/>
            <a:ext cx="5834712" cy="541833"/>
          </a:xfrm>
          <a:prstGeom prst="roundRect">
            <a:avLst/>
          </a:prstGeom>
          <a:solidFill>
            <a:schemeClr val="bg1"/>
          </a:solidFill>
          <a:ln>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500" b="1"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rPr>
              <a:t>Percentuale di studenti in </a:t>
            </a:r>
            <a:r>
              <a:rPr kumimoji="0" lang="it-IT" sz="1500" b="1" i="1"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rPr>
              <a:t>dispersione implicita</a:t>
            </a:r>
            <a:endParaRPr lang="it-IT" sz="1500" b="1" i="1" dirty="0">
              <a:solidFill>
                <a:srgbClr val="015196"/>
              </a:solidFill>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it-IT" sz="1500" b="1" dirty="0">
                <a:solidFill>
                  <a:srgbClr val="015196"/>
                </a:solidFill>
                <a:latin typeface="Verdana" panose="020B0604030504040204" pitchFamily="34" charset="0"/>
                <a:ea typeface="Verdana" panose="020B0604030504040204" pitchFamily="34" charset="0"/>
              </a:rPr>
              <a:t>Nel nostro istituto nell’anno 2022</a:t>
            </a:r>
            <a:endParaRPr kumimoji="0" lang="it-IT" sz="1500" b="0"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endParaRPr>
          </a:p>
        </p:txBody>
      </p:sp>
      <p:sp>
        <p:nvSpPr>
          <p:cNvPr id="3" name="TextBox 2"/>
          <p:cNvSpPr txBox="1"/>
          <p:nvPr/>
        </p:nvSpPr>
        <p:spPr>
          <a:xfrm>
            <a:off x="7561514" y="985357"/>
            <a:ext cx="4554286" cy="5279907"/>
          </a:xfrm>
          <a:prstGeom prst="rect">
            <a:avLst/>
          </a:prstGeom>
          <a:noFill/>
        </p:spPr>
        <p:txBody>
          <a:bodyPr wrap="square" rtlCol="0">
            <a:spAutoFit/>
          </a:bodyPr>
          <a:lstStyle/>
          <a:p>
            <a:pPr algn="just">
              <a:lnSpc>
                <a:spcPct val="95000"/>
              </a:lnSpc>
            </a:pPr>
            <a:r>
              <a:rPr lang="it-IT" dirty="0">
                <a:solidFill>
                  <a:schemeClr val="bg1"/>
                </a:solidFill>
                <a:latin typeface="Verdana" panose="020B0604030504040204" pitchFamily="34" charset="0"/>
                <a:ea typeface="Verdana" panose="020B0604030504040204" pitchFamily="34" charset="0"/>
              </a:rPr>
              <a:t>Analogamente alle </a:t>
            </a:r>
            <a:r>
              <a:rPr lang="it-IT" i="1" dirty="0">
                <a:solidFill>
                  <a:schemeClr val="bg1"/>
                </a:solidFill>
                <a:latin typeface="Verdana" panose="020B0604030504040204" pitchFamily="34" charset="0"/>
                <a:ea typeface="Verdana" panose="020B0604030504040204" pitchFamily="34" charset="0"/>
              </a:rPr>
              <a:t>eccellenze</a:t>
            </a:r>
            <a:r>
              <a:rPr lang="it-IT" dirty="0">
                <a:solidFill>
                  <a:schemeClr val="bg1"/>
                </a:solidFill>
                <a:latin typeface="Verdana" panose="020B0604030504040204" pitchFamily="34" charset="0"/>
                <a:ea typeface="Verdana" panose="020B0604030504040204" pitchFamily="34" charset="0"/>
              </a:rPr>
              <a:t>, si rileva una forte </a:t>
            </a:r>
            <a:r>
              <a:rPr lang="it-IT" dirty="0">
                <a:solidFill>
                  <a:srgbClr val="F39C6B"/>
                </a:solidFill>
                <a:latin typeface="Verdana" panose="020B0604030504040204" pitchFamily="34" charset="0"/>
                <a:ea typeface="Verdana" panose="020B0604030504040204" pitchFamily="34" charset="0"/>
              </a:rPr>
              <a:t>correlazione</a:t>
            </a:r>
            <a:r>
              <a:rPr lang="it-IT" dirty="0">
                <a:solidFill>
                  <a:schemeClr val="bg1"/>
                </a:solidFill>
                <a:latin typeface="Verdana" panose="020B0604030504040204" pitchFamily="34" charset="0"/>
                <a:ea typeface="Verdana" panose="020B0604030504040204" pitchFamily="34" charset="0"/>
              </a:rPr>
              <a:t>, ma opposta, tra la percentuale di studenti in </a:t>
            </a:r>
            <a:r>
              <a:rPr lang="it-IT" b="1" i="1" dirty="0">
                <a:solidFill>
                  <a:schemeClr val="bg1"/>
                </a:solidFill>
                <a:latin typeface="Verdana" panose="020B0604030504040204" pitchFamily="34" charset="0"/>
                <a:ea typeface="Verdana" panose="020B0604030504040204" pitchFamily="34" charset="0"/>
              </a:rPr>
              <a:t>dispersione implicita</a:t>
            </a:r>
            <a:r>
              <a:rPr lang="it-IT" dirty="0">
                <a:solidFill>
                  <a:schemeClr val="bg1"/>
                </a:solidFill>
                <a:latin typeface="Verdana" panose="020B0604030504040204" pitchFamily="34" charset="0"/>
                <a:ea typeface="Verdana" panose="020B0604030504040204" pitchFamily="34" charset="0"/>
              </a:rPr>
              <a:t> e la situazione</a:t>
            </a:r>
            <a:r>
              <a:rPr lang="it-IT" spc="300" dirty="0">
                <a:solidFill>
                  <a:schemeClr val="bg1"/>
                </a:solidFill>
                <a:latin typeface="Verdana" panose="020B0604030504040204" pitchFamily="34" charset="0"/>
                <a:ea typeface="Verdana" panose="020B0604030504040204" pitchFamily="34" charset="0"/>
              </a:rPr>
              <a:t> </a:t>
            </a:r>
            <a:r>
              <a:rPr lang="it-IT" i="1" spc="-80" dirty="0">
                <a:solidFill>
                  <a:schemeClr val="bg1"/>
                </a:solidFill>
                <a:latin typeface="Verdana" panose="020B0604030504040204" pitchFamily="34" charset="0"/>
                <a:ea typeface="Verdana" panose="020B0604030504040204" pitchFamily="34" charset="0"/>
              </a:rPr>
              <a:t>socio-economico-culturale</a:t>
            </a:r>
            <a:r>
              <a:rPr lang="it-IT" spc="-80" dirty="0">
                <a:solidFill>
                  <a:schemeClr val="bg1"/>
                </a:solidFill>
                <a:latin typeface="Verdana" panose="020B0604030504040204" pitchFamily="34" charset="0"/>
                <a:ea typeface="Verdana" panose="020B0604030504040204" pitchFamily="34" charset="0"/>
              </a:rPr>
              <a:t> di provenienza</a:t>
            </a:r>
            <a:endParaRPr lang="it-IT" spc="-80" dirty="0">
              <a:solidFill>
                <a:schemeClr val="bg1"/>
              </a:solidFill>
              <a:latin typeface="Verdana" panose="020B0604030504040204" pitchFamily="34" charset="0"/>
              <a:ea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it-IT"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Per allievi a rischio dispersione implicita , in questa sede, si fa riferimento agli </a:t>
            </a:r>
            <a:r>
              <a:rPr kumimoji="0" lang="it-IT" sz="1800" b="0" i="0" u="sng"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studenti che raggiungono  il livello 1-2 in Italiano e in Matematica e il livello  PRE –A1 e A1 in entrambe le prove di Inglese </a:t>
            </a:r>
            <a:r>
              <a:rPr kumimoji="0" lang="it-IT"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t>
            </a:r>
            <a:r>
              <a:rPr kumimoji="0" lang="it-IT" sz="1800" b="0" i="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Reading</a:t>
            </a:r>
            <a:r>
              <a:rPr kumimoji="0" lang="it-IT"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e </a:t>
            </a:r>
            <a:r>
              <a:rPr kumimoji="0" lang="it-IT" sz="1800" b="0" i="1"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Listening</a:t>
            </a:r>
            <a:r>
              <a:rPr kumimoji="0" lang="it-IT"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al termine del primo ciclo di istruzione.</a:t>
            </a:r>
            <a:endParaRPr lang="it-IT" spc="-80" dirty="0">
              <a:solidFill>
                <a:schemeClr val="bg1"/>
              </a:solidFill>
              <a:latin typeface="Verdana" panose="020B0604030504040204" pitchFamily="34" charset="0"/>
              <a:ea typeface="Verdana" panose="020B0604030504040204" pitchFamily="34" charset="0"/>
            </a:endParaRPr>
          </a:p>
          <a:p>
            <a:pPr algn="just">
              <a:lnSpc>
                <a:spcPct val="95000"/>
              </a:lnSpc>
              <a:spcBef>
                <a:spcPts val="600"/>
              </a:spcBef>
            </a:pPr>
            <a:r>
              <a:rPr lang="it-IT" dirty="0">
                <a:solidFill>
                  <a:schemeClr val="bg1"/>
                </a:solidFill>
                <a:latin typeface="Verdana" panose="020B0604030504040204" pitchFamily="34" charset="0"/>
                <a:ea typeface="Verdana" panose="020B0604030504040204" pitchFamily="34" charset="0"/>
              </a:rPr>
              <a:t>Su base </a:t>
            </a:r>
            <a:r>
              <a:rPr lang="it-IT" b="1" dirty="0">
                <a:solidFill>
                  <a:srgbClr val="F39C6B"/>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solo il </a:t>
            </a:r>
            <a:r>
              <a:rPr lang="it-IT" b="1" dirty="0">
                <a:solidFill>
                  <a:srgbClr val="F39C6B"/>
                </a:solidFill>
                <a:latin typeface="Verdana" panose="020B0604030504040204" pitchFamily="34" charset="0"/>
                <a:ea typeface="Verdana" panose="020B0604030504040204" pitchFamily="34" charset="0"/>
              </a:rPr>
              <a:t>5,6%</a:t>
            </a:r>
            <a:r>
              <a:rPr lang="it-IT" dirty="0">
                <a:solidFill>
                  <a:schemeClr val="bg1"/>
                </a:solidFill>
                <a:latin typeface="Verdana" panose="020B0604030504040204" pitchFamily="34" charset="0"/>
                <a:ea typeface="Verdana" panose="020B0604030504040204" pitchFamily="34" charset="0"/>
              </a:rPr>
              <a:t> termina il secondo ciclo d’istruzione in </a:t>
            </a:r>
            <a:r>
              <a:rPr lang="it-IT" i="1" dirty="0">
                <a:solidFill>
                  <a:schemeClr val="bg1"/>
                </a:solidFill>
                <a:latin typeface="Verdana" panose="020B0604030504040204" pitchFamily="34" charset="0"/>
                <a:ea typeface="Verdana" panose="020B0604030504040204" pitchFamily="34" charset="0"/>
              </a:rPr>
              <a:t>dispersione implicita</a:t>
            </a:r>
            <a:r>
              <a:rPr lang="it-IT" dirty="0">
                <a:solidFill>
                  <a:schemeClr val="bg1"/>
                </a:solidFill>
                <a:latin typeface="Verdana" panose="020B0604030504040204" pitchFamily="34" charset="0"/>
                <a:ea typeface="Verdana" panose="020B0604030504040204" pitchFamily="34" charset="0"/>
              </a:rPr>
              <a:t>; </a:t>
            </a:r>
            <a:r>
              <a:rPr lang="it-IT" spc="-100" dirty="0">
                <a:solidFill>
                  <a:schemeClr val="bg1"/>
                </a:solidFill>
                <a:latin typeface="Verdana" panose="020B0604030504040204" pitchFamily="34" charset="0"/>
                <a:ea typeface="Verdana" panose="020B0604030504040204" pitchFamily="34" charset="0"/>
              </a:rPr>
              <a:t>In </a:t>
            </a:r>
            <a:r>
              <a:rPr lang="it-IT" b="1" spc="-100" dirty="0">
                <a:solidFill>
                  <a:srgbClr val="F39C6B"/>
                </a:solidFill>
                <a:latin typeface="Verdana" panose="020B0604030504040204" pitchFamily="34" charset="0"/>
                <a:ea typeface="Verdana" panose="020B0604030504040204" pitchFamily="34" charset="0"/>
              </a:rPr>
              <a:t>Calabria</a:t>
            </a:r>
            <a:r>
              <a:rPr lang="it-IT" spc="-100" dirty="0">
                <a:solidFill>
                  <a:schemeClr val="bg1"/>
                </a:solidFill>
                <a:latin typeface="Verdana" panose="020B0604030504040204" pitchFamily="34" charset="0"/>
                <a:ea typeface="Verdana" panose="020B0604030504040204" pitchFamily="34" charset="0"/>
              </a:rPr>
              <a:t> si rileva una tendenza </a:t>
            </a:r>
            <a:r>
              <a:rPr lang="it-IT" spc="-100" dirty="0">
                <a:solidFill>
                  <a:srgbClr val="F39C6B"/>
                </a:solidFill>
                <a:latin typeface="Verdana" panose="020B0604030504040204" pitchFamily="34" charset="0"/>
                <a:ea typeface="Verdana" panose="020B0604030504040204" pitchFamily="34" charset="0"/>
              </a:rPr>
              <a:t>analoga</a:t>
            </a:r>
            <a:r>
              <a:rPr lang="it-IT" spc="-100" dirty="0">
                <a:solidFill>
                  <a:schemeClr val="bg1"/>
                </a:solidFill>
                <a:latin typeface="Verdana" panose="020B0604030504040204" pitchFamily="34" charset="0"/>
                <a:ea typeface="Verdana" panose="020B0604030504040204" pitchFamily="34" charset="0"/>
              </a:rPr>
              <a:t> a quella nazionale</a:t>
            </a:r>
            <a:endParaRPr lang="it-IT" i="1" spc="-100" dirty="0">
              <a:solidFill>
                <a:schemeClr val="bg1"/>
              </a:solidFill>
              <a:latin typeface="Verdana" panose="020B0604030504040204" pitchFamily="34" charset="0"/>
              <a:ea typeface="Verdana" panose="020B0604030504040204" pitchFamily="34" charset="0"/>
            </a:endParaRPr>
          </a:p>
        </p:txBody>
      </p:sp>
      <p:graphicFrame>
        <p:nvGraphicFramePr>
          <p:cNvPr id="16" name="Tabella 15"/>
          <p:cNvGraphicFramePr>
            <a:graphicFrameLocks noGrp="1"/>
          </p:cNvGraphicFramePr>
          <p:nvPr/>
        </p:nvGraphicFramePr>
        <p:xfrm>
          <a:off x="771524" y="2418651"/>
          <a:ext cx="5124132" cy="1267524"/>
        </p:xfrm>
        <a:graphic>
          <a:graphicData uri="http://schemas.openxmlformats.org/drawingml/2006/table">
            <a:tbl>
              <a:tblPr firstRow="1" firstCol="1" bandRow="1">
                <a:tableStyleId>{21E4AEA4-8DFA-4A89-87EB-49C32662AFE0}</a:tableStyleId>
              </a:tblPr>
              <a:tblGrid>
                <a:gridCol w="1708044"/>
                <a:gridCol w="1708044"/>
                <a:gridCol w="1708044"/>
              </a:tblGrid>
              <a:tr h="422508">
                <a:tc>
                  <a:txBody>
                    <a:bodyPr/>
                    <a:lstStyle/>
                    <a:p>
                      <a:pPr algn="ctr">
                        <a:lnSpc>
                          <a:spcPct val="107000"/>
                        </a:lnSpc>
                        <a:spcAft>
                          <a:spcPts val="800"/>
                        </a:spcAft>
                      </a:pPr>
                      <a:r>
                        <a:rPr lang="it-IT" sz="1200" b="1" dirty="0">
                          <a:solidFill>
                            <a:srgbClr val="000000"/>
                          </a:solidFill>
                          <a:effectLst/>
                        </a:rPr>
                        <a:t>LIVELLO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solidFill>
                            <a:srgbClr val="000000"/>
                          </a:solidFill>
                          <a:effectLst/>
                        </a:rPr>
                        <a:t>ITALIANO</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solidFill>
                            <a:srgbClr val="000000"/>
                          </a:solidFill>
                          <a:effectLst/>
                        </a:rPr>
                        <a:t>MATEMATICA</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2508">
                <a:tc>
                  <a:txBody>
                    <a:bodyPr/>
                    <a:lstStyle/>
                    <a:p>
                      <a:pPr algn="ctr">
                        <a:lnSpc>
                          <a:spcPct val="107000"/>
                        </a:lnSpc>
                        <a:spcAft>
                          <a:spcPts val="800"/>
                        </a:spcAft>
                      </a:pPr>
                      <a:r>
                        <a:rPr lang="it-IT" sz="1200" b="1">
                          <a:solidFill>
                            <a:srgbClr val="000000"/>
                          </a:solidFill>
                          <a:effectLst/>
                        </a:rPr>
                        <a:t>L1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effectLst/>
                        </a:rPr>
                        <a:t>22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effectLst/>
                        </a:rPr>
                        <a:t>35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2508">
                <a:tc>
                  <a:txBody>
                    <a:bodyPr/>
                    <a:lstStyle/>
                    <a:p>
                      <a:pPr algn="ctr">
                        <a:lnSpc>
                          <a:spcPct val="107000"/>
                        </a:lnSpc>
                        <a:spcAft>
                          <a:spcPts val="800"/>
                        </a:spcAft>
                      </a:pPr>
                      <a:r>
                        <a:rPr lang="it-IT" sz="1200" b="1">
                          <a:solidFill>
                            <a:srgbClr val="000000"/>
                          </a:solidFill>
                          <a:effectLst/>
                        </a:rPr>
                        <a:t>L2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effectLst/>
                        </a:rPr>
                        <a:t>30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dirty="0">
                          <a:effectLst/>
                        </a:rPr>
                        <a:t>29</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7" name="Tabella 16"/>
          <p:cNvGraphicFramePr>
            <a:graphicFrameLocks noGrp="1"/>
          </p:cNvGraphicFramePr>
          <p:nvPr/>
        </p:nvGraphicFramePr>
        <p:xfrm>
          <a:off x="771524" y="4052935"/>
          <a:ext cx="5157789" cy="1647777"/>
        </p:xfrm>
        <a:graphic>
          <a:graphicData uri="http://schemas.openxmlformats.org/drawingml/2006/table">
            <a:tbl>
              <a:tblPr firstRow="1" firstCol="1" bandRow="1">
                <a:tableStyleId>{00A15C55-8517-42AA-B614-E9B94910E393}</a:tableStyleId>
              </a:tblPr>
              <a:tblGrid>
                <a:gridCol w="1784690"/>
                <a:gridCol w="1784690"/>
                <a:gridCol w="1588409"/>
              </a:tblGrid>
              <a:tr h="549259">
                <a:tc>
                  <a:txBody>
                    <a:bodyPr/>
                    <a:lstStyle/>
                    <a:p>
                      <a:pPr algn="ctr">
                        <a:lnSpc>
                          <a:spcPct val="107000"/>
                        </a:lnSpc>
                        <a:spcAft>
                          <a:spcPts val="800"/>
                        </a:spcAft>
                      </a:pPr>
                      <a:r>
                        <a:rPr lang="it-IT" sz="1200" b="1" dirty="0">
                          <a:solidFill>
                            <a:srgbClr val="000000"/>
                          </a:solidFill>
                          <a:effectLst/>
                        </a:rPr>
                        <a:t>LIVELLO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solidFill>
                            <a:srgbClr val="000000"/>
                          </a:solidFill>
                          <a:effectLst/>
                        </a:rPr>
                        <a:t>INGLESE Reading</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solidFill>
                            <a:srgbClr val="000000"/>
                          </a:solidFill>
                          <a:effectLst/>
                        </a:rPr>
                        <a:t>INGLESE Listening</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49259">
                <a:tc>
                  <a:txBody>
                    <a:bodyPr/>
                    <a:lstStyle/>
                    <a:p>
                      <a:pPr algn="ctr">
                        <a:lnSpc>
                          <a:spcPct val="107000"/>
                        </a:lnSpc>
                        <a:spcAft>
                          <a:spcPts val="800"/>
                        </a:spcAft>
                      </a:pPr>
                      <a:r>
                        <a:rPr lang="it-IT" sz="1200" b="1">
                          <a:solidFill>
                            <a:srgbClr val="000000"/>
                          </a:solidFill>
                          <a:effectLst/>
                        </a:rPr>
                        <a:t>PRE-A1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effectLst/>
                        </a:rPr>
                        <a:t>15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effectLst/>
                        </a:rPr>
                        <a:t>12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49259">
                <a:tc>
                  <a:txBody>
                    <a:bodyPr/>
                    <a:lstStyle/>
                    <a:p>
                      <a:pPr algn="ctr">
                        <a:lnSpc>
                          <a:spcPct val="107000"/>
                        </a:lnSpc>
                        <a:spcAft>
                          <a:spcPts val="800"/>
                        </a:spcAft>
                      </a:pPr>
                      <a:r>
                        <a:rPr lang="it-IT" sz="1200" b="1">
                          <a:solidFill>
                            <a:srgbClr val="000000"/>
                          </a:solidFill>
                          <a:effectLst/>
                        </a:rPr>
                        <a:t>A1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a:effectLst/>
                        </a:rPr>
                        <a:t>24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1200" b="1" dirty="0">
                          <a:effectLst/>
                        </a:rPr>
                        <a:t>51</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I RISULTATI IN ITALIANO NEL TEMPO - II PRIMARIA</a:t>
            </a:r>
            <a:endParaRPr lang="it-IT" sz="2200" b="1" dirty="0">
              <a:solidFill>
                <a:schemeClr val="bg1"/>
              </a:solidFill>
              <a:latin typeface="Verdana" panose="020B0604030504040204" pitchFamily="34" charset="0"/>
              <a:ea typeface="Verdana" panose="020B0604030504040204" pitchFamily="34" charset="0"/>
            </a:endParaRPr>
          </a:p>
        </p:txBody>
      </p:sp>
      <p:pic>
        <p:nvPicPr>
          <p:cNvPr id="14" name="Picture 1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98321" y="3687318"/>
            <a:ext cx="4820939" cy="2878240"/>
          </a:xfrm>
          <a:prstGeom prst="rect">
            <a:avLst/>
          </a:prstGeom>
          <a:ln>
            <a:noFill/>
          </a:ln>
          <a:effectLst/>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876428" y="3690187"/>
            <a:ext cx="4813562" cy="2872502"/>
          </a:xfrm>
          <a:prstGeom prst="rect">
            <a:avLst/>
          </a:prstGeom>
          <a:ln>
            <a:noFill/>
          </a:ln>
          <a:effectLst/>
        </p:spPr>
      </p:pic>
      <p:sp>
        <p:nvSpPr>
          <p:cNvPr id="9" name="Rettangolo 8"/>
          <p:cNvSpPr/>
          <p:nvPr/>
        </p:nvSpPr>
        <p:spPr>
          <a:xfrm>
            <a:off x="4090525" y="3449419"/>
            <a:ext cx="4068000" cy="268556"/>
          </a:xfrm>
          <a:prstGeom prst="roundRect">
            <a:avLst/>
          </a:prstGeom>
          <a:solidFill>
            <a:schemeClr val="bg1"/>
          </a:solidFill>
          <a:ln>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600" b="1"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rPr>
              <a:t>Percentuale di studenti per fascia</a:t>
            </a:r>
            <a:endParaRPr kumimoji="0" lang="it-IT" sz="1600" b="0"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endParaRPr>
          </a:p>
        </p:txBody>
      </p:sp>
      <p:grpSp>
        <p:nvGrpSpPr>
          <p:cNvPr id="17" name="Group 16"/>
          <p:cNvGrpSpPr/>
          <p:nvPr/>
        </p:nvGrpSpPr>
        <p:grpSpPr>
          <a:xfrm>
            <a:off x="5740758" y="3845974"/>
            <a:ext cx="767535" cy="665420"/>
            <a:chOff x="4958563" y="3743140"/>
            <a:chExt cx="767535" cy="665420"/>
          </a:xfrm>
        </p:grpSpPr>
        <p:sp>
          <p:nvSpPr>
            <p:cNvPr id="18" name="Rettangolo 8"/>
            <p:cNvSpPr/>
            <p:nvPr/>
          </p:nvSpPr>
          <p:spPr>
            <a:xfrm>
              <a:off x="5026525" y="3814426"/>
              <a:ext cx="699573" cy="5178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5000"/>
                </a:lnSpc>
                <a:spcBef>
                  <a:spcPts val="0"/>
                </a:spcBef>
                <a:spcAft>
                  <a:spcPts val="0"/>
                </a:spcAft>
                <a:buClrTx/>
                <a:buSzTx/>
                <a:buFontTx/>
                <a:buNone/>
                <a:defRPr/>
              </a:pPr>
              <a:r>
                <a:rPr kumimoji="0" lang="it-IT" sz="14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a:t>
              </a: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2019</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2021</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2022</a:t>
              </a:r>
              <a:r>
                <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t>
              </a:r>
              <a:endPar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9" name="Rettangolo 43"/>
            <p:cNvSpPr/>
            <p:nvPr/>
          </p:nvSpPr>
          <p:spPr>
            <a:xfrm>
              <a:off x="4958563" y="3743140"/>
              <a:ext cx="149329" cy="152400"/>
            </a:xfrm>
            <a:prstGeom prst="rect">
              <a:avLst/>
            </a:prstGeom>
            <a:solidFill>
              <a:srgbClr val="7EAED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2A5783"/>
                </a:solidFill>
                <a:effectLst/>
                <a:uLnTx/>
                <a:uFillTx/>
                <a:latin typeface="Calibri" panose="020F0502020204030204"/>
                <a:ea typeface="+mn-ea"/>
                <a:cs typeface="+mn-cs"/>
              </a:endParaRPr>
            </a:p>
          </p:txBody>
        </p:sp>
        <p:sp>
          <p:nvSpPr>
            <p:cNvPr id="20" name="Rettangolo 44"/>
            <p:cNvSpPr/>
            <p:nvPr/>
          </p:nvSpPr>
          <p:spPr>
            <a:xfrm>
              <a:off x="4960488" y="3995956"/>
              <a:ext cx="149329" cy="152400"/>
            </a:xfrm>
            <a:prstGeom prst="rect">
              <a:avLst/>
            </a:prstGeom>
            <a:solidFill>
              <a:srgbClr val="5081A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21" name="Rettangolo 45"/>
            <p:cNvSpPr/>
            <p:nvPr/>
          </p:nvSpPr>
          <p:spPr>
            <a:xfrm>
              <a:off x="4958563" y="4256160"/>
              <a:ext cx="149329" cy="152400"/>
            </a:xfrm>
            <a:prstGeom prst="rect">
              <a:avLst/>
            </a:prstGeom>
            <a:solidFill>
              <a:srgbClr val="2A578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grpSp>
      <p:sp>
        <p:nvSpPr>
          <p:cNvPr id="3" name="TextBox 2"/>
          <p:cNvSpPr txBox="1"/>
          <p:nvPr/>
        </p:nvSpPr>
        <p:spPr>
          <a:xfrm>
            <a:off x="351792" y="1457325"/>
            <a:ext cx="5631757" cy="1754326"/>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Risultato </a:t>
            </a:r>
            <a:r>
              <a:rPr lang="it-IT" b="1" dirty="0">
                <a:solidFill>
                  <a:srgbClr val="F39C6B"/>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relativamente stabile</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Diminuzione quote di studenti nelle fasce centrali (3 e 4)</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Lieve aumento quote di studenti nelle fasce estreme (1-2 e 6)</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spc="-20" dirty="0">
                <a:solidFill>
                  <a:schemeClr val="bg1"/>
                </a:solidFill>
                <a:latin typeface="Verdana" panose="020B0604030504040204" pitchFamily="34" charset="0"/>
                <a:ea typeface="Verdana" panose="020B0604030504040204" pitchFamily="34" charset="0"/>
              </a:rPr>
              <a:t>Studenti che raggiungono almeno F3: </a:t>
            </a:r>
            <a:r>
              <a:rPr lang="it-IT" b="1" spc="-20" dirty="0">
                <a:solidFill>
                  <a:srgbClr val="F39C6B"/>
                </a:solidFill>
                <a:latin typeface="Verdana" panose="020B0604030504040204" pitchFamily="34" charset="0"/>
                <a:ea typeface="Verdana" panose="020B0604030504040204" pitchFamily="34" charset="0"/>
              </a:rPr>
              <a:t>~72%</a:t>
            </a:r>
            <a:endParaRPr lang="it-IT" b="1" spc="-20" dirty="0">
              <a:solidFill>
                <a:srgbClr val="F39C6B"/>
              </a:solidFill>
              <a:latin typeface="Verdana" panose="020B0604030504040204" pitchFamily="34" charset="0"/>
              <a:ea typeface="Verdana" panose="020B0604030504040204" pitchFamily="34" charset="0"/>
            </a:endParaRPr>
          </a:p>
        </p:txBody>
      </p:sp>
      <p:sp>
        <p:nvSpPr>
          <p:cNvPr id="12" name="TextBox 11"/>
          <p:cNvSpPr txBox="1"/>
          <p:nvPr/>
        </p:nvSpPr>
        <p:spPr>
          <a:xfrm>
            <a:off x="6301915" y="1457325"/>
            <a:ext cx="5538294" cy="1754326"/>
          </a:xfrm>
          <a:prstGeom prst="rect">
            <a:avLst/>
          </a:prstGeom>
          <a:noFill/>
        </p:spPr>
        <p:txBody>
          <a:bodyPr wrap="square" rtlCol="0">
            <a:spAutoFit/>
          </a:bodyPr>
          <a:lstStyle/>
          <a:p>
            <a:pPr marL="285750" indent="-285750" algn="just">
              <a:buFont typeface="Arial" panose="020B0604020202020204" pitchFamily="34" charset="0"/>
              <a:buChar char="•"/>
            </a:pPr>
            <a:r>
              <a:rPr lang="it-IT" spc="-80" dirty="0">
                <a:solidFill>
                  <a:schemeClr val="bg1"/>
                </a:solidFill>
                <a:latin typeface="Verdana" panose="020B0604030504040204" pitchFamily="34" charset="0"/>
                <a:ea typeface="Verdana" panose="020B0604030504040204" pitchFamily="34" charset="0"/>
              </a:rPr>
              <a:t>Esito </a:t>
            </a:r>
            <a:r>
              <a:rPr lang="it-IT" b="1" spc="-80" dirty="0">
                <a:solidFill>
                  <a:srgbClr val="F39C6B"/>
                </a:solidFill>
                <a:latin typeface="Verdana" panose="020B0604030504040204" pitchFamily="34" charset="0"/>
                <a:ea typeface="Verdana" panose="020B0604030504040204" pitchFamily="34" charset="0"/>
              </a:rPr>
              <a:t>Calabria</a:t>
            </a:r>
            <a:r>
              <a:rPr lang="it-IT" spc="-80" dirty="0">
                <a:solidFill>
                  <a:schemeClr val="bg1"/>
                </a:solidFill>
                <a:latin typeface="Verdana" panose="020B0604030504040204" pitchFamily="34" charset="0"/>
                <a:ea typeface="Verdana" panose="020B0604030504040204" pitchFamily="34" charset="0"/>
              </a:rPr>
              <a:t> invariato come punteggio medio</a:t>
            </a:r>
            <a:endParaRPr lang="it-IT" spc="-80"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Forte ridistribuzione allievi dalle fasce intermedie (3 e 4) alle estreme (1-2 e 5-6)</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spc="-50" dirty="0">
                <a:solidFill>
                  <a:schemeClr val="bg1"/>
                </a:solidFill>
                <a:latin typeface="Verdana" panose="020B0604030504040204" pitchFamily="34" charset="0"/>
                <a:ea typeface="Verdana" panose="020B0604030504040204" pitchFamily="34" charset="0"/>
              </a:rPr>
              <a:t>Studenti che raggiungono almeno F3: </a:t>
            </a:r>
            <a:r>
              <a:rPr lang="it-IT" b="1" spc="-50" dirty="0">
                <a:solidFill>
                  <a:srgbClr val="F39C6B"/>
                </a:solidFill>
                <a:latin typeface="Verdana" panose="020B0604030504040204" pitchFamily="34" charset="0"/>
                <a:ea typeface="Verdana" panose="020B0604030504040204" pitchFamily="34" charset="0"/>
              </a:rPr>
              <a:t>~68%</a:t>
            </a:r>
            <a:r>
              <a:rPr lang="it-IT" spc="-50" dirty="0">
                <a:solidFill>
                  <a:schemeClr val="bg1"/>
                </a:solidFill>
                <a:latin typeface="Verdana" panose="020B0604030504040204" pitchFamily="34" charset="0"/>
                <a:ea typeface="Verdana" panose="020B0604030504040204" pitchFamily="34" charset="0"/>
              </a:rPr>
              <a:t> </a:t>
            </a:r>
            <a:r>
              <a:rPr lang="it-IT" dirty="0">
                <a:solidFill>
                  <a:schemeClr val="bg1"/>
                </a:solidFill>
                <a:latin typeface="Verdana" panose="020B0604030504040204" pitchFamily="34" charset="0"/>
                <a:ea typeface="Verdana" panose="020B0604030504040204" pitchFamily="34" charset="0"/>
              </a:rPr>
              <a:t>(dato simile al 2019 ma peggiorato di quasi </a:t>
            </a:r>
            <a:r>
              <a:rPr lang="it-IT" b="1" dirty="0">
                <a:solidFill>
                  <a:srgbClr val="F39C6B"/>
                </a:solidFill>
                <a:latin typeface="Verdana" panose="020B0604030504040204" pitchFamily="34" charset="0"/>
                <a:ea typeface="Verdana" panose="020B0604030504040204" pitchFamily="34" charset="0"/>
              </a:rPr>
              <a:t>5 punti </a:t>
            </a:r>
            <a:r>
              <a:rPr lang="it-IT" dirty="0">
                <a:solidFill>
                  <a:schemeClr val="bg1"/>
                </a:solidFill>
                <a:latin typeface="Verdana" panose="020B0604030504040204" pitchFamily="34" charset="0"/>
                <a:ea typeface="Verdana" panose="020B0604030504040204" pitchFamily="34" charset="0"/>
              </a:rPr>
              <a:t>rispetto al 2021)</a:t>
            </a:r>
            <a:endParaRPr lang="it-IT" dirty="0">
              <a:solidFill>
                <a:schemeClr val="bg1"/>
              </a:solidFill>
              <a:latin typeface="Verdana" panose="020B0604030504040204" pitchFamily="34" charset="0"/>
              <a:ea typeface="Verdana" panose="020B060403050404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I RISULTATI IN MATEMATICA NEL TEMPO - II PRIMARIA</a:t>
            </a:r>
            <a:endParaRPr lang="it-IT" sz="2200" b="1" dirty="0">
              <a:solidFill>
                <a:schemeClr val="bg1"/>
              </a:solidFill>
              <a:latin typeface="Verdana" panose="020B0604030504040204" pitchFamily="34" charset="0"/>
              <a:ea typeface="Verdana" panose="020B0604030504040204" pitchFamily="34" charset="0"/>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02263" y="3689671"/>
            <a:ext cx="4813055" cy="2873533"/>
          </a:xfrm>
          <a:prstGeom prst="rect">
            <a:avLst/>
          </a:prstGeom>
          <a:ln>
            <a:noFill/>
          </a:ln>
          <a:effectLst/>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877544" y="3690187"/>
            <a:ext cx="4811328" cy="2872502"/>
          </a:xfrm>
          <a:prstGeom prst="rect">
            <a:avLst/>
          </a:prstGeom>
          <a:ln>
            <a:noFill/>
          </a:ln>
          <a:effectLst/>
        </p:spPr>
      </p:pic>
      <p:sp>
        <p:nvSpPr>
          <p:cNvPr id="13" name="Rettangolo 8"/>
          <p:cNvSpPr/>
          <p:nvPr/>
        </p:nvSpPr>
        <p:spPr>
          <a:xfrm>
            <a:off x="4090525" y="3449419"/>
            <a:ext cx="4068000" cy="268556"/>
          </a:xfrm>
          <a:prstGeom prst="roundRect">
            <a:avLst/>
          </a:prstGeom>
          <a:solidFill>
            <a:schemeClr val="bg1"/>
          </a:solidFill>
          <a:ln>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600" b="1"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rPr>
              <a:t>Percentuale di studenti per fascia</a:t>
            </a:r>
            <a:endParaRPr kumimoji="0" lang="it-IT" sz="1600" b="0"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endParaRPr>
          </a:p>
        </p:txBody>
      </p:sp>
      <p:grpSp>
        <p:nvGrpSpPr>
          <p:cNvPr id="14" name="Group 13"/>
          <p:cNvGrpSpPr/>
          <p:nvPr/>
        </p:nvGrpSpPr>
        <p:grpSpPr>
          <a:xfrm>
            <a:off x="5740758" y="3845974"/>
            <a:ext cx="767535" cy="665420"/>
            <a:chOff x="4958563" y="3743140"/>
            <a:chExt cx="767535" cy="665420"/>
          </a:xfrm>
        </p:grpSpPr>
        <p:sp>
          <p:nvSpPr>
            <p:cNvPr id="15" name="Rettangolo 8"/>
            <p:cNvSpPr/>
            <p:nvPr/>
          </p:nvSpPr>
          <p:spPr>
            <a:xfrm>
              <a:off x="5026525" y="3814426"/>
              <a:ext cx="699573" cy="5178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5000"/>
                </a:lnSpc>
                <a:spcBef>
                  <a:spcPts val="0"/>
                </a:spcBef>
                <a:spcAft>
                  <a:spcPts val="0"/>
                </a:spcAft>
                <a:buClrTx/>
                <a:buSzTx/>
                <a:buFontTx/>
                <a:buNone/>
                <a:defRPr/>
              </a:pPr>
              <a:r>
                <a:rPr kumimoji="0" lang="it-IT" sz="14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a:t>
              </a: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2019</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2021</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2022</a:t>
              </a:r>
              <a:r>
                <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t>
              </a:r>
              <a:endPar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6" name="Rettangolo 43"/>
            <p:cNvSpPr/>
            <p:nvPr/>
          </p:nvSpPr>
          <p:spPr>
            <a:xfrm>
              <a:off x="4958563" y="3743140"/>
              <a:ext cx="149329" cy="152400"/>
            </a:xfrm>
            <a:prstGeom prst="rect">
              <a:avLst/>
            </a:prstGeom>
            <a:solidFill>
              <a:srgbClr val="7EAED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2A5783"/>
                </a:solidFill>
                <a:effectLst/>
                <a:uLnTx/>
                <a:uFillTx/>
                <a:latin typeface="Calibri" panose="020F0502020204030204"/>
                <a:ea typeface="+mn-ea"/>
                <a:cs typeface="+mn-cs"/>
              </a:endParaRPr>
            </a:p>
          </p:txBody>
        </p:sp>
        <p:sp>
          <p:nvSpPr>
            <p:cNvPr id="17" name="Rettangolo 44"/>
            <p:cNvSpPr/>
            <p:nvPr/>
          </p:nvSpPr>
          <p:spPr>
            <a:xfrm>
              <a:off x="4960488" y="3995956"/>
              <a:ext cx="149329" cy="152400"/>
            </a:xfrm>
            <a:prstGeom prst="rect">
              <a:avLst/>
            </a:prstGeom>
            <a:solidFill>
              <a:srgbClr val="5081A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18" name="Rettangolo 45"/>
            <p:cNvSpPr/>
            <p:nvPr/>
          </p:nvSpPr>
          <p:spPr>
            <a:xfrm>
              <a:off x="4958563" y="4256160"/>
              <a:ext cx="149329" cy="152400"/>
            </a:xfrm>
            <a:prstGeom prst="rect">
              <a:avLst/>
            </a:prstGeom>
            <a:solidFill>
              <a:srgbClr val="2A578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grpSp>
      <p:sp>
        <p:nvSpPr>
          <p:cNvPr id="19" name="TextBox 18"/>
          <p:cNvSpPr txBox="1"/>
          <p:nvPr/>
        </p:nvSpPr>
        <p:spPr>
          <a:xfrm>
            <a:off x="351792" y="1457325"/>
            <a:ext cx="5622879" cy="1754326"/>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Risultato </a:t>
            </a:r>
            <a:r>
              <a:rPr lang="it-IT" b="1" dirty="0">
                <a:solidFill>
                  <a:srgbClr val="F39C6B"/>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relativamente stabile</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Lieve diminuzione quote di studenti nelle fasce più elevate (5 e 6)</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Lieve aumento quote di studenti nelle fasce più basse di risultato (1 e 2)</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spc="-20" dirty="0">
                <a:solidFill>
                  <a:schemeClr val="bg1"/>
                </a:solidFill>
                <a:latin typeface="Verdana" panose="020B0604030504040204" pitchFamily="34" charset="0"/>
                <a:ea typeface="Verdana" panose="020B0604030504040204" pitchFamily="34" charset="0"/>
              </a:rPr>
              <a:t>Studenti che raggiungono almeno F3: </a:t>
            </a:r>
            <a:r>
              <a:rPr lang="it-IT" b="1" spc="-20" dirty="0">
                <a:solidFill>
                  <a:srgbClr val="F39C6B"/>
                </a:solidFill>
                <a:latin typeface="Verdana" panose="020B0604030504040204" pitchFamily="34" charset="0"/>
                <a:ea typeface="Verdana" panose="020B0604030504040204" pitchFamily="34" charset="0"/>
              </a:rPr>
              <a:t>~70%</a:t>
            </a:r>
            <a:endParaRPr lang="it-IT" b="1" spc="-20" dirty="0">
              <a:solidFill>
                <a:srgbClr val="F39C6B"/>
              </a:solidFill>
              <a:latin typeface="Verdana" panose="020B0604030504040204" pitchFamily="34" charset="0"/>
              <a:ea typeface="Verdana" panose="020B0604030504040204" pitchFamily="34" charset="0"/>
            </a:endParaRPr>
          </a:p>
        </p:txBody>
      </p:sp>
      <p:sp>
        <p:nvSpPr>
          <p:cNvPr id="20" name="TextBox 19"/>
          <p:cNvSpPr txBox="1"/>
          <p:nvPr/>
        </p:nvSpPr>
        <p:spPr>
          <a:xfrm>
            <a:off x="6301915" y="1457325"/>
            <a:ext cx="5538294" cy="1754326"/>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Esiti </a:t>
            </a:r>
            <a:r>
              <a:rPr lang="it-IT" b="1" dirty="0">
                <a:solidFill>
                  <a:srgbClr val="F39C6B"/>
                </a:solidFill>
                <a:latin typeface="Verdana" panose="020B0604030504040204" pitchFamily="34" charset="0"/>
                <a:ea typeface="Verdana" panose="020B0604030504040204" pitchFamily="34" charset="0"/>
              </a:rPr>
              <a:t>Calabria</a:t>
            </a:r>
            <a:r>
              <a:rPr lang="it-IT" dirty="0">
                <a:solidFill>
                  <a:schemeClr val="bg1"/>
                </a:solidFill>
                <a:latin typeface="Verdana" panose="020B0604030504040204" pitchFamily="34" charset="0"/>
                <a:ea typeface="Verdana" panose="020B0604030504040204" pitchFamily="34" charset="0"/>
              </a:rPr>
              <a:t> piuttosto stabili</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Piccolo incremento di allievi nelle fasce estreme (1 e 6)</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Studenti che raggiungono almeno F3: </a:t>
            </a:r>
            <a:r>
              <a:rPr lang="it-IT" b="1" dirty="0">
                <a:solidFill>
                  <a:srgbClr val="F39C6B"/>
                </a:solidFill>
                <a:latin typeface="Verdana" panose="020B0604030504040204" pitchFamily="34" charset="0"/>
                <a:ea typeface="Verdana" panose="020B0604030504040204" pitchFamily="34" charset="0"/>
              </a:rPr>
              <a:t>63%</a:t>
            </a:r>
            <a:r>
              <a:rPr lang="it-IT" dirty="0">
                <a:solidFill>
                  <a:schemeClr val="bg1"/>
                </a:solidFill>
                <a:latin typeface="Verdana" panose="020B0604030504040204" pitchFamily="34" charset="0"/>
                <a:ea typeface="Verdana" panose="020B0604030504040204" pitchFamily="34" charset="0"/>
              </a:rPr>
              <a:t> (dato peggiorato di quasi </a:t>
            </a:r>
            <a:r>
              <a:rPr lang="it-IT" b="1" dirty="0">
                <a:solidFill>
                  <a:srgbClr val="F39C6B"/>
                </a:solidFill>
                <a:latin typeface="Verdana" panose="020B0604030504040204" pitchFamily="34" charset="0"/>
                <a:ea typeface="Verdana" panose="020B0604030504040204" pitchFamily="34" charset="0"/>
              </a:rPr>
              <a:t>5 punti </a:t>
            </a:r>
            <a:r>
              <a:rPr lang="it-IT" dirty="0">
                <a:solidFill>
                  <a:schemeClr val="bg1"/>
                </a:solidFill>
                <a:latin typeface="Verdana" panose="020B0604030504040204" pitchFamily="34" charset="0"/>
                <a:ea typeface="Verdana" panose="020B0604030504040204" pitchFamily="34" charset="0"/>
              </a:rPr>
              <a:t>rispetto al 2021)</a:t>
            </a:r>
            <a:endParaRPr lang="it-IT" dirty="0">
              <a:solidFill>
                <a:schemeClr val="bg1"/>
              </a:solidFill>
              <a:latin typeface="Verdana" panose="020B0604030504040204" pitchFamily="34" charset="0"/>
              <a:ea typeface="Verdana" panose="020B060403050404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13865" y="1536474"/>
            <a:ext cx="9964270" cy="2308324"/>
          </a:xfrm>
          <a:prstGeom prst="rect">
            <a:avLst/>
          </a:prstGeom>
          <a:noFill/>
        </p:spPr>
        <p:txBody>
          <a:bodyPr wrap="square">
            <a:spAutoFit/>
          </a:bodyPr>
          <a:lstStyle/>
          <a:p>
            <a:pPr algn="just"/>
            <a:r>
              <a:rPr lang="it-IT" sz="2400" dirty="0">
                <a:solidFill>
                  <a:schemeClr val="bg1"/>
                </a:solidFill>
              </a:rPr>
              <a:t>Nelle </a:t>
            </a:r>
            <a:r>
              <a:rPr lang="it-IT" sz="2400" b="1" dirty="0">
                <a:solidFill>
                  <a:schemeClr val="bg1"/>
                </a:solidFill>
              </a:rPr>
              <a:t>classi II</a:t>
            </a:r>
            <a:r>
              <a:rPr lang="it-IT" sz="2400" dirty="0">
                <a:solidFill>
                  <a:schemeClr val="bg1"/>
                </a:solidFill>
              </a:rPr>
              <a:t>, gli esiti medi nazionali sono grossomodo stabili, con una lieve ridistribuzione degli allievi dalle fasce centrali a quelle estreme; in particolare, rispetto al 2021 si osserva un certo incremento di allievi nelle fasce di risultato più deboli (+10 punti in Italiano, +4 in Matematica, considerando le fasce 1 e 2). In </a:t>
            </a:r>
            <a:r>
              <a:rPr lang="it-IT" sz="2400" b="1" dirty="0">
                <a:solidFill>
                  <a:schemeClr val="bg1"/>
                </a:solidFill>
              </a:rPr>
              <a:t>Calabria</a:t>
            </a:r>
            <a:r>
              <a:rPr lang="it-IT" sz="2400" dirty="0">
                <a:solidFill>
                  <a:schemeClr val="bg1"/>
                </a:solidFill>
              </a:rPr>
              <a:t> si rileva un andamento analogo circa la relativa stabilità del risultato medio, che rimane quasi in linea con quello nazionale</a:t>
            </a:r>
            <a:r>
              <a:rPr lang="it-IT" dirty="0"/>
              <a:t>.</a:t>
            </a:r>
            <a:endParaRPr lang="it-IT" dirty="0"/>
          </a:p>
        </p:txBody>
      </p:sp>
      <p:sp>
        <p:nvSpPr>
          <p:cNvPr id="5" name="CasellaDiTesto 4"/>
          <p:cNvSpPr txBox="1"/>
          <p:nvPr/>
        </p:nvSpPr>
        <p:spPr>
          <a:xfrm>
            <a:off x="779929" y="3844798"/>
            <a:ext cx="11093824" cy="2215991"/>
          </a:xfrm>
          <a:prstGeom prst="rect">
            <a:avLst/>
          </a:prstGeom>
          <a:noFill/>
        </p:spPr>
        <p:txBody>
          <a:bodyPr wrap="square">
            <a:spAutoFit/>
          </a:bodyPr>
          <a:lstStyle/>
          <a:p>
            <a:endParaRPr lang="it-IT" dirty="0"/>
          </a:p>
          <a:p>
            <a:r>
              <a:rPr lang="it-IT" sz="2400" dirty="0">
                <a:solidFill>
                  <a:schemeClr val="bg1"/>
                </a:solidFill>
              </a:rPr>
              <a:t>La </a:t>
            </a:r>
            <a:r>
              <a:rPr lang="it-IT" sz="2400" b="1" u="sng" dirty="0">
                <a:solidFill>
                  <a:schemeClr val="bg1"/>
                </a:solidFill>
              </a:rPr>
              <a:t>CRITICITÀ</a:t>
            </a:r>
            <a:r>
              <a:rPr lang="it-IT" sz="2400" dirty="0">
                <a:solidFill>
                  <a:schemeClr val="bg1"/>
                </a:solidFill>
              </a:rPr>
              <a:t> rilevata è la distribuzione degli alunni nelle classi; in Calabria le classi raggruppano contesti familiari troppo omogenei.  </a:t>
            </a:r>
            <a:r>
              <a:rPr lang="it-IT" sz="2400" b="1" u="sng" dirty="0">
                <a:solidFill>
                  <a:schemeClr val="bg1"/>
                </a:solidFill>
              </a:rPr>
              <a:t>INTERVENTO</a:t>
            </a:r>
            <a:r>
              <a:rPr lang="it-IT" sz="2400" dirty="0">
                <a:solidFill>
                  <a:schemeClr val="bg1"/>
                </a:solidFill>
              </a:rPr>
              <a:t>: Si consiglia  l’assegnazione casuale dei bambini alle classi e laddove la scelta del tempo scuola da parte delle famiglie non lo consenta, attuare l’assegnazione dei docenti per rotazione  al fine di sviluppare un’azione didattica più incisiva</a:t>
            </a:r>
            <a:endParaRPr lang="it-IT" sz="2400"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I RISULTATI IN ITALIANO NEL TEMPO - V PRIMARIA</a:t>
            </a:r>
            <a:endParaRPr lang="it-IT" sz="2200" b="1" dirty="0">
              <a:solidFill>
                <a:schemeClr val="bg1"/>
              </a:solidFill>
              <a:latin typeface="Verdana" panose="020B0604030504040204" pitchFamily="34" charset="0"/>
              <a:ea typeface="Verdana" panose="020B0604030504040204" pitchFamily="34" charset="0"/>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04996" y="3690187"/>
            <a:ext cx="4807590" cy="2872502"/>
          </a:xfrm>
          <a:prstGeom prst="rect">
            <a:avLst/>
          </a:prstGeom>
          <a:ln>
            <a:noFill/>
          </a:ln>
          <a:effectLst/>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876427" y="3690187"/>
            <a:ext cx="4813562" cy="2872502"/>
          </a:xfrm>
          <a:prstGeom prst="rect">
            <a:avLst/>
          </a:prstGeom>
          <a:ln>
            <a:noFill/>
          </a:ln>
          <a:effectLst/>
        </p:spPr>
      </p:pic>
      <p:sp>
        <p:nvSpPr>
          <p:cNvPr id="13" name="Rettangolo 8"/>
          <p:cNvSpPr/>
          <p:nvPr/>
        </p:nvSpPr>
        <p:spPr>
          <a:xfrm>
            <a:off x="4090525" y="3449419"/>
            <a:ext cx="4068000" cy="268556"/>
          </a:xfrm>
          <a:prstGeom prst="roundRect">
            <a:avLst/>
          </a:prstGeom>
          <a:solidFill>
            <a:schemeClr val="bg1"/>
          </a:solidFill>
          <a:ln>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600" b="1"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rPr>
              <a:t>Percentuale di studenti per fascia</a:t>
            </a:r>
            <a:endParaRPr kumimoji="0" lang="it-IT" sz="1600" b="0"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endParaRPr>
          </a:p>
        </p:txBody>
      </p:sp>
      <p:grpSp>
        <p:nvGrpSpPr>
          <p:cNvPr id="14" name="Group 13"/>
          <p:cNvGrpSpPr/>
          <p:nvPr/>
        </p:nvGrpSpPr>
        <p:grpSpPr>
          <a:xfrm>
            <a:off x="5740758" y="3845974"/>
            <a:ext cx="767535" cy="665420"/>
            <a:chOff x="4958563" y="3743140"/>
            <a:chExt cx="767535" cy="665420"/>
          </a:xfrm>
        </p:grpSpPr>
        <p:sp>
          <p:nvSpPr>
            <p:cNvPr id="15" name="Rettangolo 8"/>
            <p:cNvSpPr/>
            <p:nvPr/>
          </p:nvSpPr>
          <p:spPr>
            <a:xfrm>
              <a:off x="5026525" y="3814426"/>
              <a:ext cx="699573" cy="5178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5000"/>
                </a:lnSpc>
                <a:spcBef>
                  <a:spcPts val="0"/>
                </a:spcBef>
                <a:spcAft>
                  <a:spcPts val="0"/>
                </a:spcAft>
                <a:buClrTx/>
                <a:buSzTx/>
                <a:buFontTx/>
                <a:buNone/>
                <a:defRPr/>
              </a:pPr>
              <a:r>
                <a:rPr kumimoji="0" lang="it-IT" sz="14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a:t>
              </a: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2019</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2021</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2022</a:t>
              </a:r>
              <a:r>
                <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t>
              </a:r>
              <a:endPar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6" name="Rettangolo 43"/>
            <p:cNvSpPr/>
            <p:nvPr/>
          </p:nvSpPr>
          <p:spPr>
            <a:xfrm>
              <a:off x="4958563" y="3743140"/>
              <a:ext cx="149329" cy="152400"/>
            </a:xfrm>
            <a:prstGeom prst="rect">
              <a:avLst/>
            </a:prstGeom>
            <a:solidFill>
              <a:srgbClr val="7EAED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2A5783"/>
                </a:solidFill>
                <a:effectLst/>
                <a:uLnTx/>
                <a:uFillTx/>
                <a:latin typeface="Calibri" panose="020F0502020204030204"/>
                <a:ea typeface="+mn-ea"/>
                <a:cs typeface="+mn-cs"/>
              </a:endParaRPr>
            </a:p>
          </p:txBody>
        </p:sp>
        <p:sp>
          <p:nvSpPr>
            <p:cNvPr id="17" name="Rettangolo 44"/>
            <p:cNvSpPr/>
            <p:nvPr/>
          </p:nvSpPr>
          <p:spPr>
            <a:xfrm>
              <a:off x="4960488" y="3995956"/>
              <a:ext cx="149329" cy="152400"/>
            </a:xfrm>
            <a:prstGeom prst="rect">
              <a:avLst/>
            </a:prstGeom>
            <a:solidFill>
              <a:srgbClr val="5081A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18" name="Rettangolo 45"/>
            <p:cNvSpPr/>
            <p:nvPr/>
          </p:nvSpPr>
          <p:spPr>
            <a:xfrm>
              <a:off x="4958563" y="4256160"/>
              <a:ext cx="149329" cy="152400"/>
            </a:xfrm>
            <a:prstGeom prst="rect">
              <a:avLst/>
            </a:prstGeom>
            <a:solidFill>
              <a:srgbClr val="2A578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grpSp>
      <p:sp>
        <p:nvSpPr>
          <p:cNvPr id="19" name="TextBox 18"/>
          <p:cNvSpPr txBox="1"/>
          <p:nvPr/>
        </p:nvSpPr>
        <p:spPr>
          <a:xfrm>
            <a:off x="351793" y="1457325"/>
            <a:ext cx="5538294" cy="1754326"/>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Risultato </a:t>
            </a:r>
            <a:r>
              <a:rPr lang="it-IT" b="1" dirty="0">
                <a:solidFill>
                  <a:srgbClr val="F39C6B"/>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relativamente stabile</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Incremento quota di studenti nella fascia minima di adeguatezza (fascia 3)</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Lieve aumento quote di studenti nelle fasce più basse rispetto al 2021 (</a:t>
            </a:r>
            <a:r>
              <a:rPr lang="it-IT" b="1" dirty="0">
                <a:solidFill>
                  <a:srgbClr val="F39C6B"/>
                </a:solidFill>
                <a:latin typeface="Verdana" panose="020B0604030504040204" pitchFamily="34" charset="0"/>
                <a:ea typeface="Verdana" panose="020B0604030504040204" pitchFamily="34" charset="0"/>
              </a:rPr>
              <a:t>+4 punti</a:t>
            </a:r>
            <a:r>
              <a:rPr lang="it-IT" dirty="0">
                <a:solidFill>
                  <a:schemeClr val="bg1"/>
                </a:solidFill>
                <a:latin typeface="Verdana" panose="020B0604030504040204" pitchFamily="34" charset="0"/>
                <a:ea typeface="Verdana" panose="020B0604030504040204" pitchFamily="34" charset="0"/>
              </a:rPr>
              <a:t>)</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Studenti che raggiungono almeno F3: </a:t>
            </a:r>
            <a:r>
              <a:rPr lang="it-IT" b="1" dirty="0">
                <a:solidFill>
                  <a:srgbClr val="F39C6B"/>
                </a:solidFill>
                <a:latin typeface="Verdana" panose="020B0604030504040204" pitchFamily="34" charset="0"/>
                <a:ea typeface="Verdana" panose="020B0604030504040204" pitchFamily="34" charset="0"/>
              </a:rPr>
              <a:t>80%</a:t>
            </a:r>
            <a:endParaRPr lang="it-IT" b="1" dirty="0">
              <a:solidFill>
                <a:srgbClr val="F39C6B"/>
              </a:solidFill>
              <a:latin typeface="Verdana" panose="020B0604030504040204" pitchFamily="34" charset="0"/>
              <a:ea typeface="Verdana" panose="020B0604030504040204" pitchFamily="34" charset="0"/>
            </a:endParaRPr>
          </a:p>
        </p:txBody>
      </p:sp>
      <p:sp>
        <p:nvSpPr>
          <p:cNvPr id="20" name="TextBox 19"/>
          <p:cNvSpPr txBox="1"/>
          <p:nvPr/>
        </p:nvSpPr>
        <p:spPr>
          <a:xfrm>
            <a:off x="6301915" y="1457325"/>
            <a:ext cx="5538294" cy="1754326"/>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Esito </a:t>
            </a:r>
            <a:r>
              <a:rPr lang="it-IT" b="1" dirty="0">
                <a:solidFill>
                  <a:srgbClr val="F39C6B"/>
                </a:solidFill>
                <a:latin typeface="Verdana" panose="020B0604030504040204" pitchFamily="34" charset="0"/>
                <a:ea typeface="Verdana" panose="020B0604030504040204" pitchFamily="34" charset="0"/>
              </a:rPr>
              <a:t>Calabria</a:t>
            </a:r>
            <a:r>
              <a:rPr lang="it-IT" dirty="0">
                <a:solidFill>
                  <a:schemeClr val="bg1"/>
                </a:solidFill>
                <a:latin typeface="Verdana" panose="020B0604030504040204" pitchFamily="34" charset="0"/>
                <a:ea typeface="Verdana" panose="020B0604030504040204" pitchFamily="34" charset="0"/>
              </a:rPr>
              <a:t> in </a:t>
            </a:r>
            <a:r>
              <a:rPr lang="it-IT" i="1" dirty="0">
                <a:solidFill>
                  <a:schemeClr val="bg1"/>
                </a:solidFill>
                <a:latin typeface="Verdana" panose="020B0604030504040204" pitchFamily="34" charset="0"/>
                <a:ea typeface="Verdana" panose="020B0604030504040204" pitchFamily="34" charset="0"/>
              </a:rPr>
              <a:t>trend</a:t>
            </a:r>
            <a:r>
              <a:rPr lang="it-IT" dirty="0">
                <a:solidFill>
                  <a:schemeClr val="bg1"/>
                </a:solidFill>
                <a:latin typeface="Verdana" panose="020B0604030504040204" pitchFamily="34" charset="0"/>
                <a:ea typeface="Verdana" panose="020B0604030504040204" pitchFamily="34" charset="0"/>
              </a:rPr>
              <a:t> piuttosto negativo</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spc="-80" dirty="0">
                <a:solidFill>
                  <a:schemeClr val="bg1"/>
                </a:solidFill>
                <a:latin typeface="Verdana" panose="020B0604030504040204" pitchFamily="34" charset="0"/>
                <a:ea typeface="Verdana" panose="020B0604030504040204" pitchFamily="34" charset="0"/>
              </a:rPr>
              <a:t>Aumento allievi nelle fasce deboli (1 e 2) e calo in quelle delle competenze più elevate (5 e 6)</a:t>
            </a:r>
            <a:endParaRPr lang="it-IT" spc="-80"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spc="-50" dirty="0">
                <a:solidFill>
                  <a:schemeClr val="bg1"/>
                </a:solidFill>
                <a:latin typeface="Verdana" panose="020B0604030504040204" pitchFamily="34" charset="0"/>
                <a:ea typeface="Verdana" panose="020B0604030504040204" pitchFamily="34" charset="0"/>
              </a:rPr>
              <a:t>Studenti che raggiungono almeno F3: </a:t>
            </a:r>
            <a:r>
              <a:rPr lang="it-IT" b="1" spc="-50" dirty="0">
                <a:solidFill>
                  <a:srgbClr val="F39C6B"/>
                </a:solidFill>
                <a:latin typeface="Verdana" panose="020B0604030504040204" pitchFamily="34" charset="0"/>
                <a:ea typeface="Verdana" panose="020B0604030504040204" pitchFamily="34" charset="0"/>
              </a:rPr>
              <a:t>~71%</a:t>
            </a:r>
            <a:r>
              <a:rPr lang="it-IT" spc="-50" dirty="0">
                <a:solidFill>
                  <a:schemeClr val="bg1"/>
                </a:solidFill>
                <a:latin typeface="Verdana" panose="020B0604030504040204" pitchFamily="34" charset="0"/>
                <a:ea typeface="Verdana" panose="020B0604030504040204" pitchFamily="34" charset="0"/>
              </a:rPr>
              <a:t> </a:t>
            </a:r>
            <a:r>
              <a:rPr lang="it-IT" spc="-20" dirty="0">
                <a:solidFill>
                  <a:schemeClr val="bg1"/>
                </a:solidFill>
                <a:latin typeface="Verdana" panose="020B0604030504040204" pitchFamily="34" charset="0"/>
                <a:ea typeface="Verdana" panose="020B0604030504040204" pitchFamily="34" charset="0"/>
              </a:rPr>
              <a:t>(dato peggiorato di </a:t>
            </a:r>
            <a:r>
              <a:rPr lang="it-IT" b="1" spc="-20" dirty="0">
                <a:solidFill>
                  <a:srgbClr val="F39C6B"/>
                </a:solidFill>
                <a:latin typeface="Verdana" panose="020B0604030504040204" pitchFamily="34" charset="0"/>
                <a:ea typeface="Verdana" panose="020B0604030504040204" pitchFamily="34" charset="0"/>
              </a:rPr>
              <a:t>8 punti </a:t>
            </a:r>
            <a:r>
              <a:rPr lang="it-IT" spc="-20" dirty="0">
                <a:solidFill>
                  <a:schemeClr val="bg1"/>
                </a:solidFill>
                <a:latin typeface="Verdana" panose="020B0604030504040204" pitchFamily="34" charset="0"/>
                <a:ea typeface="Verdana" panose="020B0604030504040204" pitchFamily="34" charset="0"/>
              </a:rPr>
              <a:t>rispetto al 2019 ma migliorato di </a:t>
            </a:r>
            <a:r>
              <a:rPr lang="it-IT" b="1" spc="-20" dirty="0">
                <a:solidFill>
                  <a:srgbClr val="F39C6B"/>
                </a:solidFill>
                <a:latin typeface="Verdana" panose="020B0604030504040204" pitchFamily="34" charset="0"/>
                <a:ea typeface="Verdana" panose="020B0604030504040204" pitchFamily="34" charset="0"/>
              </a:rPr>
              <a:t>4 punti</a:t>
            </a:r>
            <a:r>
              <a:rPr lang="it-IT" spc="-20" dirty="0">
                <a:solidFill>
                  <a:schemeClr val="bg1"/>
                </a:solidFill>
                <a:latin typeface="Verdana" panose="020B0604030504040204" pitchFamily="34" charset="0"/>
                <a:ea typeface="Verdana" panose="020B0604030504040204" pitchFamily="34" charset="0"/>
              </a:rPr>
              <a:t> rispetto al 2021)</a:t>
            </a:r>
            <a:endParaRPr lang="it-IT" spc="-20" dirty="0">
              <a:solidFill>
                <a:schemeClr val="bg1"/>
              </a:solidFill>
              <a:latin typeface="Verdana" panose="020B0604030504040204" pitchFamily="34" charset="0"/>
              <a:ea typeface="Verdana" panose="020B060403050404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I RISULTATI IN MATEMATICA NEL TEMPO - V PRIMARIA</a:t>
            </a:r>
            <a:endParaRPr lang="it-IT" sz="2200" b="1" dirty="0">
              <a:solidFill>
                <a:schemeClr val="bg1"/>
              </a:solidFill>
              <a:latin typeface="Verdana" panose="020B0604030504040204" pitchFamily="34" charset="0"/>
              <a:ea typeface="Verdana" panose="020B0604030504040204" pitchFamily="34" charset="0"/>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02263" y="3689671"/>
            <a:ext cx="4813055" cy="2873533"/>
          </a:xfrm>
          <a:prstGeom prst="rect">
            <a:avLst/>
          </a:prstGeom>
          <a:ln>
            <a:noFill/>
          </a:ln>
          <a:effectLst/>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877544" y="3690187"/>
            <a:ext cx="4811328" cy="2872502"/>
          </a:xfrm>
          <a:prstGeom prst="rect">
            <a:avLst/>
          </a:prstGeom>
          <a:ln>
            <a:noFill/>
          </a:ln>
          <a:effectLst/>
        </p:spPr>
      </p:pic>
      <p:sp>
        <p:nvSpPr>
          <p:cNvPr id="13" name="Rettangolo 8"/>
          <p:cNvSpPr/>
          <p:nvPr/>
        </p:nvSpPr>
        <p:spPr>
          <a:xfrm>
            <a:off x="4090525" y="3449419"/>
            <a:ext cx="4068000" cy="268556"/>
          </a:xfrm>
          <a:prstGeom prst="roundRect">
            <a:avLst/>
          </a:prstGeom>
          <a:solidFill>
            <a:schemeClr val="bg1"/>
          </a:solidFill>
          <a:ln>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600" b="1"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rPr>
              <a:t>Percentuale di studenti per fascia</a:t>
            </a:r>
            <a:endParaRPr kumimoji="0" lang="it-IT" sz="1600" b="0"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endParaRPr>
          </a:p>
        </p:txBody>
      </p:sp>
      <p:grpSp>
        <p:nvGrpSpPr>
          <p:cNvPr id="14" name="Group 13"/>
          <p:cNvGrpSpPr/>
          <p:nvPr/>
        </p:nvGrpSpPr>
        <p:grpSpPr>
          <a:xfrm>
            <a:off x="5740758" y="3845974"/>
            <a:ext cx="767535" cy="665420"/>
            <a:chOff x="4958563" y="3743140"/>
            <a:chExt cx="767535" cy="665420"/>
          </a:xfrm>
        </p:grpSpPr>
        <p:sp>
          <p:nvSpPr>
            <p:cNvPr id="15" name="Rettangolo 8"/>
            <p:cNvSpPr/>
            <p:nvPr/>
          </p:nvSpPr>
          <p:spPr>
            <a:xfrm>
              <a:off x="5026525" y="3814426"/>
              <a:ext cx="699573" cy="5178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5000"/>
                </a:lnSpc>
                <a:spcBef>
                  <a:spcPts val="0"/>
                </a:spcBef>
                <a:spcAft>
                  <a:spcPts val="0"/>
                </a:spcAft>
                <a:buClrTx/>
                <a:buSzTx/>
                <a:buFontTx/>
                <a:buNone/>
                <a:defRPr/>
              </a:pPr>
              <a:r>
                <a:rPr kumimoji="0" lang="it-IT" sz="14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a:t>
              </a: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2019</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2021</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2022</a:t>
              </a:r>
              <a:r>
                <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t>
              </a:r>
              <a:endPar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6" name="Rettangolo 43"/>
            <p:cNvSpPr/>
            <p:nvPr/>
          </p:nvSpPr>
          <p:spPr>
            <a:xfrm>
              <a:off x="4958563" y="3743140"/>
              <a:ext cx="149329" cy="152400"/>
            </a:xfrm>
            <a:prstGeom prst="rect">
              <a:avLst/>
            </a:prstGeom>
            <a:solidFill>
              <a:srgbClr val="7EAED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2A5783"/>
                </a:solidFill>
                <a:effectLst/>
                <a:uLnTx/>
                <a:uFillTx/>
                <a:latin typeface="Calibri" panose="020F0502020204030204"/>
                <a:ea typeface="+mn-ea"/>
                <a:cs typeface="+mn-cs"/>
              </a:endParaRPr>
            </a:p>
          </p:txBody>
        </p:sp>
        <p:sp>
          <p:nvSpPr>
            <p:cNvPr id="17" name="Rettangolo 44"/>
            <p:cNvSpPr/>
            <p:nvPr/>
          </p:nvSpPr>
          <p:spPr>
            <a:xfrm>
              <a:off x="4960488" y="3995956"/>
              <a:ext cx="149329" cy="152400"/>
            </a:xfrm>
            <a:prstGeom prst="rect">
              <a:avLst/>
            </a:prstGeom>
            <a:solidFill>
              <a:srgbClr val="5081A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18" name="Rettangolo 45"/>
            <p:cNvSpPr/>
            <p:nvPr/>
          </p:nvSpPr>
          <p:spPr>
            <a:xfrm>
              <a:off x="4958563" y="4256160"/>
              <a:ext cx="149329" cy="152400"/>
            </a:xfrm>
            <a:prstGeom prst="rect">
              <a:avLst/>
            </a:prstGeom>
            <a:solidFill>
              <a:srgbClr val="2A578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grpSp>
      <p:sp>
        <p:nvSpPr>
          <p:cNvPr id="19" name="TextBox 18"/>
          <p:cNvSpPr txBox="1"/>
          <p:nvPr/>
        </p:nvSpPr>
        <p:spPr>
          <a:xfrm>
            <a:off x="351793" y="1457325"/>
            <a:ext cx="5538294" cy="1754326"/>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Risultato </a:t>
            </a:r>
            <a:r>
              <a:rPr lang="it-IT" b="1" dirty="0">
                <a:solidFill>
                  <a:srgbClr val="F39C6B"/>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in lieve peggioramento</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Diminuzione quote di studenti nelle fasce centrali (3 e 4)</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Lieve incremento (</a:t>
            </a:r>
            <a:r>
              <a:rPr lang="it-IT" b="1" dirty="0">
                <a:solidFill>
                  <a:srgbClr val="F39C6B"/>
                </a:solidFill>
                <a:latin typeface="Verdana" panose="020B0604030504040204" pitchFamily="34" charset="0"/>
                <a:ea typeface="Verdana" panose="020B0604030504040204" pitchFamily="34" charset="0"/>
              </a:rPr>
              <a:t>+5 punti</a:t>
            </a:r>
            <a:r>
              <a:rPr lang="it-IT" dirty="0">
                <a:solidFill>
                  <a:schemeClr val="bg1"/>
                </a:solidFill>
                <a:latin typeface="Verdana" panose="020B0604030504040204" pitchFamily="34" charset="0"/>
                <a:ea typeface="Verdana" panose="020B0604030504040204" pitchFamily="34" charset="0"/>
              </a:rPr>
              <a:t>) quote di studenti nelle fasce più basse (1 e 2)</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Studenti che raggiungono almeno F3: </a:t>
            </a:r>
            <a:r>
              <a:rPr lang="it-IT" b="1" dirty="0">
                <a:solidFill>
                  <a:srgbClr val="F39C6B"/>
                </a:solidFill>
                <a:latin typeface="Verdana" panose="020B0604030504040204" pitchFamily="34" charset="0"/>
                <a:ea typeface="Verdana" panose="020B0604030504040204" pitchFamily="34" charset="0"/>
              </a:rPr>
              <a:t>66%</a:t>
            </a:r>
            <a:endParaRPr lang="it-IT" b="1" dirty="0">
              <a:solidFill>
                <a:srgbClr val="F39C6B"/>
              </a:solidFill>
              <a:latin typeface="Verdana" panose="020B0604030504040204" pitchFamily="34" charset="0"/>
              <a:ea typeface="Verdana" panose="020B0604030504040204" pitchFamily="34" charset="0"/>
            </a:endParaRPr>
          </a:p>
        </p:txBody>
      </p:sp>
      <p:sp>
        <p:nvSpPr>
          <p:cNvPr id="20" name="TextBox 19"/>
          <p:cNvSpPr txBox="1"/>
          <p:nvPr/>
        </p:nvSpPr>
        <p:spPr>
          <a:xfrm>
            <a:off x="6301915" y="1457325"/>
            <a:ext cx="5538294" cy="1754326"/>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Esito </a:t>
            </a:r>
            <a:r>
              <a:rPr lang="it-IT" b="1" dirty="0">
                <a:solidFill>
                  <a:srgbClr val="F39C6B"/>
                </a:solidFill>
                <a:latin typeface="Verdana" panose="020B0604030504040204" pitchFamily="34" charset="0"/>
                <a:ea typeface="Verdana" panose="020B0604030504040204" pitchFamily="34" charset="0"/>
              </a:rPr>
              <a:t>Calabria</a:t>
            </a:r>
            <a:r>
              <a:rPr lang="it-IT" dirty="0">
                <a:solidFill>
                  <a:schemeClr val="bg1"/>
                </a:solidFill>
                <a:latin typeface="Verdana" panose="020B0604030504040204" pitchFamily="34" charset="0"/>
                <a:ea typeface="Verdana" panose="020B0604030504040204" pitchFamily="34" charset="0"/>
              </a:rPr>
              <a:t> in </a:t>
            </a:r>
            <a:r>
              <a:rPr lang="it-IT" i="1" dirty="0">
                <a:solidFill>
                  <a:schemeClr val="bg1"/>
                </a:solidFill>
                <a:latin typeface="Verdana" panose="020B0604030504040204" pitchFamily="34" charset="0"/>
                <a:ea typeface="Verdana" panose="020B0604030504040204" pitchFamily="34" charset="0"/>
              </a:rPr>
              <a:t>trend</a:t>
            </a:r>
            <a:r>
              <a:rPr lang="it-IT" dirty="0">
                <a:solidFill>
                  <a:schemeClr val="bg1"/>
                </a:solidFill>
                <a:latin typeface="Verdana" panose="020B0604030504040204" pitchFamily="34" charset="0"/>
                <a:ea typeface="Verdana" panose="020B0604030504040204" pitchFamily="34" charset="0"/>
              </a:rPr>
              <a:t> piuttosto negativo</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spc="-60" dirty="0">
                <a:solidFill>
                  <a:schemeClr val="bg1"/>
                </a:solidFill>
                <a:latin typeface="Verdana" panose="020B0604030504040204" pitchFamily="34" charset="0"/>
                <a:ea typeface="Verdana" panose="020B0604030504040204" pitchFamily="34" charset="0"/>
              </a:rPr>
              <a:t>Aumento allievi nelle fasce deboli (1 e 2) e calo spiccato in quelle dell’adeguatezza (3 e 4)</a:t>
            </a:r>
            <a:endParaRPr lang="it-IT" spc="-60"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Studenti che raggiungono almeno F3: </a:t>
            </a:r>
            <a:r>
              <a:rPr lang="it-IT" b="1" dirty="0">
                <a:solidFill>
                  <a:srgbClr val="F39C6B"/>
                </a:solidFill>
                <a:latin typeface="Verdana" panose="020B0604030504040204" pitchFamily="34" charset="0"/>
                <a:ea typeface="Verdana" panose="020B0604030504040204" pitchFamily="34" charset="0"/>
              </a:rPr>
              <a:t>54%</a:t>
            </a:r>
            <a:r>
              <a:rPr lang="it-IT" dirty="0">
                <a:solidFill>
                  <a:schemeClr val="bg1"/>
                </a:solidFill>
                <a:latin typeface="Verdana" panose="020B0604030504040204" pitchFamily="34" charset="0"/>
                <a:ea typeface="Verdana" panose="020B0604030504040204" pitchFamily="34" charset="0"/>
              </a:rPr>
              <a:t> (dato peggiorato di </a:t>
            </a:r>
            <a:r>
              <a:rPr lang="it-IT" b="1" dirty="0">
                <a:solidFill>
                  <a:srgbClr val="F39C6B"/>
                </a:solidFill>
                <a:latin typeface="Verdana" panose="020B0604030504040204" pitchFamily="34" charset="0"/>
                <a:ea typeface="Verdana" panose="020B0604030504040204" pitchFamily="34" charset="0"/>
              </a:rPr>
              <a:t>oltre 10 punti </a:t>
            </a:r>
            <a:r>
              <a:rPr lang="it-IT" dirty="0">
                <a:solidFill>
                  <a:schemeClr val="bg1"/>
                </a:solidFill>
                <a:latin typeface="Verdana" panose="020B0604030504040204" pitchFamily="34" charset="0"/>
                <a:ea typeface="Verdana" panose="020B0604030504040204" pitchFamily="34" charset="0"/>
              </a:rPr>
              <a:t>rispetto al 2021)</a:t>
            </a:r>
            <a:endParaRPr lang="it-IT" dirty="0">
              <a:solidFill>
                <a:schemeClr val="bg1"/>
              </a:solidFill>
              <a:latin typeface="Verdana" panose="020B0604030504040204" pitchFamily="34" charset="0"/>
              <a:ea typeface="Verdana" panose="020B060403050404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2900"/>
            <a:ext cx="11277600" cy="430887"/>
          </a:xfrm>
          <a:prstGeom prst="rect">
            <a:avLst/>
          </a:prstGeom>
          <a:noFill/>
        </p:spPr>
        <p:txBody>
          <a:bodyPr wrap="square" rtlCol="0">
            <a:spAutoFit/>
          </a:bodyPr>
          <a:lstStyle/>
          <a:p>
            <a:r>
              <a:rPr lang="it-IT" sz="2200" b="1" dirty="0">
                <a:solidFill>
                  <a:schemeClr val="bg1"/>
                </a:solidFill>
                <a:latin typeface="Verdana" panose="020B0604030504040204" pitchFamily="34" charset="0"/>
                <a:ea typeface="Verdana" panose="020B0604030504040204" pitchFamily="34" charset="0"/>
              </a:rPr>
              <a:t>I RISULTATI IN INGLESE </a:t>
            </a:r>
            <a:r>
              <a:rPr lang="it-IT" sz="2200" b="1" i="1" dirty="0">
                <a:solidFill>
                  <a:schemeClr val="bg1"/>
                </a:solidFill>
                <a:latin typeface="Verdana" panose="020B0604030504040204" pitchFamily="34" charset="0"/>
                <a:ea typeface="Verdana" panose="020B0604030504040204" pitchFamily="34" charset="0"/>
              </a:rPr>
              <a:t>READING</a:t>
            </a:r>
            <a:r>
              <a:rPr lang="it-IT" sz="2200" b="1" dirty="0">
                <a:solidFill>
                  <a:schemeClr val="bg1"/>
                </a:solidFill>
                <a:latin typeface="Verdana" panose="020B0604030504040204" pitchFamily="34" charset="0"/>
                <a:ea typeface="Verdana" panose="020B0604030504040204" pitchFamily="34" charset="0"/>
              </a:rPr>
              <a:t> NEL TEMPO - V PRIMARIA</a:t>
            </a:r>
            <a:endParaRPr lang="it-IT" sz="2200" b="1" dirty="0">
              <a:solidFill>
                <a:schemeClr val="bg1"/>
              </a:solidFill>
              <a:latin typeface="Verdana" panose="020B0604030504040204" pitchFamily="34" charset="0"/>
              <a:ea typeface="Verdana" panose="020B0604030504040204" pitchFamily="34"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983996" y="3734943"/>
            <a:ext cx="3849589" cy="2878240"/>
          </a:xfrm>
          <a:prstGeom prst="rect">
            <a:avLst/>
          </a:prstGeom>
          <a:ln>
            <a:noFill/>
          </a:ln>
          <a:effectLst/>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362543" y="3737812"/>
            <a:ext cx="3851943" cy="2880000"/>
          </a:xfrm>
          <a:prstGeom prst="rect">
            <a:avLst/>
          </a:prstGeom>
          <a:ln>
            <a:noFill/>
          </a:ln>
          <a:effectLst/>
        </p:spPr>
      </p:pic>
      <p:sp>
        <p:nvSpPr>
          <p:cNvPr id="5" name="Rettangolo 8"/>
          <p:cNvSpPr/>
          <p:nvPr/>
        </p:nvSpPr>
        <p:spPr>
          <a:xfrm>
            <a:off x="4090525" y="3449419"/>
            <a:ext cx="4112442" cy="268556"/>
          </a:xfrm>
          <a:prstGeom prst="roundRect">
            <a:avLst/>
          </a:prstGeom>
          <a:solidFill>
            <a:schemeClr val="bg1"/>
          </a:solidFill>
          <a:ln>
            <a:solidFill>
              <a:srgbClr val="015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600" b="1"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rPr>
              <a:t>Percentuale di studenti per livello</a:t>
            </a:r>
            <a:endParaRPr kumimoji="0" lang="it-IT" sz="1600" b="0" i="0" u="none" strike="noStrike" kern="1200" cap="none" spc="0" normalizeH="0" baseline="0" noProof="0" dirty="0">
              <a:ln>
                <a:noFill/>
              </a:ln>
              <a:solidFill>
                <a:srgbClr val="015196"/>
              </a:solidFill>
              <a:effectLst/>
              <a:uLnTx/>
              <a:uFillTx/>
              <a:latin typeface="Verdana" panose="020B0604030504040204" pitchFamily="34" charset="0"/>
              <a:ea typeface="Verdana" panose="020B0604030504040204" pitchFamily="34" charset="0"/>
            </a:endParaRPr>
          </a:p>
        </p:txBody>
      </p:sp>
      <p:grpSp>
        <p:nvGrpSpPr>
          <p:cNvPr id="18" name="Group 4"/>
          <p:cNvGrpSpPr/>
          <p:nvPr/>
        </p:nvGrpSpPr>
        <p:grpSpPr>
          <a:xfrm>
            <a:off x="5742000" y="3845400"/>
            <a:ext cx="766572" cy="894076"/>
            <a:chOff x="6096828" y="2786515"/>
            <a:chExt cx="766572" cy="894076"/>
          </a:xfrm>
        </p:grpSpPr>
        <p:sp>
          <p:nvSpPr>
            <p:cNvPr id="19" name="Rettangolo 8"/>
            <p:cNvSpPr/>
            <p:nvPr/>
          </p:nvSpPr>
          <p:spPr>
            <a:xfrm>
              <a:off x="6163827" y="2830904"/>
              <a:ext cx="699573" cy="817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it-IT" sz="14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a:t>
              </a: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2018</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2019</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2021</a:t>
              </a:r>
              <a:endPar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it-IT"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rPr>
                <a:t> 2022</a:t>
              </a:r>
              <a:r>
                <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    </a:t>
              </a:r>
              <a:endParaRPr kumimoji="0" lang="it-IT" sz="1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20" name="Rettangolo 43"/>
            <p:cNvSpPr/>
            <p:nvPr/>
          </p:nvSpPr>
          <p:spPr>
            <a:xfrm>
              <a:off x="6096828" y="3033740"/>
              <a:ext cx="149329" cy="152400"/>
            </a:xfrm>
            <a:prstGeom prst="rect">
              <a:avLst/>
            </a:prstGeom>
            <a:solidFill>
              <a:srgbClr val="7EAED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2A5783"/>
                </a:solidFill>
                <a:effectLst/>
                <a:uLnTx/>
                <a:uFillTx/>
                <a:latin typeface="Calibri" panose="020F0502020204030204"/>
                <a:ea typeface="+mn-ea"/>
                <a:cs typeface="+mn-cs"/>
              </a:endParaRPr>
            </a:p>
          </p:txBody>
        </p:sp>
        <p:sp>
          <p:nvSpPr>
            <p:cNvPr id="21" name="Rettangolo 44"/>
            <p:cNvSpPr/>
            <p:nvPr/>
          </p:nvSpPr>
          <p:spPr>
            <a:xfrm>
              <a:off x="6096828" y="3280965"/>
              <a:ext cx="149329" cy="152400"/>
            </a:xfrm>
            <a:prstGeom prst="rect">
              <a:avLst/>
            </a:prstGeom>
            <a:solidFill>
              <a:srgbClr val="5081A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22" name="Rettangolo 45"/>
            <p:cNvSpPr/>
            <p:nvPr/>
          </p:nvSpPr>
          <p:spPr>
            <a:xfrm>
              <a:off x="6096828" y="3528191"/>
              <a:ext cx="149329" cy="152400"/>
            </a:xfrm>
            <a:prstGeom prst="rect">
              <a:avLst/>
            </a:prstGeom>
            <a:solidFill>
              <a:srgbClr val="2A5783"/>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5081AE"/>
                </a:solidFill>
                <a:effectLst/>
                <a:uLnTx/>
                <a:uFillTx/>
                <a:latin typeface="Calibri" panose="020F0502020204030204"/>
                <a:ea typeface="+mn-ea"/>
                <a:cs typeface="+mn-cs"/>
              </a:endParaRPr>
            </a:p>
          </p:txBody>
        </p:sp>
        <p:sp>
          <p:nvSpPr>
            <p:cNvPr id="23" name="Rettangolo 26"/>
            <p:cNvSpPr/>
            <p:nvPr/>
          </p:nvSpPr>
          <p:spPr>
            <a:xfrm>
              <a:off x="6096828" y="2786515"/>
              <a:ext cx="149329" cy="152400"/>
            </a:xfrm>
            <a:prstGeom prst="rect">
              <a:avLst/>
            </a:prstGeom>
            <a:solidFill>
              <a:srgbClr val="B9DDF2"/>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400" b="1" i="0" u="none" strike="noStrike" kern="1200" cap="none" spc="0" normalizeH="0" baseline="0" noProof="0" dirty="0">
                <a:ln>
                  <a:noFill/>
                </a:ln>
                <a:solidFill>
                  <a:srgbClr val="B9DDF2"/>
                </a:solidFill>
                <a:effectLst/>
                <a:uLnTx/>
                <a:uFillTx/>
                <a:latin typeface="Calibri" panose="020F0502020204030204"/>
                <a:ea typeface="+mn-ea"/>
                <a:cs typeface="+mn-cs"/>
              </a:endParaRPr>
            </a:p>
          </p:txBody>
        </p:sp>
      </p:grpSp>
      <p:sp>
        <p:nvSpPr>
          <p:cNvPr id="12" name="TextBox 11"/>
          <p:cNvSpPr txBox="1"/>
          <p:nvPr/>
        </p:nvSpPr>
        <p:spPr>
          <a:xfrm>
            <a:off x="351793" y="1457325"/>
            <a:ext cx="5538294" cy="1754326"/>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Risultato </a:t>
            </a:r>
            <a:r>
              <a:rPr lang="it-IT" b="1" dirty="0">
                <a:solidFill>
                  <a:srgbClr val="F39C6B"/>
                </a:solidFill>
                <a:latin typeface="Verdana" panose="020B0604030504040204" pitchFamily="34" charset="0"/>
                <a:ea typeface="Verdana" panose="020B0604030504040204" pitchFamily="34" charset="0"/>
              </a:rPr>
              <a:t>nazionale</a:t>
            </a:r>
            <a:r>
              <a:rPr lang="it-IT" dirty="0">
                <a:solidFill>
                  <a:schemeClr val="bg1"/>
                </a:solidFill>
                <a:latin typeface="Verdana" panose="020B0604030504040204" pitchFamily="34" charset="0"/>
                <a:ea typeface="Verdana" panose="020B0604030504040204" pitchFamily="34" charset="0"/>
              </a:rPr>
              <a:t> in </a:t>
            </a:r>
            <a:r>
              <a:rPr lang="it-IT" i="1" dirty="0">
                <a:solidFill>
                  <a:schemeClr val="bg1"/>
                </a:solidFill>
                <a:latin typeface="Verdana" panose="020B0604030504040204" pitchFamily="34" charset="0"/>
                <a:ea typeface="Verdana" panose="020B0604030504040204" pitchFamily="34" charset="0"/>
              </a:rPr>
              <a:t>trend</a:t>
            </a:r>
            <a:r>
              <a:rPr lang="it-IT" dirty="0">
                <a:solidFill>
                  <a:schemeClr val="bg1"/>
                </a:solidFill>
                <a:latin typeface="Verdana" panose="020B0604030504040204" pitchFamily="34" charset="0"/>
                <a:ea typeface="Verdana" panose="020B0604030504040204" pitchFamily="34" charset="0"/>
              </a:rPr>
              <a:t> positivo</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Quota di studenti che raggiungono il traguardo previsto dalle Indicazioni nazionali - A1 del QCER: </a:t>
            </a:r>
            <a:r>
              <a:rPr lang="it-IT" b="1" dirty="0">
                <a:solidFill>
                  <a:srgbClr val="F39C6B"/>
                </a:solidFill>
                <a:latin typeface="Verdana" panose="020B0604030504040204" pitchFamily="34" charset="0"/>
                <a:ea typeface="Verdana" panose="020B0604030504040204" pitchFamily="34" charset="0"/>
              </a:rPr>
              <a:t>94% </a:t>
            </a:r>
            <a:r>
              <a:rPr lang="it-IT" dirty="0">
                <a:solidFill>
                  <a:schemeClr val="bg1"/>
                </a:solidFill>
                <a:latin typeface="Verdana" panose="020B0604030504040204" pitchFamily="34" charset="0"/>
                <a:ea typeface="Verdana" panose="020B0604030504040204" pitchFamily="34" charset="0"/>
              </a:rPr>
              <a:t>(andamento in continua crescita dal 2019; </a:t>
            </a:r>
            <a:r>
              <a:rPr lang="it-IT" b="1" dirty="0">
                <a:solidFill>
                  <a:srgbClr val="F39C6B"/>
                </a:solidFill>
                <a:latin typeface="Verdana" panose="020B0604030504040204" pitchFamily="34" charset="0"/>
                <a:ea typeface="Verdana" panose="020B0604030504040204" pitchFamily="34" charset="0"/>
              </a:rPr>
              <a:t>+2 punti</a:t>
            </a:r>
            <a:r>
              <a:rPr lang="it-IT" dirty="0">
                <a:solidFill>
                  <a:schemeClr val="bg1"/>
                </a:solidFill>
                <a:latin typeface="Verdana" panose="020B0604030504040204" pitchFamily="34" charset="0"/>
                <a:ea typeface="Verdana" panose="020B0604030504040204" pitchFamily="34" charset="0"/>
              </a:rPr>
              <a:t> rispetto alla prima rilevazione 2018)</a:t>
            </a:r>
            <a:endParaRPr lang="it-IT" b="1" dirty="0">
              <a:solidFill>
                <a:schemeClr val="bg1"/>
              </a:solidFill>
              <a:latin typeface="Verdana" panose="020B0604030504040204" pitchFamily="34" charset="0"/>
              <a:ea typeface="Verdana" panose="020B0604030504040204" pitchFamily="34" charset="0"/>
            </a:endParaRPr>
          </a:p>
        </p:txBody>
      </p:sp>
      <p:sp>
        <p:nvSpPr>
          <p:cNvPr id="14" name="TextBox 13"/>
          <p:cNvSpPr txBox="1"/>
          <p:nvPr/>
        </p:nvSpPr>
        <p:spPr>
          <a:xfrm>
            <a:off x="6301915" y="1457325"/>
            <a:ext cx="5538294" cy="1754326"/>
          </a:xfrm>
          <a:prstGeom prst="rect">
            <a:avLst/>
          </a:prstGeom>
          <a:noFill/>
        </p:spPr>
        <p:txBody>
          <a:bodyPr wrap="square" rtlCol="0">
            <a:spAutoFit/>
          </a:bodyPr>
          <a:lstStyle/>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Esito </a:t>
            </a:r>
            <a:r>
              <a:rPr lang="it-IT" b="1" dirty="0">
                <a:solidFill>
                  <a:srgbClr val="F39C6B"/>
                </a:solidFill>
                <a:latin typeface="Verdana" panose="020B0604030504040204" pitchFamily="34" charset="0"/>
                <a:ea typeface="Verdana" panose="020B0604030504040204" pitchFamily="34" charset="0"/>
              </a:rPr>
              <a:t>Calabria</a:t>
            </a:r>
            <a:r>
              <a:rPr lang="it-IT" dirty="0">
                <a:solidFill>
                  <a:schemeClr val="bg1"/>
                </a:solidFill>
                <a:latin typeface="Verdana" panose="020B0604030504040204" pitchFamily="34" charset="0"/>
                <a:ea typeface="Verdana" panose="020B0604030504040204" pitchFamily="34" charset="0"/>
              </a:rPr>
              <a:t> in lieve flessione</a:t>
            </a:r>
            <a:endParaRPr lang="it-IT"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it-IT" dirty="0">
                <a:solidFill>
                  <a:schemeClr val="bg1"/>
                </a:solidFill>
                <a:latin typeface="Verdana" panose="020B0604030504040204" pitchFamily="34" charset="0"/>
                <a:ea typeface="Verdana" panose="020B0604030504040204" pitchFamily="34" charset="0"/>
              </a:rPr>
              <a:t>Quota di studenti che raggiungono il traguardo previsto dalle Indicazioni nazionali - A1 del QCER: </a:t>
            </a:r>
            <a:r>
              <a:rPr lang="it-IT" b="1" dirty="0">
                <a:solidFill>
                  <a:srgbClr val="F39C6B"/>
                </a:solidFill>
                <a:latin typeface="Verdana" panose="020B0604030504040204" pitchFamily="34" charset="0"/>
                <a:ea typeface="Verdana" panose="020B0604030504040204" pitchFamily="34" charset="0"/>
              </a:rPr>
              <a:t>89% </a:t>
            </a:r>
            <a:r>
              <a:rPr lang="it-IT" dirty="0">
                <a:solidFill>
                  <a:schemeClr val="bg1"/>
                </a:solidFill>
                <a:latin typeface="Verdana" panose="020B0604030504040204" pitchFamily="34" charset="0"/>
                <a:ea typeface="Verdana" panose="020B0604030504040204" pitchFamily="34" charset="0"/>
              </a:rPr>
              <a:t>(andamento ondivago dalla prima rilevazione 2018;</a:t>
            </a:r>
            <a:r>
              <a:rPr lang="it-IT" b="1" dirty="0">
                <a:solidFill>
                  <a:srgbClr val="F39C6B"/>
                </a:solidFill>
                <a:latin typeface="Verdana" panose="020B0604030504040204" pitchFamily="34" charset="0"/>
                <a:ea typeface="Verdana" panose="020B0604030504040204" pitchFamily="34" charset="0"/>
              </a:rPr>
              <a:t> -2 punti</a:t>
            </a:r>
            <a:r>
              <a:rPr lang="it-IT" dirty="0">
                <a:solidFill>
                  <a:schemeClr val="bg1"/>
                </a:solidFill>
                <a:latin typeface="Verdana" panose="020B0604030504040204" pitchFamily="34" charset="0"/>
                <a:ea typeface="Verdana" panose="020B0604030504040204" pitchFamily="34" charset="0"/>
              </a:rPr>
              <a:t> rispetto alla precedente rilevazione)</a:t>
            </a:r>
            <a:endParaRPr lang="it-IT" b="1" dirty="0">
              <a:solidFill>
                <a:schemeClr val="bg1"/>
              </a:solidFill>
              <a:latin typeface="Verdana" panose="020B0604030504040204" pitchFamily="34" charset="0"/>
              <a:ea typeface="Verdana" panose="020B0604030504040204" pitchFamily="34" charset="0"/>
            </a:endParaRPr>
          </a:p>
        </p:txBody>
      </p:sp>
    </p:spTree>
  </p:cSld>
  <p:clrMapOvr>
    <a:masterClrMapping/>
  </p:clrMapOvr>
</p:sld>
</file>

<file path=ppt/theme/theme1.xml><?xml version="1.0" encoding="utf-8"?>
<a:theme xmlns:a="http://schemas.openxmlformats.org/drawingml/2006/main" name="Tema di Office">
  <a:themeElements>
    <a:clrScheme name="Personalizzato 1">
      <a:dk1>
        <a:sysClr val="windowText" lastClr="000000"/>
      </a:dk1>
      <a:lt1>
        <a:sysClr val="window" lastClr="FFFFFF"/>
      </a:lt1>
      <a:dk2>
        <a:srgbClr val="44546A"/>
      </a:dk2>
      <a:lt2>
        <a:srgbClr val="E7E6E6"/>
      </a:lt2>
      <a:accent1>
        <a:srgbClr val="4E5BB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16967</Words>
  <Application>WPS Presentation</Application>
  <PresentationFormat>Widescreen</PresentationFormat>
  <Paragraphs>984</Paragraphs>
  <Slides>36</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36</vt:i4>
      </vt:variant>
    </vt:vector>
  </HeadingPairs>
  <TitlesOfParts>
    <vt:vector size="48" baseType="lpstr">
      <vt:lpstr>Arial</vt:lpstr>
      <vt:lpstr>SimSun</vt:lpstr>
      <vt:lpstr>Wingdings</vt:lpstr>
      <vt:lpstr>Verdana</vt:lpstr>
      <vt:lpstr>Comic Sans MS</vt:lpstr>
      <vt:lpstr>Calibri</vt:lpstr>
      <vt:lpstr>Microsoft YaHei</vt:lpstr>
      <vt:lpstr>Arial Unicode MS</vt:lpstr>
      <vt:lpstr>Calibri</vt:lpstr>
      <vt:lpstr>Times New Roman</vt:lpstr>
      <vt:lpstr>Calibri Light</vt:lpstr>
      <vt:lpstr>Tema di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Roberto Ciuffreda</dc:creator>
  <cp:lastModifiedBy>Seven</cp:lastModifiedBy>
  <cp:revision>620</cp:revision>
  <cp:lastPrinted>2022-09-16T12:20:00Z</cp:lastPrinted>
  <dcterms:created xsi:type="dcterms:W3CDTF">2022-07-12T09:56:00Z</dcterms:created>
  <dcterms:modified xsi:type="dcterms:W3CDTF">2022-10-02T09:07:13Z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02CB073D4637463895948766145B7DBC</vt:lpwstr>
  </property>
  <property fmtid="{D5CDD505-2E9C-101B-9397-08002B2CF9AE}" pid="3" name="KSOProductBuildVer">
    <vt:lpwstr>1033-11.2.0.11341</vt:lpwstr>
  </property>
</Properties>
</file>